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nva Sans Bold" panose="020B0604020202020204" charset="0"/>
      <p:regular r:id="rId31"/>
    </p:embeddedFont>
    <p:embeddedFont>
      <p:font typeface="Canva Sans Italics" panose="020B0604020202020204" charset="0"/>
      <p:regular r:id="rId32"/>
    </p:embeddedFont>
    <p:embeddedFont>
      <p:font typeface="Montserrat Classic" panose="020B0604020202020204" charset="0"/>
      <p:regular r:id="rId33"/>
    </p:embeddedFont>
    <p:embeddedFont>
      <p:font typeface="Montserrat Classic Bold" panose="020B0604020202020204" charset="0"/>
      <p:regular r:id="rId34"/>
    </p:embeddedFont>
    <p:embeddedFont>
      <p:font typeface="Poppins" panose="00000500000000000000" pitchFamily="2" charset="0"/>
      <p:regular r:id="rId35"/>
      <p:bold r:id="rId36"/>
      <p:italic r:id="rId37"/>
      <p:boldItalic r:id="rId38"/>
    </p:embeddedFont>
    <p:embeddedFont>
      <p:font typeface="Poppins Bold" panose="00000800000000000000" pitchFamily="2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356CAF-6FA6-F686-5CE8-A4E2F1F049EF}" v="120" dt="2023-10-13T19:16:11.565"/>
    <p1510:client id="{972AB15B-4738-87DD-F4DF-D55B120964F8}" v="52" dt="2023-10-13T13:00:38.106"/>
    <p1510:client id="{E30BE1FB-225A-2C25-8F0F-69C8329FBE1D}" v="147" dt="2023-10-13T15:29:33.113"/>
    <p1510:client id="{E92EF7DE-3617-7B08-6C80-E24DEF0290F4}" v="5" dt="2023-10-11T20:43:19.7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ella Lloyd" userId="S::mlloyd@rmipc.net::5758c04e-6dd3-4714-8d2b-1e901ab80f0d" providerId="AD" clId="Web-{E92EF7DE-3617-7B08-6C80-E24DEF0290F4}"/>
    <pc:docChg chg="modSld sldOrd">
      <pc:chgData name="Marcella Lloyd" userId="S::mlloyd@rmipc.net::5758c04e-6dd3-4714-8d2b-1e901ab80f0d" providerId="AD" clId="Web-{E92EF7DE-3617-7B08-6C80-E24DEF0290F4}" dt="2023-10-11T20:43:19.762" v="4" actId="1076"/>
      <pc:docMkLst>
        <pc:docMk/>
      </pc:docMkLst>
      <pc:sldChg chg="addSp modSp ord">
        <pc:chgData name="Marcella Lloyd" userId="S::mlloyd@rmipc.net::5758c04e-6dd3-4714-8d2b-1e901ab80f0d" providerId="AD" clId="Web-{E92EF7DE-3617-7B08-6C80-E24DEF0290F4}" dt="2023-10-11T20:43:19.762" v="4" actId="1076"/>
        <pc:sldMkLst>
          <pc:docMk/>
          <pc:sldMk cId="0" sldId="258"/>
        </pc:sldMkLst>
        <pc:spChg chg="add mod">
          <ac:chgData name="Marcella Lloyd" userId="S::mlloyd@rmipc.net::5758c04e-6dd3-4714-8d2b-1e901ab80f0d" providerId="AD" clId="Web-{E92EF7DE-3617-7B08-6C80-E24DEF0290F4}" dt="2023-10-11T20:43:19.762" v="4" actId="1076"/>
          <ac:spMkLst>
            <pc:docMk/>
            <pc:sldMk cId="0" sldId="258"/>
            <ac:spMk id="52" creationId="{C20C8B8D-F81A-3FA3-0BAB-BE966F139649}"/>
          </ac:spMkLst>
        </pc:spChg>
      </pc:sldChg>
    </pc:docChg>
  </pc:docChgLst>
  <pc:docChgLst>
    <pc:chgData name="Marcella Lloyd" userId="S::mlloyd@rmipc.net::5758c04e-6dd3-4714-8d2b-1e901ab80f0d" providerId="AD" clId="Web-{972AB15B-4738-87DD-F4DF-D55B120964F8}"/>
    <pc:docChg chg="modSld">
      <pc:chgData name="Marcella Lloyd" userId="S::mlloyd@rmipc.net::5758c04e-6dd3-4714-8d2b-1e901ab80f0d" providerId="AD" clId="Web-{972AB15B-4738-87DD-F4DF-D55B120964F8}" dt="2023-10-13T13:00:38.106" v="50" actId="1076"/>
      <pc:docMkLst>
        <pc:docMk/>
      </pc:docMkLst>
      <pc:sldChg chg="delSp modSp">
        <pc:chgData name="Marcella Lloyd" userId="S::mlloyd@rmipc.net::5758c04e-6dd3-4714-8d2b-1e901ab80f0d" providerId="AD" clId="Web-{972AB15B-4738-87DD-F4DF-D55B120964F8}" dt="2023-10-13T13:00:38.106" v="50" actId="1076"/>
        <pc:sldMkLst>
          <pc:docMk/>
          <pc:sldMk cId="0" sldId="266"/>
        </pc:sldMkLst>
        <pc:spChg chg="mod">
          <ac:chgData name="Marcella Lloyd" userId="S::mlloyd@rmipc.net::5758c04e-6dd3-4714-8d2b-1e901ab80f0d" providerId="AD" clId="Web-{972AB15B-4738-87DD-F4DF-D55B120964F8}" dt="2023-10-13T13:00:38.106" v="50" actId="1076"/>
          <ac:spMkLst>
            <pc:docMk/>
            <pc:sldMk cId="0" sldId="266"/>
            <ac:spMk id="9" creationId="{00000000-0000-0000-0000-000000000000}"/>
          </ac:spMkLst>
        </pc:spChg>
        <pc:spChg chg="del">
          <ac:chgData name="Marcella Lloyd" userId="S::mlloyd@rmipc.net::5758c04e-6dd3-4714-8d2b-1e901ab80f0d" providerId="AD" clId="Web-{972AB15B-4738-87DD-F4DF-D55B120964F8}" dt="2023-10-13T13:00:18.652" v="48"/>
          <ac:spMkLst>
            <pc:docMk/>
            <pc:sldMk cId="0" sldId="266"/>
            <ac:spMk id="14" creationId="{00000000-0000-0000-0000-000000000000}"/>
          </ac:spMkLst>
        </pc:spChg>
        <pc:spChg chg="mod">
          <ac:chgData name="Marcella Lloyd" userId="S::mlloyd@rmipc.net::5758c04e-6dd3-4714-8d2b-1e901ab80f0d" providerId="AD" clId="Web-{972AB15B-4738-87DD-F4DF-D55B120964F8}" dt="2023-10-13T13:00:25.450" v="49" actId="1076"/>
          <ac:spMkLst>
            <pc:docMk/>
            <pc:sldMk cId="0" sldId="266"/>
            <ac:spMk id="16" creationId="{00000000-0000-0000-0000-000000000000}"/>
          </ac:spMkLst>
        </pc:spChg>
      </pc:sldChg>
      <pc:sldChg chg="delSp modSp">
        <pc:chgData name="Marcella Lloyd" userId="S::mlloyd@rmipc.net::5758c04e-6dd3-4714-8d2b-1e901ab80f0d" providerId="AD" clId="Web-{972AB15B-4738-87DD-F4DF-D55B120964F8}" dt="2023-10-13T13:00:02.980" v="46" actId="1076"/>
        <pc:sldMkLst>
          <pc:docMk/>
          <pc:sldMk cId="0" sldId="269"/>
        </pc:sldMkLst>
        <pc:spChg chg="del">
          <ac:chgData name="Marcella Lloyd" userId="S::mlloyd@rmipc.net::5758c04e-6dd3-4714-8d2b-1e901ab80f0d" providerId="AD" clId="Web-{972AB15B-4738-87DD-F4DF-D55B120964F8}" dt="2023-10-13T12:59:57.933" v="45"/>
          <ac:spMkLst>
            <pc:docMk/>
            <pc:sldMk cId="0" sldId="269"/>
            <ac:spMk id="15" creationId="{00000000-0000-0000-0000-000000000000}"/>
          </ac:spMkLst>
        </pc:spChg>
        <pc:spChg chg="mod">
          <ac:chgData name="Marcella Lloyd" userId="S::mlloyd@rmipc.net::5758c04e-6dd3-4714-8d2b-1e901ab80f0d" providerId="AD" clId="Web-{972AB15B-4738-87DD-F4DF-D55B120964F8}" dt="2023-10-13T13:00:02.980" v="46" actId="1076"/>
          <ac:spMkLst>
            <pc:docMk/>
            <pc:sldMk cId="0" sldId="269"/>
            <ac:spMk id="16" creationId="{00000000-0000-0000-0000-000000000000}"/>
          </ac:spMkLst>
        </pc:spChg>
      </pc:sldChg>
      <pc:sldChg chg="delSp modSp">
        <pc:chgData name="Marcella Lloyd" userId="S::mlloyd@rmipc.net::5758c04e-6dd3-4714-8d2b-1e901ab80f0d" providerId="AD" clId="Web-{972AB15B-4738-87DD-F4DF-D55B120964F8}" dt="2023-10-13T12:59:46.573" v="43" actId="1076"/>
        <pc:sldMkLst>
          <pc:docMk/>
          <pc:sldMk cId="0" sldId="270"/>
        </pc:sldMkLst>
        <pc:spChg chg="del">
          <ac:chgData name="Marcella Lloyd" userId="S::mlloyd@rmipc.net::5758c04e-6dd3-4714-8d2b-1e901ab80f0d" providerId="AD" clId="Web-{972AB15B-4738-87DD-F4DF-D55B120964F8}" dt="2023-10-13T12:59:34.776" v="41"/>
          <ac:spMkLst>
            <pc:docMk/>
            <pc:sldMk cId="0" sldId="270"/>
            <ac:spMk id="14" creationId="{00000000-0000-0000-0000-000000000000}"/>
          </ac:spMkLst>
        </pc:spChg>
        <pc:spChg chg="mod">
          <ac:chgData name="Marcella Lloyd" userId="S::mlloyd@rmipc.net::5758c04e-6dd3-4714-8d2b-1e901ab80f0d" providerId="AD" clId="Web-{972AB15B-4738-87DD-F4DF-D55B120964F8}" dt="2023-10-13T12:59:46.573" v="43" actId="1076"/>
          <ac:spMkLst>
            <pc:docMk/>
            <pc:sldMk cId="0" sldId="270"/>
            <ac:spMk id="15" creationId="{00000000-0000-0000-0000-000000000000}"/>
          </ac:spMkLst>
        </pc:spChg>
        <pc:grpChg chg="mod">
          <ac:chgData name="Marcella Lloyd" userId="S::mlloyd@rmipc.net::5758c04e-6dd3-4714-8d2b-1e901ab80f0d" providerId="AD" clId="Web-{972AB15B-4738-87DD-F4DF-D55B120964F8}" dt="2023-10-13T12:59:40.886" v="42" actId="1076"/>
          <ac:grpSpMkLst>
            <pc:docMk/>
            <pc:sldMk cId="0" sldId="270"/>
            <ac:grpSpMk id="10" creationId="{00000000-0000-0000-0000-000000000000}"/>
          </ac:grpSpMkLst>
        </pc:grpChg>
      </pc:sldChg>
      <pc:sldChg chg="modSp">
        <pc:chgData name="Marcella Lloyd" userId="S::mlloyd@rmipc.net::5758c04e-6dd3-4714-8d2b-1e901ab80f0d" providerId="AD" clId="Web-{972AB15B-4738-87DD-F4DF-D55B120964F8}" dt="2023-10-13T12:59:05.337" v="38" actId="14100"/>
        <pc:sldMkLst>
          <pc:docMk/>
          <pc:sldMk cId="0" sldId="272"/>
        </pc:sldMkLst>
        <pc:spChg chg="mod">
          <ac:chgData name="Marcella Lloyd" userId="S::mlloyd@rmipc.net::5758c04e-6dd3-4714-8d2b-1e901ab80f0d" providerId="AD" clId="Web-{972AB15B-4738-87DD-F4DF-D55B120964F8}" dt="2023-10-13T12:59:05.337" v="38" actId="14100"/>
          <ac:spMkLst>
            <pc:docMk/>
            <pc:sldMk cId="0" sldId="272"/>
            <ac:spMk id="44" creationId="{00000000-0000-0000-0000-000000000000}"/>
          </ac:spMkLst>
        </pc:spChg>
      </pc:sldChg>
      <pc:sldChg chg="addSp delSp modSp">
        <pc:chgData name="Marcella Lloyd" userId="S::mlloyd@rmipc.net::5758c04e-6dd3-4714-8d2b-1e901ab80f0d" providerId="AD" clId="Web-{972AB15B-4738-87DD-F4DF-D55B120964F8}" dt="2023-10-13T12:58:36.087" v="36"/>
        <pc:sldMkLst>
          <pc:docMk/>
          <pc:sldMk cId="0" sldId="273"/>
        </pc:sldMkLst>
        <pc:spChg chg="mod">
          <ac:chgData name="Marcella Lloyd" userId="S::mlloyd@rmipc.net::5758c04e-6dd3-4714-8d2b-1e901ab80f0d" providerId="AD" clId="Web-{972AB15B-4738-87DD-F4DF-D55B120964F8}" dt="2023-10-13T12:57:40.303" v="30" actId="1076"/>
          <ac:spMkLst>
            <pc:docMk/>
            <pc:sldMk cId="0" sldId="273"/>
            <ac:spMk id="13" creationId="{00000000-0000-0000-0000-000000000000}"/>
          </ac:spMkLst>
        </pc:spChg>
        <pc:spChg chg="add del mod">
          <ac:chgData name="Marcella Lloyd" userId="S::mlloyd@rmipc.net::5758c04e-6dd3-4714-8d2b-1e901ab80f0d" providerId="AD" clId="Web-{972AB15B-4738-87DD-F4DF-D55B120964F8}" dt="2023-10-13T12:58:36.087" v="36"/>
          <ac:spMkLst>
            <pc:docMk/>
            <pc:sldMk cId="0" sldId="273"/>
            <ac:spMk id="14" creationId="{00000000-0000-0000-0000-000000000000}"/>
          </ac:spMkLst>
        </pc:spChg>
        <pc:spChg chg="mod">
          <ac:chgData name="Marcella Lloyd" userId="S::mlloyd@rmipc.net::5758c04e-6dd3-4714-8d2b-1e901ab80f0d" providerId="AD" clId="Web-{972AB15B-4738-87DD-F4DF-D55B120964F8}" dt="2023-10-13T12:58:23.680" v="32" actId="1076"/>
          <ac:spMkLst>
            <pc:docMk/>
            <pc:sldMk cId="0" sldId="273"/>
            <ac:spMk id="15" creationId="{00000000-0000-0000-0000-000000000000}"/>
          </ac:spMkLst>
        </pc:spChg>
        <pc:spChg chg="mod">
          <ac:chgData name="Marcella Lloyd" userId="S::mlloyd@rmipc.net::5758c04e-6dd3-4714-8d2b-1e901ab80f0d" providerId="AD" clId="Web-{972AB15B-4738-87DD-F4DF-D55B120964F8}" dt="2023-10-13T12:58:26.899" v="33" actId="1076"/>
          <ac:spMkLst>
            <pc:docMk/>
            <pc:sldMk cId="0" sldId="273"/>
            <ac:spMk id="16" creationId="{00000000-0000-0000-0000-000000000000}"/>
          </ac:spMkLst>
        </pc:spChg>
        <pc:spChg chg="del">
          <ac:chgData name="Marcella Lloyd" userId="S::mlloyd@rmipc.net::5758c04e-6dd3-4714-8d2b-1e901ab80f0d" providerId="AD" clId="Web-{972AB15B-4738-87DD-F4DF-D55B120964F8}" dt="2023-10-13T12:57:12.099" v="27"/>
          <ac:spMkLst>
            <pc:docMk/>
            <pc:sldMk cId="0" sldId="273"/>
            <ac:spMk id="18" creationId="{00000000-0000-0000-0000-000000000000}"/>
          </ac:spMkLst>
        </pc:spChg>
        <pc:spChg chg="mod">
          <ac:chgData name="Marcella Lloyd" userId="S::mlloyd@rmipc.net::5758c04e-6dd3-4714-8d2b-1e901ab80f0d" providerId="AD" clId="Web-{972AB15B-4738-87DD-F4DF-D55B120964F8}" dt="2023-10-13T12:57:26.678" v="29" actId="1076"/>
          <ac:spMkLst>
            <pc:docMk/>
            <pc:sldMk cId="0" sldId="273"/>
            <ac:spMk id="19" creationId="{00000000-0000-0000-0000-000000000000}"/>
          </ac:spMkLst>
        </pc:spChg>
      </pc:sldChg>
      <pc:sldChg chg="delSp modSp">
        <pc:chgData name="Marcella Lloyd" userId="S::mlloyd@rmipc.net::5758c04e-6dd3-4714-8d2b-1e901ab80f0d" providerId="AD" clId="Web-{972AB15B-4738-87DD-F4DF-D55B120964F8}" dt="2023-10-13T12:57:05.443" v="25" actId="1076"/>
        <pc:sldMkLst>
          <pc:docMk/>
          <pc:sldMk cId="0" sldId="274"/>
        </pc:sldMkLst>
        <pc:spChg chg="mod">
          <ac:chgData name="Marcella Lloyd" userId="S::mlloyd@rmipc.net::5758c04e-6dd3-4714-8d2b-1e901ab80f0d" providerId="AD" clId="Web-{972AB15B-4738-87DD-F4DF-D55B120964F8}" dt="2023-10-13T12:57:05.443" v="25" actId="1076"/>
          <ac:spMkLst>
            <pc:docMk/>
            <pc:sldMk cId="0" sldId="274"/>
            <ac:spMk id="9" creationId="{00000000-0000-0000-0000-000000000000}"/>
          </ac:spMkLst>
        </pc:spChg>
        <pc:spChg chg="mod">
          <ac:chgData name="Marcella Lloyd" userId="S::mlloyd@rmipc.net::5758c04e-6dd3-4714-8d2b-1e901ab80f0d" providerId="AD" clId="Web-{972AB15B-4738-87DD-F4DF-D55B120964F8}" dt="2023-10-13T12:57:00.911" v="24" actId="1076"/>
          <ac:spMkLst>
            <pc:docMk/>
            <pc:sldMk cId="0" sldId="274"/>
            <ac:spMk id="10" creationId="{00000000-0000-0000-0000-000000000000}"/>
          </ac:spMkLst>
        </pc:spChg>
        <pc:spChg chg="mod">
          <ac:chgData name="Marcella Lloyd" userId="S::mlloyd@rmipc.net::5758c04e-6dd3-4714-8d2b-1e901ab80f0d" providerId="AD" clId="Web-{972AB15B-4738-87DD-F4DF-D55B120964F8}" dt="2023-10-13T12:56:52.192" v="22" actId="1076"/>
          <ac:spMkLst>
            <pc:docMk/>
            <pc:sldMk cId="0" sldId="274"/>
            <ac:spMk id="11" creationId="{00000000-0000-0000-0000-000000000000}"/>
          </ac:spMkLst>
        </pc:spChg>
        <pc:spChg chg="mod">
          <ac:chgData name="Marcella Lloyd" userId="S::mlloyd@rmipc.net::5758c04e-6dd3-4714-8d2b-1e901ab80f0d" providerId="AD" clId="Web-{972AB15B-4738-87DD-F4DF-D55B120964F8}" dt="2023-10-13T12:56:55.645" v="23" actId="1076"/>
          <ac:spMkLst>
            <pc:docMk/>
            <pc:sldMk cId="0" sldId="274"/>
            <ac:spMk id="12" creationId="{00000000-0000-0000-0000-000000000000}"/>
          </ac:spMkLst>
        </pc:spChg>
        <pc:spChg chg="del">
          <ac:chgData name="Marcella Lloyd" userId="S::mlloyd@rmipc.net::5758c04e-6dd3-4714-8d2b-1e901ab80f0d" providerId="AD" clId="Web-{972AB15B-4738-87DD-F4DF-D55B120964F8}" dt="2023-10-13T12:56:35.551" v="20"/>
          <ac:spMkLst>
            <pc:docMk/>
            <pc:sldMk cId="0" sldId="274"/>
            <ac:spMk id="17" creationId="{00000000-0000-0000-0000-000000000000}"/>
          </ac:spMkLst>
        </pc:spChg>
        <pc:spChg chg="mod">
          <ac:chgData name="Marcella Lloyd" userId="S::mlloyd@rmipc.net::5758c04e-6dd3-4714-8d2b-1e901ab80f0d" providerId="AD" clId="Web-{972AB15B-4738-87DD-F4DF-D55B120964F8}" dt="2023-10-13T12:56:46.020" v="21" actId="1076"/>
          <ac:spMkLst>
            <pc:docMk/>
            <pc:sldMk cId="0" sldId="274"/>
            <ac:spMk id="18" creationId="{00000000-0000-0000-0000-000000000000}"/>
          </ac:spMkLst>
        </pc:spChg>
      </pc:sldChg>
      <pc:sldChg chg="delSp modSp">
        <pc:chgData name="Marcella Lloyd" userId="S::mlloyd@rmipc.net::5758c04e-6dd3-4714-8d2b-1e901ab80f0d" providerId="AD" clId="Web-{972AB15B-4738-87DD-F4DF-D55B120964F8}" dt="2023-10-13T12:56:21.363" v="18" actId="1076"/>
        <pc:sldMkLst>
          <pc:docMk/>
          <pc:sldMk cId="0" sldId="275"/>
        </pc:sldMkLst>
        <pc:spChg chg="mod">
          <ac:chgData name="Marcella Lloyd" userId="S::mlloyd@rmipc.net::5758c04e-6dd3-4714-8d2b-1e901ab80f0d" providerId="AD" clId="Web-{972AB15B-4738-87DD-F4DF-D55B120964F8}" dt="2023-10-13T12:56:21.363" v="18" actId="1076"/>
          <ac:spMkLst>
            <pc:docMk/>
            <pc:sldMk cId="0" sldId="275"/>
            <ac:spMk id="14" creationId="{00000000-0000-0000-0000-000000000000}"/>
          </ac:spMkLst>
        </pc:spChg>
        <pc:spChg chg="del">
          <ac:chgData name="Marcella Lloyd" userId="S::mlloyd@rmipc.net::5758c04e-6dd3-4714-8d2b-1e901ab80f0d" providerId="AD" clId="Web-{972AB15B-4738-87DD-F4DF-D55B120964F8}" dt="2023-10-13T12:56:04.409" v="15"/>
          <ac:spMkLst>
            <pc:docMk/>
            <pc:sldMk cId="0" sldId="275"/>
            <ac:spMk id="17" creationId="{00000000-0000-0000-0000-000000000000}"/>
          </ac:spMkLst>
        </pc:spChg>
        <pc:spChg chg="mod">
          <ac:chgData name="Marcella Lloyd" userId="S::mlloyd@rmipc.net::5758c04e-6dd3-4714-8d2b-1e901ab80f0d" providerId="AD" clId="Web-{972AB15B-4738-87DD-F4DF-D55B120964F8}" dt="2023-10-13T12:56:16.753" v="17" actId="1076"/>
          <ac:spMkLst>
            <pc:docMk/>
            <pc:sldMk cId="0" sldId="275"/>
            <ac:spMk id="18" creationId="{00000000-0000-0000-0000-000000000000}"/>
          </ac:spMkLst>
        </pc:spChg>
        <pc:grpChg chg="mod">
          <ac:chgData name="Marcella Lloyd" userId="S::mlloyd@rmipc.net::5758c04e-6dd3-4714-8d2b-1e901ab80f0d" providerId="AD" clId="Web-{972AB15B-4738-87DD-F4DF-D55B120964F8}" dt="2023-10-13T12:56:08.800" v="16" actId="1076"/>
          <ac:grpSpMkLst>
            <pc:docMk/>
            <pc:sldMk cId="0" sldId="275"/>
            <ac:grpSpMk id="12" creationId="{00000000-0000-0000-0000-000000000000}"/>
          </ac:grpSpMkLst>
        </pc:grpChg>
      </pc:sldChg>
      <pc:sldChg chg="delSp modSp">
        <pc:chgData name="Marcella Lloyd" userId="S::mlloyd@rmipc.net::5758c04e-6dd3-4714-8d2b-1e901ab80f0d" providerId="AD" clId="Web-{972AB15B-4738-87DD-F4DF-D55B120964F8}" dt="2023-10-13T12:55:42.127" v="12" actId="1076"/>
        <pc:sldMkLst>
          <pc:docMk/>
          <pc:sldMk cId="0" sldId="277"/>
        </pc:sldMkLst>
        <pc:spChg chg="mod">
          <ac:chgData name="Marcella Lloyd" userId="S::mlloyd@rmipc.net::5758c04e-6dd3-4714-8d2b-1e901ab80f0d" providerId="AD" clId="Web-{972AB15B-4738-87DD-F4DF-D55B120964F8}" dt="2023-10-13T12:55:42.127" v="12" actId="1076"/>
          <ac:spMkLst>
            <pc:docMk/>
            <pc:sldMk cId="0" sldId="277"/>
            <ac:spMk id="11" creationId="{00000000-0000-0000-0000-000000000000}"/>
          </ac:spMkLst>
        </pc:spChg>
        <pc:spChg chg="mod">
          <ac:chgData name="Marcella Lloyd" userId="S::mlloyd@rmipc.net::5758c04e-6dd3-4714-8d2b-1e901ab80f0d" providerId="AD" clId="Web-{972AB15B-4738-87DD-F4DF-D55B120964F8}" dt="2023-10-13T12:55:36.955" v="11" actId="1076"/>
          <ac:spMkLst>
            <pc:docMk/>
            <pc:sldMk cId="0" sldId="277"/>
            <ac:spMk id="12" creationId="{00000000-0000-0000-0000-000000000000}"/>
          </ac:spMkLst>
        </pc:spChg>
        <pc:spChg chg="del mod">
          <ac:chgData name="Marcella Lloyd" userId="S::mlloyd@rmipc.net::5758c04e-6dd3-4714-8d2b-1e901ab80f0d" providerId="AD" clId="Web-{972AB15B-4738-87DD-F4DF-D55B120964F8}" dt="2023-10-13T12:55:16.033" v="8"/>
          <ac:spMkLst>
            <pc:docMk/>
            <pc:sldMk cId="0" sldId="277"/>
            <ac:spMk id="17" creationId="{00000000-0000-0000-0000-000000000000}"/>
          </ac:spMkLst>
        </pc:spChg>
        <pc:spChg chg="mod">
          <ac:chgData name="Marcella Lloyd" userId="S::mlloyd@rmipc.net::5758c04e-6dd3-4714-8d2b-1e901ab80f0d" providerId="AD" clId="Web-{972AB15B-4738-87DD-F4DF-D55B120964F8}" dt="2023-10-13T12:55:28.205" v="10" actId="1076"/>
          <ac:spMkLst>
            <pc:docMk/>
            <pc:sldMk cId="0" sldId="277"/>
            <ac:spMk id="18" creationId="{00000000-0000-0000-0000-000000000000}"/>
          </ac:spMkLst>
        </pc:spChg>
      </pc:sldChg>
      <pc:sldChg chg="delSp modSp">
        <pc:chgData name="Marcella Lloyd" userId="S::mlloyd@rmipc.net::5758c04e-6dd3-4714-8d2b-1e901ab80f0d" providerId="AD" clId="Web-{972AB15B-4738-87DD-F4DF-D55B120964F8}" dt="2023-10-13T12:54:57.923" v="3" actId="1076"/>
        <pc:sldMkLst>
          <pc:docMk/>
          <pc:sldMk cId="0" sldId="278"/>
        </pc:sldMkLst>
        <pc:spChg chg="mod">
          <ac:chgData name="Marcella Lloyd" userId="S::mlloyd@rmipc.net::5758c04e-6dd3-4714-8d2b-1e901ab80f0d" providerId="AD" clId="Web-{972AB15B-4738-87DD-F4DF-D55B120964F8}" dt="2023-10-13T12:54:57.923" v="3" actId="1076"/>
          <ac:spMkLst>
            <pc:docMk/>
            <pc:sldMk cId="0" sldId="278"/>
            <ac:spMk id="10" creationId="{00000000-0000-0000-0000-000000000000}"/>
          </ac:spMkLst>
        </pc:spChg>
        <pc:spChg chg="del">
          <ac:chgData name="Marcella Lloyd" userId="S::mlloyd@rmipc.net::5758c04e-6dd3-4714-8d2b-1e901ab80f0d" providerId="AD" clId="Web-{972AB15B-4738-87DD-F4DF-D55B120964F8}" dt="2023-10-13T12:54:45.672" v="1"/>
          <ac:spMkLst>
            <pc:docMk/>
            <pc:sldMk cId="0" sldId="278"/>
            <ac:spMk id="16" creationId="{00000000-0000-0000-0000-000000000000}"/>
          </ac:spMkLst>
        </pc:spChg>
        <pc:spChg chg="mod">
          <ac:chgData name="Marcella Lloyd" userId="S::mlloyd@rmipc.net::5758c04e-6dd3-4714-8d2b-1e901ab80f0d" providerId="AD" clId="Web-{972AB15B-4738-87DD-F4DF-D55B120964F8}" dt="2023-10-13T12:54:51.469" v="2" actId="1076"/>
          <ac:spMkLst>
            <pc:docMk/>
            <pc:sldMk cId="0" sldId="278"/>
            <ac:spMk id="17" creationId="{00000000-0000-0000-0000-000000000000}"/>
          </ac:spMkLst>
        </pc:spChg>
      </pc:sldChg>
    </pc:docChg>
  </pc:docChgLst>
  <pc:docChgLst>
    <pc:chgData name="Randy Hicks, MD, MBA, FACR" userId="S::rhicks@rmipc.net::912be092-0b35-419f-b38b-b8f46752690b" providerId="AD" clId="Web-{E30BE1FB-225A-2C25-8F0F-69C8329FBE1D}"/>
    <pc:docChg chg="modSld">
      <pc:chgData name="Randy Hicks, MD, MBA, FACR" userId="S::rhicks@rmipc.net::912be092-0b35-419f-b38b-b8f46752690b" providerId="AD" clId="Web-{E30BE1FB-225A-2C25-8F0F-69C8329FBE1D}" dt="2023-10-13T15:29:32.738" v="84" actId="20577"/>
      <pc:docMkLst>
        <pc:docMk/>
      </pc:docMkLst>
      <pc:sldChg chg="modSp">
        <pc:chgData name="Randy Hicks, MD, MBA, FACR" userId="S::rhicks@rmipc.net::912be092-0b35-419f-b38b-b8f46752690b" providerId="AD" clId="Web-{E30BE1FB-225A-2C25-8F0F-69C8329FBE1D}" dt="2023-10-13T15:20:16.193" v="8" actId="20577"/>
        <pc:sldMkLst>
          <pc:docMk/>
          <pc:sldMk cId="0" sldId="257"/>
        </pc:sldMkLst>
        <pc:spChg chg="mod">
          <ac:chgData name="Randy Hicks, MD, MBA, FACR" userId="S::rhicks@rmipc.net::912be092-0b35-419f-b38b-b8f46752690b" providerId="AD" clId="Web-{E30BE1FB-225A-2C25-8F0F-69C8329FBE1D}" dt="2023-10-13T15:20:16.193" v="8" actId="20577"/>
          <ac:spMkLst>
            <pc:docMk/>
            <pc:sldMk cId="0" sldId="257"/>
            <ac:spMk id="11" creationId="{00000000-0000-0000-0000-000000000000}"/>
          </ac:spMkLst>
        </pc:spChg>
      </pc:sldChg>
      <pc:sldChg chg="modSp">
        <pc:chgData name="Randy Hicks, MD, MBA, FACR" userId="S::rhicks@rmipc.net::912be092-0b35-419f-b38b-b8f46752690b" providerId="AD" clId="Web-{E30BE1FB-225A-2C25-8F0F-69C8329FBE1D}" dt="2023-10-13T15:24:10.855" v="54" actId="20577"/>
        <pc:sldMkLst>
          <pc:docMk/>
          <pc:sldMk cId="0" sldId="263"/>
        </pc:sldMkLst>
        <pc:spChg chg="mod">
          <ac:chgData name="Randy Hicks, MD, MBA, FACR" userId="S::rhicks@rmipc.net::912be092-0b35-419f-b38b-b8f46752690b" providerId="AD" clId="Web-{E30BE1FB-225A-2C25-8F0F-69C8329FBE1D}" dt="2023-10-13T15:24:10.855" v="54" actId="20577"/>
          <ac:spMkLst>
            <pc:docMk/>
            <pc:sldMk cId="0" sldId="263"/>
            <ac:spMk id="14" creationId="{00000000-0000-0000-0000-000000000000}"/>
          </ac:spMkLst>
        </pc:spChg>
      </pc:sldChg>
      <pc:sldChg chg="modSp">
        <pc:chgData name="Randy Hicks, MD, MBA, FACR" userId="S::rhicks@rmipc.net::912be092-0b35-419f-b38b-b8f46752690b" providerId="AD" clId="Web-{E30BE1FB-225A-2C25-8F0F-69C8329FBE1D}" dt="2023-10-13T15:25:36.310" v="55" actId="20577"/>
        <pc:sldMkLst>
          <pc:docMk/>
          <pc:sldMk cId="0" sldId="270"/>
        </pc:sldMkLst>
        <pc:spChg chg="mod">
          <ac:chgData name="Randy Hicks, MD, MBA, FACR" userId="S::rhicks@rmipc.net::912be092-0b35-419f-b38b-b8f46752690b" providerId="AD" clId="Web-{E30BE1FB-225A-2C25-8F0F-69C8329FBE1D}" dt="2023-10-13T15:25:36.310" v="55" actId="20577"/>
          <ac:spMkLst>
            <pc:docMk/>
            <pc:sldMk cId="0" sldId="270"/>
            <ac:spMk id="15" creationId="{00000000-0000-0000-0000-000000000000}"/>
          </ac:spMkLst>
        </pc:spChg>
      </pc:sldChg>
      <pc:sldChg chg="modSp">
        <pc:chgData name="Randy Hicks, MD, MBA, FACR" userId="S::rhicks@rmipc.net::912be092-0b35-419f-b38b-b8f46752690b" providerId="AD" clId="Web-{E30BE1FB-225A-2C25-8F0F-69C8329FBE1D}" dt="2023-10-13T15:28:43.627" v="76" actId="14100"/>
        <pc:sldMkLst>
          <pc:docMk/>
          <pc:sldMk cId="0" sldId="273"/>
        </pc:sldMkLst>
        <pc:spChg chg="mod">
          <ac:chgData name="Randy Hicks, MD, MBA, FACR" userId="S::rhicks@rmipc.net::912be092-0b35-419f-b38b-b8f46752690b" providerId="AD" clId="Web-{E30BE1FB-225A-2C25-8F0F-69C8329FBE1D}" dt="2023-10-13T15:28:43.627" v="76" actId="14100"/>
          <ac:spMkLst>
            <pc:docMk/>
            <pc:sldMk cId="0" sldId="273"/>
            <ac:spMk id="19" creationId="{00000000-0000-0000-0000-000000000000}"/>
          </ac:spMkLst>
        </pc:spChg>
      </pc:sldChg>
      <pc:sldChg chg="modSp">
        <pc:chgData name="Randy Hicks, MD, MBA, FACR" userId="S::rhicks@rmipc.net::912be092-0b35-419f-b38b-b8f46752690b" providerId="AD" clId="Web-{E30BE1FB-225A-2C25-8F0F-69C8329FBE1D}" dt="2023-10-13T15:29:32.738" v="84" actId="20577"/>
        <pc:sldMkLst>
          <pc:docMk/>
          <pc:sldMk cId="0" sldId="276"/>
        </pc:sldMkLst>
        <pc:spChg chg="mod">
          <ac:chgData name="Randy Hicks, MD, MBA, FACR" userId="S::rhicks@rmipc.net::912be092-0b35-419f-b38b-b8f46752690b" providerId="AD" clId="Web-{E30BE1FB-225A-2C25-8F0F-69C8329FBE1D}" dt="2023-10-13T15:29:32.738" v="84" actId="20577"/>
          <ac:spMkLst>
            <pc:docMk/>
            <pc:sldMk cId="0" sldId="276"/>
            <ac:spMk id="27" creationId="{00000000-0000-0000-0000-000000000000}"/>
          </ac:spMkLst>
        </pc:spChg>
        <pc:spChg chg="mod">
          <ac:chgData name="Randy Hicks, MD, MBA, FACR" userId="S::rhicks@rmipc.net::912be092-0b35-419f-b38b-b8f46752690b" providerId="AD" clId="Web-{E30BE1FB-225A-2C25-8F0F-69C8329FBE1D}" dt="2023-10-13T15:09:55.741" v="5" actId="20577"/>
          <ac:spMkLst>
            <pc:docMk/>
            <pc:sldMk cId="0" sldId="276"/>
            <ac:spMk id="28" creationId="{00000000-0000-0000-0000-000000000000}"/>
          </ac:spMkLst>
        </pc:spChg>
      </pc:sldChg>
    </pc:docChg>
  </pc:docChgLst>
  <pc:docChgLst>
    <pc:chgData name="Randy Hicks, MD, MBA, FACR" userId="S::rhicks@rmipc.net::912be092-0b35-419f-b38b-b8f46752690b" providerId="AD" clId="Web-{38356CAF-6FA6-F686-5CE8-A4E2F1F049EF}"/>
    <pc:docChg chg="modSld sldOrd">
      <pc:chgData name="Randy Hicks, MD, MBA, FACR" userId="S::rhicks@rmipc.net::912be092-0b35-419f-b38b-b8f46752690b" providerId="AD" clId="Web-{38356CAF-6FA6-F686-5CE8-A4E2F1F049EF}" dt="2023-10-13T19:16:11.268" v="67" actId="20577"/>
      <pc:docMkLst>
        <pc:docMk/>
      </pc:docMkLst>
      <pc:sldChg chg="modSp">
        <pc:chgData name="Randy Hicks, MD, MBA, FACR" userId="S::rhicks@rmipc.net::912be092-0b35-419f-b38b-b8f46752690b" providerId="AD" clId="Web-{38356CAF-6FA6-F686-5CE8-A4E2F1F049EF}" dt="2023-10-13T12:45:01.555" v="9" actId="20577"/>
        <pc:sldMkLst>
          <pc:docMk/>
          <pc:sldMk cId="0" sldId="257"/>
        </pc:sldMkLst>
        <pc:spChg chg="mod">
          <ac:chgData name="Randy Hicks, MD, MBA, FACR" userId="S::rhicks@rmipc.net::912be092-0b35-419f-b38b-b8f46752690b" providerId="AD" clId="Web-{38356CAF-6FA6-F686-5CE8-A4E2F1F049EF}" dt="2023-10-13T12:45:01.555" v="9" actId="20577"/>
          <ac:spMkLst>
            <pc:docMk/>
            <pc:sldMk cId="0" sldId="257"/>
            <ac:spMk id="11" creationId="{00000000-0000-0000-0000-000000000000}"/>
          </ac:spMkLst>
        </pc:spChg>
      </pc:sldChg>
      <pc:sldChg chg="modSp ord">
        <pc:chgData name="Randy Hicks, MD, MBA, FACR" userId="S::rhicks@rmipc.net::912be092-0b35-419f-b38b-b8f46752690b" providerId="AD" clId="Web-{38356CAF-6FA6-F686-5CE8-A4E2F1F049EF}" dt="2023-10-13T19:07:04.006" v="52" actId="20577"/>
        <pc:sldMkLst>
          <pc:docMk/>
          <pc:sldMk cId="0" sldId="258"/>
        </pc:sldMkLst>
        <pc:spChg chg="mod">
          <ac:chgData name="Randy Hicks, MD, MBA, FACR" userId="S::rhicks@rmipc.net::912be092-0b35-419f-b38b-b8f46752690b" providerId="AD" clId="Web-{38356CAF-6FA6-F686-5CE8-A4E2F1F049EF}" dt="2023-10-13T19:07:04.006" v="52" actId="20577"/>
          <ac:spMkLst>
            <pc:docMk/>
            <pc:sldMk cId="0" sldId="258"/>
            <ac:spMk id="47" creationId="{00000000-0000-0000-0000-000000000000}"/>
          </ac:spMkLst>
        </pc:spChg>
      </pc:sldChg>
      <pc:sldChg chg="modSp">
        <pc:chgData name="Randy Hicks, MD, MBA, FACR" userId="S::rhicks@rmipc.net::912be092-0b35-419f-b38b-b8f46752690b" providerId="AD" clId="Web-{38356CAF-6FA6-F686-5CE8-A4E2F1F049EF}" dt="2023-10-13T19:08:35.430" v="54" actId="20577"/>
        <pc:sldMkLst>
          <pc:docMk/>
          <pc:sldMk cId="0" sldId="261"/>
        </pc:sldMkLst>
        <pc:spChg chg="mod">
          <ac:chgData name="Randy Hicks, MD, MBA, FACR" userId="S::rhicks@rmipc.net::912be092-0b35-419f-b38b-b8f46752690b" providerId="AD" clId="Web-{38356CAF-6FA6-F686-5CE8-A4E2F1F049EF}" dt="2023-10-13T19:08:35.430" v="54" actId="20577"/>
          <ac:spMkLst>
            <pc:docMk/>
            <pc:sldMk cId="0" sldId="261"/>
            <ac:spMk id="14" creationId="{00000000-0000-0000-0000-000000000000}"/>
          </ac:spMkLst>
        </pc:spChg>
      </pc:sldChg>
      <pc:sldChg chg="modSp">
        <pc:chgData name="Randy Hicks, MD, MBA, FACR" userId="S::rhicks@rmipc.net::912be092-0b35-419f-b38b-b8f46752690b" providerId="AD" clId="Web-{38356CAF-6FA6-F686-5CE8-A4E2F1F049EF}" dt="2023-10-13T12:49:00.250" v="48" actId="20577"/>
        <pc:sldMkLst>
          <pc:docMk/>
          <pc:sldMk cId="0" sldId="263"/>
        </pc:sldMkLst>
        <pc:spChg chg="mod">
          <ac:chgData name="Randy Hicks, MD, MBA, FACR" userId="S::rhicks@rmipc.net::912be092-0b35-419f-b38b-b8f46752690b" providerId="AD" clId="Web-{38356CAF-6FA6-F686-5CE8-A4E2F1F049EF}" dt="2023-10-13T12:46:33.574" v="15" actId="20577"/>
          <ac:spMkLst>
            <pc:docMk/>
            <pc:sldMk cId="0" sldId="263"/>
            <ac:spMk id="14" creationId="{00000000-0000-0000-0000-000000000000}"/>
          </ac:spMkLst>
        </pc:spChg>
        <pc:spChg chg="mod">
          <ac:chgData name="Randy Hicks, MD, MBA, FACR" userId="S::rhicks@rmipc.net::912be092-0b35-419f-b38b-b8f46752690b" providerId="AD" clId="Web-{38356CAF-6FA6-F686-5CE8-A4E2F1F049EF}" dt="2023-10-13T12:49:00.250" v="48" actId="20577"/>
          <ac:spMkLst>
            <pc:docMk/>
            <pc:sldMk cId="0" sldId="263"/>
            <ac:spMk id="15" creationId="{00000000-0000-0000-0000-000000000000}"/>
          </ac:spMkLst>
        </pc:spChg>
      </pc:sldChg>
      <pc:sldChg chg="modSp">
        <pc:chgData name="Randy Hicks, MD, MBA, FACR" userId="S::rhicks@rmipc.net::912be092-0b35-419f-b38b-b8f46752690b" providerId="AD" clId="Web-{38356CAF-6FA6-F686-5CE8-A4E2F1F049EF}" dt="2023-10-13T19:10:37.886" v="57" actId="20577"/>
        <pc:sldMkLst>
          <pc:docMk/>
          <pc:sldMk cId="0" sldId="268"/>
        </pc:sldMkLst>
        <pc:spChg chg="mod">
          <ac:chgData name="Randy Hicks, MD, MBA, FACR" userId="S::rhicks@rmipc.net::912be092-0b35-419f-b38b-b8f46752690b" providerId="AD" clId="Web-{38356CAF-6FA6-F686-5CE8-A4E2F1F049EF}" dt="2023-10-13T19:10:37.886" v="57" actId="20577"/>
          <ac:spMkLst>
            <pc:docMk/>
            <pc:sldMk cId="0" sldId="268"/>
            <ac:spMk id="23" creationId="{00000000-0000-0000-0000-000000000000}"/>
          </ac:spMkLst>
        </pc:spChg>
      </pc:sldChg>
      <pc:sldChg chg="modSp">
        <pc:chgData name="Randy Hicks, MD, MBA, FACR" userId="S::rhicks@rmipc.net::912be092-0b35-419f-b38b-b8f46752690b" providerId="AD" clId="Web-{38356CAF-6FA6-F686-5CE8-A4E2F1F049EF}" dt="2023-10-13T19:12:20.544" v="63" actId="20577"/>
        <pc:sldMkLst>
          <pc:docMk/>
          <pc:sldMk cId="0" sldId="269"/>
        </pc:sldMkLst>
        <pc:spChg chg="mod">
          <ac:chgData name="Randy Hicks, MD, MBA, FACR" userId="S::rhicks@rmipc.net::912be092-0b35-419f-b38b-b8f46752690b" providerId="AD" clId="Web-{38356CAF-6FA6-F686-5CE8-A4E2F1F049EF}" dt="2023-10-13T19:12:20.544" v="63" actId="20577"/>
          <ac:spMkLst>
            <pc:docMk/>
            <pc:sldMk cId="0" sldId="269"/>
            <ac:spMk id="16" creationId="{00000000-0000-0000-0000-000000000000}"/>
          </ac:spMkLst>
        </pc:spChg>
      </pc:sldChg>
      <pc:sldChg chg="modSp">
        <pc:chgData name="Randy Hicks, MD, MBA, FACR" userId="S::rhicks@rmipc.net::912be092-0b35-419f-b38b-b8f46752690b" providerId="AD" clId="Web-{38356CAF-6FA6-F686-5CE8-A4E2F1F049EF}" dt="2023-10-13T19:16:11.268" v="67" actId="20577"/>
        <pc:sldMkLst>
          <pc:docMk/>
          <pc:sldMk cId="0" sldId="275"/>
        </pc:sldMkLst>
        <pc:spChg chg="mod">
          <ac:chgData name="Randy Hicks, MD, MBA, FACR" userId="S::rhicks@rmipc.net::912be092-0b35-419f-b38b-b8f46752690b" providerId="AD" clId="Web-{38356CAF-6FA6-F686-5CE8-A4E2F1F049EF}" dt="2023-10-13T19:16:11.268" v="67" actId="20577"/>
          <ac:spMkLst>
            <pc:docMk/>
            <pc:sldMk cId="0" sldId="275"/>
            <ac:spMk id="1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1.png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Relationship Id="rId9" Type="http://schemas.openxmlformats.org/officeDocument/2006/relationships/image" Target="../media/image6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3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3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914619" y="0"/>
            <a:ext cx="8373381" cy="10287000"/>
            <a:chOff x="0" y="0"/>
            <a:chExt cx="6705600" cy="82380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05600" cy="8238109"/>
            </a:xfrm>
            <a:custGeom>
              <a:avLst/>
              <a:gdLst/>
              <a:ahLst/>
              <a:cxnLst/>
              <a:rect l="l" t="t" r="r" b="b"/>
              <a:pathLst>
                <a:path w="6705600" h="8238109">
                  <a:moveTo>
                    <a:pt x="0" y="0"/>
                  </a:moveTo>
                  <a:lnTo>
                    <a:pt x="1820291" y="3445891"/>
                  </a:lnTo>
                  <a:lnTo>
                    <a:pt x="1337691" y="4343400"/>
                  </a:lnTo>
                  <a:lnTo>
                    <a:pt x="1871091" y="5291709"/>
                  </a:lnTo>
                  <a:lnTo>
                    <a:pt x="355600" y="8238109"/>
                  </a:lnTo>
                  <a:lnTo>
                    <a:pt x="6705600" y="8238109"/>
                  </a:lnTo>
                  <a:lnTo>
                    <a:pt x="6705600" y="0"/>
                  </a:lnTo>
                  <a:close/>
                </a:path>
              </a:pathLst>
            </a:custGeom>
            <a:blipFill>
              <a:blip r:embed="rId2"/>
              <a:stretch>
                <a:fillRect l="-90126" t="-27068" r="-4396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3725405">
            <a:off x="5174398" y="2655193"/>
            <a:ext cx="9598139" cy="794816"/>
            <a:chOff x="0" y="0"/>
            <a:chExt cx="3618333" cy="2996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18333" cy="299632"/>
            </a:xfrm>
            <a:custGeom>
              <a:avLst/>
              <a:gdLst/>
              <a:ahLst/>
              <a:cxnLst/>
              <a:rect l="l" t="t" r="r" b="b"/>
              <a:pathLst>
                <a:path w="3618333" h="299632">
                  <a:moveTo>
                    <a:pt x="3415133" y="0"/>
                  </a:moveTo>
                  <a:lnTo>
                    <a:pt x="0" y="0"/>
                  </a:lnTo>
                  <a:lnTo>
                    <a:pt x="203200" y="299632"/>
                  </a:lnTo>
                  <a:lnTo>
                    <a:pt x="3618333" y="299632"/>
                  </a:lnTo>
                  <a:lnTo>
                    <a:pt x="3415133" y="0"/>
                  </a:lnTo>
                  <a:close/>
                </a:path>
              </a:pathLst>
            </a:custGeom>
            <a:solidFill>
              <a:srgbClr val="2695D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3725405">
            <a:off x="5471738" y="-397408"/>
            <a:ext cx="9598139" cy="794816"/>
            <a:chOff x="0" y="0"/>
            <a:chExt cx="3618333" cy="2996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8333" cy="299632"/>
            </a:xfrm>
            <a:custGeom>
              <a:avLst/>
              <a:gdLst/>
              <a:ahLst/>
              <a:cxnLst/>
              <a:rect l="l" t="t" r="r" b="b"/>
              <a:pathLst>
                <a:path w="3618333" h="299632">
                  <a:moveTo>
                    <a:pt x="3415133" y="0"/>
                  </a:moveTo>
                  <a:lnTo>
                    <a:pt x="0" y="0"/>
                  </a:lnTo>
                  <a:lnTo>
                    <a:pt x="203200" y="299632"/>
                  </a:lnTo>
                  <a:lnTo>
                    <a:pt x="3618333" y="299632"/>
                  </a:lnTo>
                  <a:lnTo>
                    <a:pt x="3415133" y="0"/>
                  </a:lnTo>
                  <a:close/>
                </a:path>
              </a:pathLst>
            </a:custGeom>
            <a:solidFill>
              <a:srgbClr val="2695D1">
                <a:alpha val="6000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3725405">
            <a:off x="6877557" y="1501158"/>
            <a:ext cx="7132080" cy="1037053"/>
            <a:chOff x="0" y="0"/>
            <a:chExt cx="2060647" cy="2996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60647" cy="299632"/>
            </a:xfrm>
            <a:custGeom>
              <a:avLst/>
              <a:gdLst/>
              <a:ahLst/>
              <a:cxnLst/>
              <a:rect l="l" t="t" r="r" b="b"/>
              <a:pathLst>
                <a:path w="2060647" h="299632">
                  <a:moveTo>
                    <a:pt x="1857447" y="0"/>
                  </a:moveTo>
                  <a:lnTo>
                    <a:pt x="0" y="0"/>
                  </a:lnTo>
                  <a:lnTo>
                    <a:pt x="203200" y="299632"/>
                  </a:lnTo>
                  <a:lnTo>
                    <a:pt x="2060647" y="299632"/>
                  </a:lnTo>
                  <a:lnTo>
                    <a:pt x="1857447" y="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3721067">
            <a:off x="5835275" y="8764858"/>
            <a:ext cx="8405167" cy="1372408"/>
            <a:chOff x="0" y="0"/>
            <a:chExt cx="1803893" cy="29454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03893" cy="294542"/>
            </a:xfrm>
            <a:custGeom>
              <a:avLst/>
              <a:gdLst/>
              <a:ahLst/>
              <a:cxnLst/>
              <a:rect l="l" t="t" r="r" b="b"/>
              <a:pathLst>
                <a:path w="1803893" h="294542">
                  <a:moveTo>
                    <a:pt x="203200" y="0"/>
                  </a:moveTo>
                  <a:lnTo>
                    <a:pt x="1803893" y="0"/>
                  </a:lnTo>
                  <a:lnTo>
                    <a:pt x="1600693" y="294542"/>
                  </a:lnTo>
                  <a:lnTo>
                    <a:pt x="0" y="29454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695D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3721067">
            <a:off x="6691422" y="9891489"/>
            <a:ext cx="8405167" cy="1372408"/>
            <a:chOff x="0" y="0"/>
            <a:chExt cx="1803893" cy="29454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03893" cy="294542"/>
            </a:xfrm>
            <a:custGeom>
              <a:avLst/>
              <a:gdLst/>
              <a:ahLst/>
              <a:cxnLst/>
              <a:rect l="l" t="t" r="r" b="b"/>
              <a:pathLst>
                <a:path w="1803893" h="294542">
                  <a:moveTo>
                    <a:pt x="203200" y="0"/>
                  </a:moveTo>
                  <a:lnTo>
                    <a:pt x="1803893" y="0"/>
                  </a:lnTo>
                  <a:lnTo>
                    <a:pt x="1600693" y="294542"/>
                  </a:lnTo>
                  <a:lnTo>
                    <a:pt x="0" y="29454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695D1">
                <a:alpha val="6000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7185482">
            <a:off x="7395195" y="8516495"/>
            <a:ext cx="9749094" cy="1190136"/>
            <a:chOff x="0" y="0"/>
            <a:chExt cx="2567663" cy="31345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567663" cy="313451"/>
            </a:xfrm>
            <a:custGeom>
              <a:avLst/>
              <a:gdLst/>
              <a:ahLst/>
              <a:cxnLst/>
              <a:rect l="l" t="t" r="r" b="b"/>
              <a:pathLst>
                <a:path w="2567663" h="313451">
                  <a:moveTo>
                    <a:pt x="2364463" y="0"/>
                  </a:moveTo>
                  <a:lnTo>
                    <a:pt x="0" y="0"/>
                  </a:lnTo>
                  <a:lnTo>
                    <a:pt x="203200" y="313451"/>
                  </a:lnTo>
                  <a:lnTo>
                    <a:pt x="2567663" y="313451"/>
                  </a:lnTo>
                  <a:lnTo>
                    <a:pt x="2364463" y="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3636068">
            <a:off x="9313865" y="8774880"/>
            <a:ext cx="3940072" cy="384157"/>
          </a:xfrm>
          <a:custGeom>
            <a:avLst/>
            <a:gdLst/>
            <a:ahLst/>
            <a:cxnLst/>
            <a:rect l="l" t="t" r="r" b="b"/>
            <a:pathLst>
              <a:path w="3940072" h="384157">
                <a:moveTo>
                  <a:pt x="0" y="0"/>
                </a:moveTo>
                <a:lnTo>
                  <a:pt x="3940072" y="0"/>
                </a:lnTo>
                <a:lnTo>
                  <a:pt x="3940072" y="384157"/>
                </a:lnTo>
                <a:lnTo>
                  <a:pt x="0" y="3841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3756163" flipH="1">
            <a:off x="6721503" y="2414506"/>
            <a:ext cx="6386831" cy="622716"/>
          </a:xfrm>
          <a:custGeom>
            <a:avLst/>
            <a:gdLst/>
            <a:ahLst/>
            <a:cxnLst/>
            <a:rect l="l" t="t" r="r" b="b"/>
            <a:pathLst>
              <a:path w="6386831" h="622716">
                <a:moveTo>
                  <a:pt x="6386831" y="0"/>
                </a:moveTo>
                <a:lnTo>
                  <a:pt x="0" y="0"/>
                </a:lnTo>
                <a:lnTo>
                  <a:pt x="0" y="622716"/>
                </a:lnTo>
                <a:lnTo>
                  <a:pt x="6386831" y="622716"/>
                </a:lnTo>
                <a:lnTo>
                  <a:pt x="6386831" y="0"/>
                </a:lnTo>
                <a:close/>
              </a:path>
            </a:pathLst>
          </a:custGeom>
          <a:blipFill>
            <a:blip r:embed="rId3">
              <a:alphaModFix amt="63000"/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28700" y="8733015"/>
            <a:ext cx="563765" cy="543329"/>
          </a:xfrm>
          <a:custGeom>
            <a:avLst/>
            <a:gdLst/>
            <a:ahLst/>
            <a:cxnLst/>
            <a:rect l="l" t="t" r="r" b="b"/>
            <a:pathLst>
              <a:path w="563765" h="543329">
                <a:moveTo>
                  <a:pt x="0" y="0"/>
                </a:moveTo>
                <a:lnTo>
                  <a:pt x="563765" y="0"/>
                </a:lnTo>
                <a:lnTo>
                  <a:pt x="563765" y="543329"/>
                </a:lnTo>
                <a:lnTo>
                  <a:pt x="0" y="543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28700" y="437512"/>
            <a:ext cx="3856907" cy="2011564"/>
          </a:xfrm>
          <a:custGeom>
            <a:avLst/>
            <a:gdLst/>
            <a:ahLst/>
            <a:cxnLst/>
            <a:rect l="l" t="t" r="r" b="b"/>
            <a:pathLst>
              <a:path w="3856907" h="2011564">
                <a:moveTo>
                  <a:pt x="0" y="0"/>
                </a:moveTo>
                <a:lnTo>
                  <a:pt x="3856907" y="0"/>
                </a:lnTo>
                <a:lnTo>
                  <a:pt x="3856907" y="2011564"/>
                </a:lnTo>
                <a:lnTo>
                  <a:pt x="0" y="20115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028700" y="3669033"/>
            <a:ext cx="8115300" cy="216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5600">
                <a:solidFill>
                  <a:srgbClr val="0079C2"/>
                </a:solidFill>
                <a:latin typeface="Montserrat Classic Bold"/>
              </a:rPr>
              <a:t>BUILDING A QUALITY IMAGING BUSINESS IN MICHIGAN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8700" y="5969628"/>
            <a:ext cx="6949365" cy="574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3"/>
              </a:lnSpc>
              <a:spcBef>
                <a:spcPct val="0"/>
              </a:spcBef>
            </a:pPr>
            <a:r>
              <a:rPr lang="en-US" sz="4011" spc="802">
                <a:solidFill>
                  <a:srgbClr val="B5BB19"/>
                </a:solidFill>
                <a:latin typeface="Montserrat Classic"/>
              </a:rPr>
              <a:t> 2023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83160" y="8802093"/>
            <a:ext cx="3873672" cy="367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3"/>
              </a:lnSpc>
              <a:spcBef>
                <a:spcPct val="0"/>
              </a:spcBef>
            </a:pPr>
            <a:r>
              <a:rPr lang="en-US" sz="2195">
                <a:solidFill>
                  <a:srgbClr val="0079C2"/>
                </a:solidFill>
                <a:latin typeface="Montserrat Classic Bold"/>
              </a:rPr>
              <a:t>www.rmipc.net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4582640" y="8787704"/>
            <a:ext cx="3586369" cy="433951"/>
            <a:chOff x="0" y="0"/>
            <a:chExt cx="4781825" cy="57860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91316" cy="578601"/>
            </a:xfrm>
            <a:custGeom>
              <a:avLst/>
              <a:gdLst/>
              <a:ahLst/>
              <a:cxnLst/>
              <a:rect l="l" t="t" r="r" b="b"/>
              <a:pathLst>
                <a:path w="891316" h="578601">
                  <a:moveTo>
                    <a:pt x="0" y="0"/>
                  </a:moveTo>
                  <a:lnTo>
                    <a:pt x="891316" y="0"/>
                  </a:lnTo>
                  <a:lnTo>
                    <a:pt x="891316" y="578601"/>
                  </a:lnTo>
                  <a:lnTo>
                    <a:pt x="0" y="578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1094516" y="31885"/>
              <a:ext cx="3687308" cy="476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73"/>
                </a:lnSpc>
                <a:spcBef>
                  <a:spcPct val="0"/>
                </a:spcBef>
              </a:pPr>
              <a:r>
                <a:rPr lang="en-US" sz="2195">
                  <a:solidFill>
                    <a:srgbClr val="0079C2"/>
                  </a:solidFill>
                  <a:latin typeface="Montserrat Classic Bold"/>
                </a:rPr>
                <a:t>(810) 732-1919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692503"/>
            <a:ext cx="11644510" cy="377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just">
              <a:lnSpc>
                <a:spcPts val="4311"/>
              </a:lnSpc>
              <a:buFont typeface="Arial"/>
              <a:buChar char="•"/>
            </a:pPr>
            <a:r>
              <a:rPr lang="en-US" sz="2799">
                <a:solidFill>
                  <a:srgbClr val="B5BB19"/>
                </a:solidFill>
                <a:latin typeface="Montserrat Classic"/>
              </a:rPr>
              <a:t>In practice for 38 years</a:t>
            </a:r>
          </a:p>
          <a:p>
            <a:pPr marL="604519" lvl="1" indent="-302260" algn="just">
              <a:lnSpc>
                <a:spcPts val="4311"/>
              </a:lnSpc>
              <a:buFont typeface="Arial"/>
              <a:buChar char="•"/>
            </a:pPr>
            <a:r>
              <a:rPr lang="en-US" sz="2799">
                <a:solidFill>
                  <a:srgbClr val="B5BB19"/>
                </a:solidFill>
                <a:latin typeface="Montserrat Classic"/>
              </a:rPr>
              <a:t>18 Radiologists</a:t>
            </a:r>
          </a:p>
          <a:p>
            <a:pPr marL="604519" lvl="1" indent="-302260" algn="just">
              <a:lnSpc>
                <a:spcPts val="4311"/>
              </a:lnSpc>
              <a:buFont typeface="Arial"/>
              <a:buChar char="•"/>
            </a:pPr>
            <a:r>
              <a:rPr lang="en-US" sz="2799">
                <a:solidFill>
                  <a:srgbClr val="B5BB19"/>
                </a:solidFill>
                <a:latin typeface="Montserrat Classic"/>
              </a:rPr>
              <a:t>No Hospital affiliation</a:t>
            </a:r>
          </a:p>
          <a:p>
            <a:pPr marL="604519" lvl="1" indent="-302260" algn="just">
              <a:lnSpc>
                <a:spcPts val="4311"/>
              </a:lnSpc>
              <a:buFont typeface="Arial"/>
              <a:buChar char="•"/>
            </a:pPr>
            <a:r>
              <a:rPr lang="en-US" sz="2799">
                <a:solidFill>
                  <a:srgbClr val="B5BB19"/>
                </a:solidFill>
                <a:latin typeface="Montserrat Classic"/>
              </a:rPr>
              <a:t>Subspeciality drive with fellowship trained radiologists in Neuro, Chest, Cardiac, PET/CT, Nuclear, MSK, Abdomen/Pelvis, IR and Breast</a:t>
            </a:r>
          </a:p>
          <a:p>
            <a:pPr marL="604519" lvl="1" indent="-302260" algn="just">
              <a:lnSpc>
                <a:spcPts val="4311"/>
              </a:lnSpc>
              <a:buFont typeface="Arial"/>
              <a:buChar char="•"/>
            </a:pPr>
            <a:r>
              <a:rPr lang="en-US" sz="2799">
                <a:solidFill>
                  <a:srgbClr val="B5BB19"/>
                </a:solidFill>
                <a:latin typeface="Montserrat Classic"/>
              </a:rPr>
              <a:t>Evolving through innovation and change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239798" y="6858206"/>
            <a:ext cx="13808404" cy="3428794"/>
            <a:chOff x="0" y="0"/>
            <a:chExt cx="18411206" cy="457172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5592" b="5592"/>
            <a:stretch>
              <a:fillRect/>
            </a:stretch>
          </p:blipFill>
          <p:spPr>
            <a:xfrm>
              <a:off x="0" y="0"/>
              <a:ext cx="18411206" cy="4571726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 flipV="1">
            <a:off x="-2088994" y="9326680"/>
            <a:ext cx="4328792" cy="2429535"/>
          </a:xfrm>
          <a:custGeom>
            <a:avLst/>
            <a:gdLst/>
            <a:ahLst/>
            <a:cxnLst/>
            <a:rect l="l" t="t" r="r" b="b"/>
            <a:pathLst>
              <a:path w="4328792" h="2429535">
                <a:moveTo>
                  <a:pt x="0" y="2429535"/>
                </a:moveTo>
                <a:lnTo>
                  <a:pt x="4328792" y="2429535"/>
                </a:lnTo>
                <a:lnTo>
                  <a:pt x="4328792" y="0"/>
                </a:lnTo>
                <a:lnTo>
                  <a:pt x="0" y="0"/>
                </a:lnTo>
                <a:lnTo>
                  <a:pt x="0" y="242953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16048202" y="9326680"/>
            <a:ext cx="4332003" cy="2431337"/>
          </a:xfrm>
          <a:custGeom>
            <a:avLst/>
            <a:gdLst/>
            <a:ahLst/>
            <a:cxnLst/>
            <a:rect l="l" t="t" r="r" b="b"/>
            <a:pathLst>
              <a:path w="4332003" h="2431337">
                <a:moveTo>
                  <a:pt x="4332004" y="2431337"/>
                </a:moveTo>
                <a:lnTo>
                  <a:pt x="0" y="2431337"/>
                </a:lnTo>
                <a:lnTo>
                  <a:pt x="0" y="0"/>
                </a:lnTo>
                <a:lnTo>
                  <a:pt x="4332004" y="0"/>
                </a:lnTo>
                <a:lnTo>
                  <a:pt x="4332004" y="243133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057275"/>
            <a:ext cx="7553989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>
                <a:solidFill>
                  <a:srgbClr val="B5BB19"/>
                </a:solidFill>
                <a:latin typeface="Montserrat Classic"/>
              </a:rPr>
              <a:t>Our Company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670049"/>
            <a:ext cx="755398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079C2"/>
                </a:solidFill>
                <a:latin typeface="Montserrat Classic Bold"/>
              </a:rPr>
              <a:t>Regional Medical Imaging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10781" y="0"/>
            <a:ext cx="8877219" cy="10287000"/>
            <a:chOff x="0" y="0"/>
            <a:chExt cx="2468774" cy="28608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8774" cy="2860837"/>
            </a:xfrm>
            <a:custGeom>
              <a:avLst/>
              <a:gdLst/>
              <a:ahLst/>
              <a:cxnLst/>
              <a:rect l="l" t="t" r="r" b="b"/>
              <a:pathLst>
                <a:path w="2468774" h="2860837">
                  <a:moveTo>
                    <a:pt x="0" y="0"/>
                  </a:moveTo>
                  <a:lnTo>
                    <a:pt x="2468774" y="0"/>
                  </a:lnTo>
                  <a:lnTo>
                    <a:pt x="2468774" y="2860837"/>
                  </a:lnTo>
                  <a:lnTo>
                    <a:pt x="0" y="2860837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50091" y="838778"/>
            <a:ext cx="2565642" cy="1712830"/>
          </a:xfrm>
          <a:custGeom>
            <a:avLst/>
            <a:gdLst/>
            <a:ahLst/>
            <a:cxnLst/>
            <a:rect l="l" t="t" r="r" b="b"/>
            <a:pathLst>
              <a:path w="2565642" h="1712830">
                <a:moveTo>
                  <a:pt x="0" y="0"/>
                </a:moveTo>
                <a:lnTo>
                  <a:pt x="2565642" y="0"/>
                </a:lnTo>
                <a:lnTo>
                  <a:pt x="2565642" y="1712830"/>
                </a:lnTo>
                <a:lnTo>
                  <a:pt x="0" y="171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92453" y="3125931"/>
            <a:ext cx="436247" cy="353905"/>
          </a:xfrm>
          <a:custGeom>
            <a:avLst/>
            <a:gdLst/>
            <a:ahLst/>
            <a:cxnLst/>
            <a:rect l="l" t="t" r="r" b="b"/>
            <a:pathLst>
              <a:path w="436247" h="353905">
                <a:moveTo>
                  <a:pt x="0" y="0"/>
                </a:moveTo>
                <a:lnTo>
                  <a:pt x="436247" y="0"/>
                </a:lnTo>
                <a:lnTo>
                  <a:pt x="436247" y="353905"/>
                </a:lnTo>
                <a:lnTo>
                  <a:pt x="0" y="353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2453" y="3980381"/>
            <a:ext cx="436247" cy="353905"/>
          </a:xfrm>
          <a:custGeom>
            <a:avLst/>
            <a:gdLst/>
            <a:ahLst/>
            <a:cxnLst/>
            <a:rect l="l" t="t" r="r" b="b"/>
            <a:pathLst>
              <a:path w="436247" h="353905">
                <a:moveTo>
                  <a:pt x="0" y="0"/>
                </a:moveTo>
                <a:lnTo>
                  <a:pt x="436247" y="0"/>
                </a:lnTo>
                <a:lnTo>
                  <a:pt x="436247" y="353905"/>
                </a:lnTo>
                <a:lnTo>
                  <a:pt x="0" y="353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2453" y="4789595"/>
            <a:ext cx="436247" cy="353905"/>
          </a:xfrm>
          <a:custGeom>
            <a:avLst/>
            <a:gdLst/>
            <a:ahLst/>
            <a:cxnLst/>
            <a:rect l="l" t="t" r="r" b="b"/>
            <a:pathLst>
              <a:path w="436247" h="353905">
                <a:moveTo>
                  <a:pt x="0" y="0"/>
                </a:moveTo>
                <a:lnTo>
                  <a:pt x="436247" y="0"/>
                </a:lnTo>
                <a:lnTo>
                  <a:pt x="436247" y="353905"/>
                </a:lnTo>
                <a:lnTo>
                  <a:pt x="0" y="353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2453" y="5946120"/>
            <a:ext cx="436247" cy="353905"/>
          </a:xfrm>
          <a:custGeom>
            <a:avLst/>
            <a:gdLst/>
            <a:ahLst/>
            <a:cxnLst/>
            <a:rect l="l" t="t" r="r" b="b"/>
            <a:pathLst>
              <a:path w="436247" h="353905">
                <a:moveTo>
                  <a:pt x="0" y="0"/>
                </a:moveTo>
                <a:lnTo>
                  <a:pt x="436247" y="0"/>
                </a:lnTo>
                <a:lnTo>
                  <a:pt x="436247" y="353905"/>
                </a:lnTo>
                <a:lnTo>
                  <a:pt x="0" y="353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2453" y="8399603"/>
            <a:ext cx="436247" cy="353905"/>
          </a:xfrm>
          <a:custGeom>
            <a:avLst/>
            <a:gdLst/>
            <a:ahLst/>
            <a:cxnLst/>
            <a:rect l="l" t="t" r="r" b="b"/>
            <a:pathLst>
              <a:path w="436247" h="353905">
                <a:moveTo>
                  <a:pt x="0" y="0"/>
                </a:moveTo>
                <a:lnTo>
                  <a:pt x="436247" y="0"/>
                </a:lnTo>
                <a:lnTo>
                  <a:pt x="436247" y="353905"/>
                </a:lnTo>
                <a:lnTo>
                  <a:pt x="0" y="353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2453" y="7588498"/>
            <a:ext cx="436247" cy="353905"/>
          </a:xfrm>
          <a:custGeom>
            <a:avLst/>
            <a:gdLst/>
            <a:ahLst/>
            <a:cxnLst/>
            <a:rect l="l" t="t" r="r" b="b"/>
            <a:pathLst>
              <a:path w="436247" h="353905">
                <a:moveTo>
                  <a:pt x="0" y="0"/>
                </a:moveTo>
                <a:lnTo>
                  <a:pt x="436247" y="0"/>
                </a:lnTo>
                <a:lnTo>
                  <a:pt x="436247" y="353905"/>
                </a:lnTo>
                <a:lnTo>
                  <a:pt x="0" y="353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83019" y="2393656"/>
            <a:ext cx="7152373" cy="5499688"/>
          </a:xfrm>
          <a:custGeom>
            <a:avLst/>
            <a:gdLst/>
            <a:ahLst/>
            <a:cxnLst/>
            <a:rect l="l" t="t" r="r" b="b"/>
            <a:pathLst>
              <a:path w="7152373" h="5499688">
                <a:moveTo>
                  <a:pt x="0" y="0"/>
                </a:moveTo>
                <a:lnTo>
                  <a:pt x="7152372" y="0"/>
                </a:lnTo>
                <a:lnTo>
                  <a:pt x="7152372" y="5499688"/>
                </a:lnTo>
                <a:lnTo>
                  <a:pt x="0" y="54996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479690" y="2541412"/>
            <a:ext cx="2423230" cy="350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4"/>
              </a:lnSpc>
              <a:spcBef>
                <a:spcPct val="0"/>
              </a:spcBef>
            </a:pPr>
            <a:r>
              <a:rPr lang="en-US" sz="1953">
                <a:solidFill>
                  <a:srgbClr val="FFFFFF"/>
                </a:solidFill>
                <a:latin typeface="Poppins"/>
              </a:rPr>
              <a:t>Physician Full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50091" y="177800"/>
            <a:ext cx="7553989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r>
              <a:rPr lang="en-US" sz="3500">
                <a:solidFill>
                  <a:srgbClr val="B5BB19"/>
                </a:solidFill>
                <a:latin typeface="Montserrat Classic"/>
              </a:rPr>
              <a:t>About Us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23981" y="3130260"/>
            <a:ext cx="7837951" cy="5989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299">
                <a:solidFill>
                  <a:srgbClr val="B5BB19"/>
                </a:solidFill>
                <a:latin typeface="Montserrat Classic"/>
              </a:rPr>
              <a:t>Started in 1985</a:t>
            </a:r>
          </a:p>
          <a:p>
            <a:pPr>
              <a:lnSpc>
                <a:spcPts val="3219"/>
              </a:lnSpc>
            </a:pPr>
            <a:endParaRPr lang="en-US" sz="2299">
              <a:solidFill>
                <a:srgbClr val="B5BB19"/>
              </a:solidFill>
              <a:latin typeface="Montserrat Classic"/>
            </a:endParaRPr>
          </a:p>
          <a:p>
            <a:pPr>
              <a:lnSpc>
                <a:spcPts val="3219"/>
              </a:lnSpc>
            </a:pPr>
            <a:r>
              <a:rPr lang="en-US" sz="2299">
                <a:solidFill>
                  <a:srgbClr val="B5BB19"/>
                </a:solidFill>
                <a:latin typeface="Montserrat Classic"/>
              </a:rPr>
              <a:t>Grew through acquistions and de novo start-ups</a:t>
            </a:r>
          </a:p>
          <a:p>
            <a:pPr>
              <a:lnSpc>
                <a:spcPts val="3219"/>
              </a:lnSpc>
            </a:pPr>
            <a:endParaRPr lang="en-US" sz="2299">
              <a:solidFill>
                <a:srgbClr val="B5BB19"/>
              </a:solidFill>
              <a:latin typeface="Montserrat Classic"/>
            </a:endParaRPr>
          </a:p>
          <a:p>
            <a:pPr>
              <a:lnSpc>
                <a:spcPts val="3219"/>
              </a:lnSpc>
            </a:pPr>
            <a:r>
              <a:rPr lang="en-US" sz="2299">
                <a:solidFill>
                  <a:srgbClr val="B5BB19"/>
                </a:solidFill>
                <a:latin typeface="Montserrat Classic"/>
              </a:rPr>
              <a:t>Vertically integrated from scheduling to pre-auth to payment estimation to billing to IT and Marketing</a:t>
            </a:r>
          </a:p>
          <a:p>
            <a:pPr>
              <a:lnSpc>
                <a:spcPts val="3219"/>
              </a:lnSpc>
            </a:pPr>
            <a:endParaRPr lang="en-US" sz="2299">
              <a:solidFill>
                <a:srgbClr val="B5BB19"/>
              </a:solidFill>
              <a:latin typeface="Montserrat Classic"/>
            </a:endParaRPr>
          </a:p>
          <a:p>
            <a:pPr>
              <a:lnSpc>
                <a:spcPts val="3219"/>
              </a:lnSpc>
            </a:pPr>
            <a:r>
              <a:rPr lang="en-US" sz="2299">
                <a:solidFill>
                  <a:srgbClr val="B5BB19"/>
                </a:solidFill>
                <a:latin typeface="Montserrat Classic"/>
              </a:rPr>
              <a:t>Have grown to be the largest, privately held, physician owned outpatient radiology group in the state of Michigan with 10 imaging centers</a:t>
            </a:r>
          </a:p>
          <a:p>
            <a:pPr>
              <a:lnSpc>
                <a:spcPts val="3219"/>
              </a:lnSpc>
            </a:pPr>
            <a:endParaRPr lang="en-US" sz="2299">
              <a:solidFill>
                <a:srgbClr val="B5BB19"/>
              </a:solidFill>
              <a:latin typeface="Montserrat Classic"/>
            </a:endParaRPr>
          </a:p>
          <a:p>
            <a:pPr>
              <a:lnSpc>
                <a:spcPts val="3219"/>
              </a:lnSpc>
            </a:pPr>
            <a:r>
              <a:rPr lang="en-US" sz="2299">
                <a:solidFill>
                  <a:srgbClr val="B5BB19"/>
                </a:solidFill>
                <a:latin typeface="Montserrat Classic"/>
              </a:rPr>
              <a:t>Have 220 nonphysician employees and 18 radiologists</a:t>
            </a:r>
          </a:p>
          <a:p>
            <a:pPr>
              <a:lnSpc>
                <a:spcPts val="3219"/>
              </a:lnSpc>
            </a:pPr>
            <a:endParaRPr lang="en-US" sz="2299">
              <a:solidFill>
                <a:srgbClr val="B5BB19"/>
              </a:solidFill>
              <a:latin typeface="Montserrat Classic"/>
            </a:endParaRPr>
          </a:p>
          <a:p>
            <a:pPr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B5BB19"/>
                </a:solidFill>
                <a:latin typeface="Montserrat Classic"/>
              </a:rPr>
              <a:t>Today we service approximately 15,000 medical professionals in the state with these 10 centers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721067">
            <a:off x="14394041" y="6830655"/>
            <a:ext cx="8405167" cy="2087092"/>
            <a:chOff x="0" y="0"/>
            <a:chExt cx="1803893" cy="4479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3893" cy="447926"/>
            </a:xfrm>
            <a:custGeom>
              <a:avLst/>
              <a:gdLst/>
              <a:ahLst/>
              <a:cxnLst/>
              <a:rect l="l" t="t" r="r" b="b"/>
              <a:pathLst>
                <a:path w="1803893" h="447926">
                  <a:moveTo>
                    <a:pt x="203200" y="0"/>
                  </a:moveTo>
                  <a:lnTo>
                    <a:pt x="1803893" y="0"/>
                  </a:lnTo>
                  <a:lnTo>
                    <a:pt x="1600693" y="447926"/>
                  </a:lnTo>
                  <a:lnTo>
                    <a:pt x="0" y="44792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695D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3725405">
            <a:off x="10336381" y="1250167"/>
            <a:ext cx="9598139" cy="794816"/>
            <a:chOff x="0" y="0"/>
            <a:chExt cx="3618333" cy="2996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18333" cy="299632"/>
            </a:xfrm>
            <a:custGeom>
              <a:avLst/>
              <a:gdLst/>
              <a:ahLst/>
              <a:cxnLst/>
              <a:rect l="l" t="t" r="r" b="b"/>
              <a:pathLst>
                <a:path w="3618333" h="299632">
                  <a:moveTo>
                    <a:pt x="3415133" y="0"/>
                  </a:moveTo>
                  <a:lnTo>
                    <a:pt x="0" y="0"/>
                  </a:lnTo>
                  <a:lnTo>
                    <a:pt x="203200" y="299632"/>
                  </a:lnTo>
                  <a:lnTo>
                    <a:pt x="3618333" y="299632"/>
                  </a:lnTo>
                  <a:lnTo>
                    <a:pt x="3415133" y="0"/>
                  </a:lnTo>
                  <a:close/>
                </a:path>
              </a:pathLst>
            </a:custGeom>
            <a:solidFill>
              <a:srgbClr val="2695D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3725405">
            <a:off x="10633722" y="-1802434"/>
            <a:ext cx="9598139" cy="794816"/>
            <a:chOff x="0" y="0"/>
            <a:chExt cx="3618333" cy="2996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18333" cy="299632"/>
            </a:xfrm>
            <a:custGeom>
              <a:avLst/>
              <a:gdLst/>
              <a:ahLst/>
              <a:cxnLst/>
              <a:rect l="l" t="t" r="r" b="b"/>
              <a:pathLst>
                <a:path w="3618333" h="299632">
                  <a:moveTo>
                    <a:pt x="3415133" y="0"/>
                  </a:moveTo>
                  <a:lnTo>
                    <a:pt x="0" y="0"/>
                  </a:lnTo>
                  <a:lnTo>
                    <a:pt x="203200" y="299632"/>
                  </a:lnTo>
                  <a:lnTo>
                    <a:pt x="3618333" y="299632"/>
                  </a:lnTo>
                  <a:lnTo>
                    <a:pt x="3415133" y="0"/>
                  </a:lnTo>
                  <a:close/>
                </a:path>
              </a:pathLst>
            </a:custGeom>
            <a:solidFill>
              <a:srgbClr val="2695D1">
                <a:alpha val="6000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3725405">
            <a:off x="12039540" y="96132"/>
            <a:ext cx="7132080" cy="1037053"/>
            <a:chOff x="0" y="0"/>
            <a:chExt cx="2060647" cy="2996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60647" cy="299632"/>
            </a:xfrm>
            <a:custGeom>
              <a:avLst/>
              <a:gdLst/>
              <a:ahLst/>
              <a:cxnLst/>
              <a:rect l="l" t="t" r="r" b="b"/>
              <a:pathLst>
                <a:path w="2060647" h="299632">
                  <a:moveTo>
                    <a:pt x="1857447" y="0"/>
                  </a:moveTo>
                  <a:lnTo>
                    <a:pt x="0" y="0"/>
                  </a:lnTo>
                  <a:lnTo>
                    <a:pt x="203200" y="299632"/>
                  </a:lnTo>
                  <a:lnTo>
                    <a:pt x="2060647" y="299632"/>
                  </a:lnTo>
                  <a:lnTo>
                    <a:pt x="1857447" y="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3721067">
            <a:off x="11402997" y="7355661"/>
            <a:ext cx="8405167" cy="1372408"/>
            <a:chOff x="0" y="0"/>
            <a:chExt cx="1803893" cy="29454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03893" cy="294542"/>
            </a:xfrm>
            <a:custGeom>
              <a:avLst/>
              <a:gdLst/>
              <a:ahLst/>
              <a:cxnLst/>
              <a:rect l="l" t="t" r="r" b="b"/>
              <a:pathLst>
                <a:path w="1803893" h="294542">
                  <a:moveTo>
                    <a:pt x="203200" y="0"/>
                  </a:moveTo>
                  <a:lnTo>
                    <a:pt x="1803893" y="0"/>
                  </a:lnTo>
                  <a:lnTo>
                    <a:pt x="1600693" y="294542"/>
                  </a:lnTo>
                  <a:lnTo>
                    <a:pt x="0" y="29454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695D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3721067">
            <a:off x="11853405" y="8486463"/>
            <a:ext cx="8405167" cy="1372408"/>
            <a:chOff x="0" y="0"/>
            <a:chExt cx="1803893" cy="2945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803893" cy="294542"/>
            </a:xfrm>
            <a:custGeom>
              <a:avLst/>
              <a:gdLst/>
              <a:ahLst/>
              <a:cxnLst/>
              <a:rect l="l" t="t" r="r" b="b"/>
              <a:pathLst>
                <a:path w="1803893" h="294542">
                  <a:moveTo>
                    <a:pt x="203200" y="0"/>
                  </a:moveTo>
                  <a:lnTo>
                    <a:pt x="1803893" y="0"/>
                  </a:lnTo>
                  <a:lnTo>
                    <a:pt x="1600693" y="294542"/>
                  </a:lnTo>
                  <a:lnTo>
                    <a:pt x="0" y="29454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695D1">
                <a:alpha val="60000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3636068">
            <a:off x="14475849" y="7369854"/>
            <a:ext cx="3940072" cy="384157"/>
          </a:xfrm>
          <a:custGeom>
            <a:avLst/>
            <a:gdLst/>
            <a:ahLst/>
            <a:cxnLst/>
            <a:rect l="l" t="t" r="r" b="b"/>
            <a:pathLst>
              <a:path w="3940072" h="384157">
                <a:moveTo>
                  <a:pt x="0" y="0"/>
                </a:moveTo>
                <a:lnTo>
                  <a:pt x="3940071" y="0"/>
                </a:lnTo>
                <a:lnTo>
                  <a:pt x="3940071" y="384157"/>
                </a:lnTo>
                <a:lnTo>
                  <a:pt x="0" y="3841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 rot="-7185482">
            <a:off x="12557178" y="7111469"/>
            <a:ext cx="9749094" cy="1190136"/>
            <a:chOff x="0" y="0"/>
            <a:chExt cx="2567663" cy="31345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567663" cy="313451"/>
            </a:xfrm>
            <a:custGeom>
              <a:avLst/>
              <a:gdLst/>
              <a:ahLst/>
              <a:cxnLst/>
              <a:rect l="l" t="t" r="r" b="b"/>
              <a:pathLst>
                <a:path w="2567663" h="313451">
                  <a:moveTo>
                    <a:pt x="2364463" y="0"/>
                  </a:moveTo>
                  <a:lnTo>
                    <a:pt x="0" y="0"/>
                  </a:lnTo>
                  <a:lnTo>
                    <a:pt x="203200" y="313451"/>
                  </a:lnTo>
                  <a:lnTo>
                    <a:pt x="2567663" y="313451"/>
                  </a:lnTo>
                  <a:lnTo>
                    <a:pt x="2364463" y="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3756163" flipH="1">
            <a:off x="11883486" y="1009480"/>
            <a:ext cx="6386831" cy="622716"/>
          </a:xfrm>
          <a:custGeom>
            <a:avLst/>
            <a:gdLst/>
            <a:ahLst/>
            <a:cxnLst/>
            <a:rect l="l" t="t" r="r" b="b"/>
            <a:pathLst>
              <a:path w="6386831" h="622716">
                <a:moveTo>
                  <a:pt x="6386831" y="0"/>
                </a:moveTo>
                <a:lnTo>
                  <a:pt x="0" y="0"/>
                </a:lnTo>
                <a:lnTo>
                  <a:pt x="0" y="622716"/>
                </a:lnTo>
                <a:lnTo>
                  <a:pt x="6386831" y="622716"/>
                </a:lnTo>
                <a:lnTo>
                  <a:pt x="6386831" y="0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92730" y="614659"/>
            <a:ext cx="1875488" cy="1252081"/>
          </a:xfrm>
          <a:custGeom>
            <a:avLst/>
            <a:gdLst/>
            <a:ahLst/>
            <a:cxnLst/>
            <a:rect l="l" t="t" r="r" b="b"/>
            <a:pathLst>
              <a:path w="1875488" h="1252081">
                <a:moveTo>
                  <a:pt x="0" y="0"/>
                </a:moveTo>
                <a:lnTo>
                  <a:pt x="1875488" y="0"/>
                </a:lnTo>
                <a:lnTo>
                  <a:pt x="1875488" y="1252081"/>
                </a:lnTo>
                <a:lnTo>
                  <a:pt x="0" y="12520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826944" y="2246302"/>
            <a:ext cx="7710963" cy="7710963"/>
          </a:xfrm>
          <a:custGeom>
            <a:avLst/>
            <a:gdLst/>
            <a:ahLst/>
            <a:cxnLst/>
            <a:rect l="l" t="t" r="r" b="b"/>
            <a:pathLst>
              <a:path w="7710963" h="7710963">
                <a:moveTo>
                  <a:pt x="0" y="0"/>
                </a:moveTo>
                <a:lnTo>
                  <a:pt x="7710963" y="0"/>
                </a:lnTo>
                <a:lnTo>
                  <a:pt x="7710963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954767" y="935899"/>
            <a:ext cx="755398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079C2"/>
                </a:solidFill>
                <a:latin typeface="Montserrat Classic Bold"/>
              </a:rPr>
              <a:t>Locations</a:t>
            </a:r>
          </a:p>
        </p:txBody>
      </p:sp>
      <p:grpSp>
        <p:nvGrpSpPr>
          <p:cNvPr id="28" name="Group 28"/>
          <p:cNvGrpSpPr/>
          <p:nvPr/>
        </p:nvGrpSpPr>
        <p:grpSpPr>
          <a:xfrm rot="3725405">
            <a:off x="12171555" y="742615"/>
            <a:ext cx="9598139" cy="794816"/>
            <a:chOff x="0" y="0"/>
            <a:chExt cx="3618333" cy="29963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618333" cy="299632"/>
            </a:xfrm>
            <a:custGeom>
              <a:avLst/>
              <a:gdLst/>
              <a:ahLst/>
              <a:cxnLst/>
              <a:rect l="l" t="t" r="r" b="b"/>
              <a:pathLst>
                <a:path w="3618333" h="299632">
                  <a:moveTo>
                    <a:pt x="3415133" y="0"/>
                  </a:moveTo>
                  <a:lnTo>
                    <a:pt x="0" y="0"/>
                  </a:lnTo>
                  <a:lnTo>
                    <a:pt x="203200" y="299632"/>
                  </a:lnTo>
                  <a:lnTo>
                    <a:pt x="3618333" y="299632"/>
                  </a:lnTo>
                  <a:lnTo>
                    <a:pt x="3415133" y="0"/>
                  </a:lnTo>
                  <a:close/>
                </a:path>
              </a:pathLst>
            </a:custGeom>
            <a:solidFill>
              <a:srgbClr val="2695D1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 rot="3725405">
            <a:off x="12468895" y="-2309986"/>
            <a:ext cx="9598139" cy="794816"/>
            <a:chOff x="0" y="0"/>
            <a:chExt cx="3618333" cy="29963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618333" cy="299632"/>
            </a:xfrm>
            <a:custGeom>
              <a:avLst/>
              <a:gdLst/>
              <a:ahLst/>
              <a:cxnLst/>
              <a:rect l="l" t="t" r="r" b="b"/>
              <a:pathLst>
                <a:path w="3618333" h="299632">
                  <a:moveTo>
                    <a:pt x="3415133" y="0"/>
                  </a:moveTo>
                  <a:lnTo>
                    <a:pt x="0" y="0"/>
                  </a:lnTo>
                  <a:lnTo>
                    <a:pt x="203200" y="299632"/>
                  </a:lnTo>
                  <a:lnTo>
                    <a:pt x="3618333" y="299632"/>
                  </a:lnTo>
                  <a:lnTo>
                    <a:pt x="3415133" y="0"/>
                  </a:lnTo>
                  <a:close/>
                </a:path>
              </a:pathLst>
            </a:custGeom>
            <a:solidFill>
              <a:srgbClr val="2695D1">
                <a:alpha val="60000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 rot="3725405">
            <a:off x="13874714" y="-411419"/>
            <a:ext cx="7132080" cy="1037053"/>
            <a:chOff x="0" y="0"/>
            <a:chExt cx="2060647" cy="29963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060647" cy="299632"/>
            </a:xfrm>
            <a:custGeom>
              <a:avLst/>
              <a:gdLst/>
              <a:ahLst/>
              <a:cxnLst/>
              <a:rect l="l" t="t" r="r" b="b"/>
              <a:pathLst>
                <a:path w="2060647" h="299632">
                  <a:moveTo>
                    <a:pt x="1857447" y="0"/>
                  </a:moveTo>
                  <a:lnTo>
                    <a:pt x="0" y="0"/>
                  </a:lnTo>
                  <a:lnTo>
                    <a:pt x="203200" y="299632"/>
                  </a:lnTo>
                  <a:lnTo>
                    <a:pt x="2060647" y="299632"/>
                  </a:lnTo>
                  <a:lnTo>
                    <a:pt x="1857447" y="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 rot="-3721067">
            <a:off x="12486492" y="7646380"/>
            <a:ext cx="8405167" cy="1372408"/>
            <a:chOff x="0" y="0"/>
            <a:chExt cx="1803893" cy="29454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03893" cy="294542"/>
            </a:xfrm>
            <a:custGeom>
              <a:avLst/>
              <a:gdLst/>
              <a:ahLst/>
              <a:cxnLst/>
              <a:rect l="l" t="t" r="r" b="b"/>
              <a:pathLst>
                <a:path w="1803893" h="294542">
                  <a:moveTo>
                    <a:pt x="203200" y="0"/>
                  </a:moveTo>
                  <a:lnTo>
                    <a:pt x="1803893" y="0"/>
                  </a:lnTo>
                  <a:lnTo>
                    <a:pt x="1600693" y="294542"/>
                  </a:lnTo>
                  <a:lnTo>
                    <a:pt x="0" y="29454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695D1">
                <a:alpha val="60000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 rot="-7185482">
            <a:off x="14392352" y="6603918"/>
            <a:ext cx="9749094" cy="1190136"/>
            <a:chOff x="0" y="0"/>
            <a:chExt cx="2567663" cy="313451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567663" cy="313451"/>
            </a:xfrm>
            <a:custGeom>
              <a:avLst/>
              <a:gdLst/>
              <a:ahLst/>
              <a:cxnLst/>
              <a:rect l="l" t="t" r="r" b="b"/>
              <a:pathLst>
                <a:path w="2567663" h="313451">
                  <a:moveTo>
                    <a:pt x="2364463" y="0"/>
                  </a:moveTo>
                  <a:lnTo>
                    <a:pt x="0" y="0"/>
                  </a:lnTo>
                  <a:lnTo>
                    <a:pt x="203200" y="313451"/>
                  </a:lnTo>
                  <a:lnTo>
                    <a:pt x="2567663" y="313451"/>
                  </a:lnTo>
                  <a:lnTo>
                    <a:pt x="2364463" y="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 rot="3636068">
            <a:off x="16311022" y="6862303"/>
            <a:ext cx="3940072" cy="384157"/>
          </a:xfrm>
          <a:custGeom>
            <a:avLst/>
            <a:gdLst/>
            <a:ahLst/>
            <a:cxnLst/>
            <a:rect l="l" t="t" r="r" b="b"/>
            <a:pathLst>
              <a:path w="3940072" h="384157">
                <a:moveTo>
                  <a:pt x="0" y="0"/>
                </a:moveTo>
                <a:lnTo>
                  <a:pt x="3940072" y="0"/>
                </a:lnTo>
                <a:lnTo>
                  <a:pt x="3940072" y="384157"/>
                </a:lnTo>
                <a:lnTo>
                  <a:pt x="0" y="3841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 rot="3756163" flipH="1">
            <a:off x="13629396" y="717342"/>
            <a:ext cx="6386831" cy="622716"/>
          </a:xfrm>
          <a:custGeom>
            <a:avLst/>
            <a:gdLst/>
            <a:ahLst/>
            <a:cxnLst/>
            <a:rect l="l" t="t" r="r" b="b"/>
            <a:pathLst>
              <a:path w="6386831" h="622716">
                <a:moveTo>
                  <a:pt x="6386830" y="0"/>
                </a:moveTo>
                <a:lnTo>
                  <a:pt x="0" y="0"/>
                </a:lnTo>
                <a:lnTo>
                  <a:pt x="0" y="622716"/>
                </a:lnTo>
                <a:lnTo>
                  <a:pt x="6386830" y="622716"/>
                </a:lnTo>
                <a:lnTo>
                  <a:pt x="6386830" y="0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88505" y="1634465"/>
            <a:ext cx="6398990" cy="639899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39700" y="73025"/>
              <a:ext cx="533400" cy="60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411870" y="1028700"/>
            <a:ext cx="5752260" cy="575226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695D1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39700" y="73025"/>
              <a:ext cx="533400" cy="60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382384"/>
            <a:ext cx="1875488" cy="1252081"/>
          </a:xfrm>
          <a:custGeom>
            <a:avLst/>
            <a:gdLst/>
            <a:ahLst/>
            <a:cxnLst/>
            <a:rect l="l" t="t" r="r" b="b"/>
            <a:pathLst>
              <a:path w="1875488" h="1252081">
                <a:moveTo>
                  <a:pt x="0" y="0"/>
                </a:moveTo>
                <a:lnTo>
                  <a:pt x="1875488" y="0"/>
                </a:lnTo>
                <a:lnTo>
                  <a:pt x="1875488" y="1252081"/>
                </a:lnTo>
                <a:lnTo>
                  <a:pt x="0" y="12520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040437" y="3277144"/>
            <a:ext cx="1793017" cy="1595785"/>
          </a:xfrm>
          <a:custGeom>
            <a:avLst/>
            <a:gdLst/>
            <a:ahLst/>
            <a:cxnLst/>
            <a:rect l="l" t="t" r="r" b="b"/>
            <a:pathLst>
              <a:path w="1793017" h="1595785">
                <a:moveTo>
                  <a:pt x="0" y="0"/>
                </a:moveTo>
                <a:lnTo>
                  <a:pt x="1793017" y="0"/>
                </a:lnTo>
                <a:lnTo>
                  <a:pt x="1793017" y="1595785"/>
                </a:lnTo>
                <a:lnTo>
                  <a:pt x="0" y="15957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62229" y="3277144"/>
            <a:ext cx="1823755" cy="1595785"/>
          </a:xfrm>
          <a:custGeom>
            <a:avLst/>
            <a:gdLst/>
            <a:ahLst/>
            <a:cxnLst/>
            <a:rect l="l" t="t" r="r" b="b"/>
            <a:pathLst>
              <a:path w="1823755" h="1595785">
                <a:moveTo>
                  <a:pt x="0" y="0"/>
                </a:moveTo>
                <a:lnTo>
                  <a:pt x="1823755" y="0"/>
                </a:lnTo>
                <a:lnTo>
                  <a:pt x="1823755" y="1595785"/>
                </a:lnTo>
                <a:lnTo>
                  <a:pt x="0" y="15957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914155" y="3277144"/>
            <a:ext cx="1595785" cy="1595785"/>
          </a:xfrm>
          <a:custGeom>
            <a:avLst/>
            <a:gdLst/>
            <a:ahLst/>
            <a:cxnLst/>
            <a:rect l="l" t="t" r="r" b="b"/>
            <a:pathLst>
              <a:path w="1595785" h="1595785">
                <a:moveTo>
                  <a:pt x="0" y="0"/>
                </a:moveTo>
                <a:lnTo>
                  <a:pt x="1595785" y="0"/>
                </a:lnTo>
                <a:lnTo>
                  <a:pt x="1595785" y="1595785"/>
                </a:lnTo>
                <a:lnTo>
                  <a:pt x="0" y="15957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138715" y="3277144"/>
            <a:ext cx="1748806" cy="1595785"/>
          </a:xfrm>
          <a:custGeom>
            <a:avLst/>
            <a:gdLst/>
            <a:ahLst/>
            <a:cxnLst/>
            <a:rect l="l" t="t" r="r" b="b"/>
            <a:pathLst>
              <a:path w="1748806" h="1595785">
                <a:moveTo>
                  <a:pt x="0" y="0"/>
                </a:moveTo>
                <a:lnTo>
                  <a:pt x="1748806" y="0"/>
                </a:lnTo>
                <a:lnTo>
                  <a:pt x="1748806" y="1595785"/>
                </a:lnTo>
                <a:lnTo>
                  <a:pt x="0" y="15957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228214" y="6780960"/>
            <a:ext cx="1800604" cy="1595785"/>
          </a:xfrm>
          <a:custGeom>
            <a:avLst/>
            <a:gdLst/>
            <a:ahLst/>
            <a:cxnLst/>
            <a:rect l="l" t="t" r="r" b="b"/>
            <a:pathLst>
              <a:path w="1800604" h="1595785">
                <a:moveTo>
                  <a:pt x="0" y="0"/>
                </a:moveTo>
                <a:lnTo>
                  <a:pt x="1800603" y="0"/>
                </a:lnTo>
                <a:lnTo>
                  <a:pt x="1800603" y="1595785"/>
                </a:lnTo>
                <a:lnTo>
                  <a:pt x="0" y="15957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056765" y="6780960"/>
            <a:ext cx="1964043" cy="1595785"/>
          </a:xfrm>
          <a:custGeom>
            <a:avLst/>
            <a:gdLst/>
            <a:ahLst/>
            <a:cxnLst/>
            <a:rect l="l" t="t" r="r" b="b"/>
            <a:pathLst>
              <a:path w="1964043" h="1595785">
                <a:moveTo>
                  <a:pt x="0" y="0"/>
                </a:moveTo>
                <a:lnTo>
                  <a:pt x="1964043" y="0"/>
                </a:lnTo>
                <a:lnTo>
                  <a:pt x="1964043" y="1595785"/>
                </a:lnTo>
                <a:lnTo>
                  <a:pt x="0" y="15957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243967" y="6780960"/>
            <a:ext cx="1597649" cy="1597649"/>
          </a:xfrm>
          <a:custGeom>
            <a:avLst/>
            <a:gdLst/>
            <a:ahLst/>
            <a:cxnLst/>
            <a:rect l="l" t="t" r="r" b="b"/>
            <a:pathLst>
              <a:path w="1597649" h="1597649">
                <a:moveTo>
                  <a:pt x="0" y="0"/>
                </a:moveTo>
                <a:lnTo>
                  <a:pt x="1597648" y="0"/>
                </a:lnTo>
                <a:lnTo>
                  <a:pt x="1597648" y="1597649"/>
                </a:lnTo>
                <a:lnTo>
                  <a:pt x="0" y="159764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1672565"/>
            <a:ext cx="10829485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079C2"/>
                </a:solidFill>
                <a:latin typeface="Montserrat Classic Bold"/>
              </a:rPr>
              <a:t>By The Numbers </a:t>
            </a:r>
            <a:r>
              <a:rPr lang="en-US" sz="4500">
                <a:solidFill>
                  <a:srgbClr val="0079C2"/>
                </a:solidFill>
                <a:latin typeface="Montserrat Classic"/>
              </a:rPr>
              <a:t>(220 Employees)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26006" y="5167491"/>
            <a:ext cx="2882436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5B9B"/>
                </a:solidFill>
                <a:latin typeface="Canva Sans Bold"/>
              </a:rPr>
              <a:t>Over $10M in nonphysician payroll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32889" y="5167491"/>
            <a:ext cx="2882436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5B9B"/>
                </a:solidFill>
                <a:latin typeface="Canva Sans Bold"/>
              </a:rPr>
              <a:t>Over $1M in employee healthcare insurance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270830" y="5167491"/>
            <a:ext cx="2882436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5B9B"/>
                </a:solidFill>
                <a:latin typeface="Canva Sans Bold"/>
              </a:rPr>
              <a:t>Funding for employee HSA accounts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677140" y="5167491"/>
            <a:ext cx="2882436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5B9B"/>
                </a:solidFill>
                <a:latin typeface="Canva Sans Bold"/>
              </a:rPr>
              <a:t>401k match for employees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687298" y="8672020"/>
            <a:ext cx="2882436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5B9B"/>
                </a:solidFill>
                <a:latin typeface="Canva Sans Bold"/>
              </a:rPr>
              <a:t>In house CFO/CPA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601573" y="8672020"/>
            <a:ext cx="2882436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5B9B"/>
                </a:solidFill>
                <a:latin typeface="Canva Sans Bold"/>
              </a:rPr>
              <a:t>In house AR and AP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512709" y="8672020"/>
            <a:ext cx="2882436" cy="667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50" dirty="0">
                <a:solidFill>
                  <a:srgbClr val="005B9B"/>
                </a:solidFill>
                <a:latin typeface="Canva Sans Bold"/>
              </a:rPr>
              <a:t>Manage all financing with  vendors and banks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926133"/>
            <a:ext cx="8877219" cy="11213133"/>
            <a:chOff x="0" y="0"/>
            <a:chExt cx="2468774" cy="31183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8774" cy="3118397"/>
            </a:xfrm>
            <a:custGeom>
              <a:avLst/>
              <a:gdLst/>
              <a:ahLst/>
              <a:cxnLst/>
              <a:rect l="l" t="t" r="r" b="b"/>
              <a:pathLst>
                <a:path w="2468774" h="3118397">
                  <a:moveTo>
                    <a:pt x="0" y="0"/>
                  </a:moveTo>
                  <a:lnTo>
                    <a:pt x="2468774" y="0"/>
                  </a:lnTo>
                  <a:lnTo>
                    <a:pt x="2468774" y="3118397"/>
                  </a:lnTo>
                  <a:lnTo>
                    <a:pt x="0" y="3118397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60961" y="6302375"/>
            <a:ext cx="8355297" cy="814641"/>
          </a:xfrm>
          <a:custGeom>
            <a:avLst/>
            <a:gdLst/>
            <a:ahLst/>
            <a:cxnLst/>
            <a:rect l="l" t="t" r="r" b="b"/>
            <a:pathLst>
              <a:path w="8355297" h="814641">
                <a:moveTo>
                  <a:pt x="0" y="0"/>
                </a:moveTo>
                <a:lnTo>
                  <a:pt x="8355297" y="0"/>
                </a:lnTo>
                <a:lnTo>
                  <a:pt x="8355297" y="814641"/>
                </a:lnTo>
                <a:lnTo>
                  <a:pt x="0" y="814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79114" y="2603457"/>
            <a:ext cx="4785236" cy="6281162"/>
          </a:xfrm>
          <a:custGeom>
            <a:avLst/>
            <a:gdLst/>
            <a:ahLst/>
            <a:cxnLst/>
            <a:rect l="l" t="t" r="r" b="b"/>
            <a:pathLst>
              <a:path w="4785236" h="6281162">
                <a:moveTo>
                  <a:pt x="0" y="0"/>
                </a:moveTo>
                <a:lnTo>
                  <a:pt x="4785236" y="0"/>
                </a:lnTo>
                <a:lnTo>
                  <a:pt x="4785236" y="6281163"/>
                </a:lnTo>
                <a:lnTo>
                  <a:pt x="0" y="6281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5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702853" y="191416"/>
            <a:ext cx="3137759" cy="2094778"/>
          </a:xfrm>
          <a:custGeom>
            <a:avLst/>
            <a:gdLst/>
            <a:ahLst/>
            <a:cxnLst/>
            <a:rect l="l" t="t" r="r" b="b"/>
            <a:pathLst>
              <a:path w="3137759" h="2094778">
                <a:moveTo>
                  <a:pt x="0" y="0"/>
                </a:moveTo>
                <a:lnTo>
                  <a:pt x="3137759" y="0"/>
                </a:lnTo>
                <a:lnTo>
                  <a:pt x="3137759" y="2094777"/>
                </a:lnTo>
                <a:lnTo>
                  <a:pt x="0" y="20947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325294" y="2071442"/>
            <a:ext cx="8352159" cy="7341240"/>
            <a:chOff x="0" y="-59171"/>
            <a:chExt cx="11136212" cy="97883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81662" cy="471873"/>
            </a:xfrm>
            <a:custGeom>
              <a:avLst/>
              <a:gdLst/>
              <a:ahLst/>
              <a:cxnLst/>
              <a:rect l="l" t="t" r="r" b="b"/>
              <a:pathLst>
                <a:path w="581662" h="471873">
                  <a:moveTo>
                    <a:pt x="0" y="0"/>
                  </a:moveTo>
                  <a:lnTo>
                    <a:pt x="581662" y="0"/>
                  </a:lnTo>
                  <a:lnTo>
                    <a:pt x="581662" y="471873"/>
                  </a:lnTo>
                  <a:lnTo>
                    <a:pt x="0" y="471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1626872"/>
              <a:ext cx="581662" cy="471873"/>
            </a:xfrm>
            <a:custGeom>
              <a:avLst/>
              <a:gdLst/>
              <a:ahLst/>
              <a:cxnLst/>
              <a:rect l="l" t="t" r="r" b="b"/>
              <a:pathLst>
                <a:path w="581662" h="471873">
                  <a:moveTo>
                    <a:pt x="0" y="0"/>
                  </a:moveTo>
                  <a:lnTo>
                    <a:pt x="581662" y="0"/>
                  </a:lnTo>
                  <a:lnTo>
                    <a:pt x="581662" y="471873"/>
                  </a:lnTo>
                  <a:lnTo>
                    <a:pt x="0" y="471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3253743"/>
              <a:ext cx="581662" cy="471873"/>
            </a:xfrm>
            <a:custGeom>
              <a:avLst/>
              <a:gdLst/>
              <a:ahLst/>
              <a:cxnLst/>
              <a:rect l="l" t="t" r="r" b="b"/>
              <a:pathLst>
                <a:path w="581662" h="471873">
                  <a:moveTo>
                    <a:pt x="0" y="0"/>
                  </a:moveTo>
                  <a:lnTo>
                    <a:pt x="581662" y="0"/>
                  </a:lnTo>
                  <a:lnTo>
                    <a:pt x="581662" y="471874"/>
                  </a:lnTo>
                  <a:lnTo>
                    <a:pt x="0" y="471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4783242"/>
              <a:ext cx="581662" cy="471873"/>
            </a:xfrm>
            <a:custGeom>
              <a:avLst/>
              <a:gdLst/>
              <a:ahLst/>
              <a:cxnLst/>
              <a:rect l="l" t="t" r="r" b="b"/>
              <a:pathLst>
                <a:path w="581662" h="471873">
                  <a:moveTo>
                    <a:pt x="0" y="0"/>
                  </a:moveTo>
                  <a:lnTo>
                    <a:pt x="581662" y="0"/>
                  </a:lnTo>
                  <a:lnTo>
                    <a:pt x="581662" y="471873"/>
                  </a:lnTo>
                  <a:lnTo>
                    <a:pt x="0" y="471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7473837"/>
              <a:ext cx="581662" cy="471873"/>
            </a:xfrm>
            <a:custGeom>
              <a:avLst/>
              <a:gdLst/>
              <a:ahLst/>
              <a:cxnLst/>
              <a:rect l="l" t="t" r="r" b="b"/>
              <a:pathLst>
                <a:path w="581662" h="471873">
                  <a:moveTo>
                    <a:pt x="0" y="0"/>
                  </a:moveTo>
                  <a:lnTo>
                    <a:pt x="581662" y="0"/>
                  </a:lnTo>
                  <a:lnTo>
                    <a:pt x="581662" y="471874"/>
                  </a:lnTo>
                  <a:lnTo>
                    <a:pt x="0" y="471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5846264"/>
              <a:ext cx="581662" cy="471873"/>
            </a:xfrm>
            <a:custGeom>
              <a:avLst/>
              <a:gdLst/>
              <a:ahLst/>
              <a:cxnLst/>
              <a:rect l="l" t="t" r="r" b="b"/>
              <a:pathLst>
                <a:path w="581662" h="471873">
                  <a:moveTo>
                    <a:pt x="0" y="0"/>
                  </a:moveTo>
                  <a:lnTo>
                    <a:pt x="581662" y="0"/>
                  </a:lnTo>
                  <a:lnTo>
                    <a:pt x="581662" y="471873"/>
                  </a:lnTo>
                  <a:lnTo>
                    <a:pt x="0" y="471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685611" y="-59171"/>
              <a:ext cx="10450601" cy="9788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19"/>
                </a:lnSpc>
              </a:pPr>
              <a:r>
                <a:rPr lang="en-US" sz="2250" dirty="0">
                  <a:solidFill>
                    <a:srgbClr val="B5BB19"/>
                  </a:solidFill>
                  <a:latin typeface="Montserrat Classic"/>
                </a:rPr>
                <a:t>In 2023 will perform nearly a quarter million studies on more than 170,000 patients</a:t>
              </a:r>
            </a:p>
            <a:p>
              <a:pPr>
                <a:lnSpc>
                  <a:spcPts val="3219"/>
                </a:lnSpc>
              </a:pPr>
              <a:endParaRPr lang="en-US" sz="2299">
                <a:solidFill>
                  <a:srgbClr val="B5BB19"/>
                </a:solidFill>
                <a:latin typeface="Montserrat Classic"/>
              </a:endParaRPr>
            </a:p>
            <a:p>
              <a:pPr>
                <a:lnSpc>
                  <a:spcPts val="3219"/>
                </a:lnSpc>
              </a:pPr>
              <a:r>
                <a:rPr lang="en-US" sz="2250" dirty="0">
                  <a:solidFill>
                    <a:srgbClr val="B5BB19"/>
                  </a:solidFill>
                  <a:latin typeface="Montserrat Classic"/>
                </a:rPr>
                <a:t>As a breast imaging specialist my team will perform more than 37,000 </a:t>
              </a:r>
              <a:r>
                <a:rPr lang="en-US" sz="2250" dirty="0" err="1">
                  <a:solidFill>
                    <a:srgbClr val="B5BB19"/>
                  </a:solidFill>
                  <a:latin typeface="Montserrat Classic"/>
                </a:rPr>
                <a:t>mamms</a:t>
              </a:r>
              <a:endParaRPr lang="en-US" sz="2250" dirty="0">
                <a:solidFill>
                  <a:srgbClr val="B5BB19"/>
                </a:solidFill>
                <a:latin typeface="Montserrat Classic"/>
              </a:endParaRPr>
            </a:p>
            <a:p>
              <a:pPr>
                <a:lnSpc>
                  <a:spcPts val="3219"/>
                </a:lnSpc>
              </a:pPr>
              <a:endParaRPr lang="en-US" sz="2299">
                <a:solidFill>
                  <a:srgbClr val="B5BB19"/>
                </a:solidFill>
                <a:latin typeface="Montserrat Classic"/>
              </a:endParaRPr>
            </a:p>
            <a:p>
              <a:pPr>
                <a:lnSpc>
                  <a:spcPts val="3219"/>
                </a:lnSpc>
              </a:pPr>
              <a:r>
                <a:rPr lang="en-US" sz="2250" dirty="0">
                  <a:solidFill>
                    <a:srgbClr val="B5BB19"/>
                  </a:solidFill>
                  <a:latin typeface="Montserrat Classic"/>
                </a:rPr>
                <a:t>Have worked hard on maintaining equipment and cutting-edge technology to stay ahead of the curve</a:t>
              </a:r>
            </a:p>
            <a:p>
              <a:pPr>
                <a:lnSpc>
                  <a:spcPts val="3219"/>
                </a:lnSpc>
              </a:pPr>
              <a:endParaRPr lang="en-US" sz="2299">
                <a:solidFill>
                  <a:srgbClr val="B5BB19"/>
                </a:solidFill>
                <a:latin typeface="Montserrat Classic"/>
              </a:endParaRPr>
            </a:p>
            <a:p>
              <a:pPr>
                <a:lnSpc>
                  <a:spcPts val="3219"/>
                </a:lnSpc>
              </a:pPr>
              <a:r>
                <a:rPr lang="en-US" sz="2250" dirty="0">
                  <a:solidFill>
                    <a:srgbClr val="B5BB19"/>
                  </a:solidFill>
                  <a:latin typeface="Montserrat Classic"/>
                </a:rPr>
                <a:t>Own 15 CONs for 5MRI, 8CT and 1PET</a:t>
              </a:r>
            </a:p>
            <a:p>
              <a:pPr>
                <a:lnSpc>
                  <a:spcPts val="3219"/>
                </a:lnSpc>
              </a:pPr>
              <a:endParaRPr lang="en-US" sz="2299">
                <a:solidFill>
                  <a:srgbClr val="B5BB19"/>
                </a:solidFill>
                <a:latin typeface="Montserrat Classic"/>
              </a:endParaRPr>
            </a:p>
            <a:p>
              <a:pPr>
                <a:lnSpc>
                  <a:spcPts val="3219"/>
                </a:lnSpc>
              </a:pPr>
              <a:r>
                <a:rPr lang="en-US" sz="2250" dirty="0">
                  <a:solidFill>
                    <a:srgbClr val="B5BB19"/>
                  </a:solidFill>
                  <a:latin typeface="Montserrat Classic"/>
                </a:rPr>
                <a:t>Have 45 ACR certifications in 7 modalities (including PET)</a:t>
              </a:r>
            </a:p>
            <a:p>
              <a:pPr>
                <a:lnSpc>
                  <a:spcPts val="3219"/>
                </a:lnSpc>
              </a:pPr>
              <a:endParaRPr lang="en-US" sz="2299">
                <a:solidFill>
                  <a:srgbClr val="B5BB19"/>
                </a:solidFill>
                <a:latin typeface="Montserrat Classic"/>
              </a:endParaRPr>
            </a:p>
            <a:p>
              <a:pPr>
                <a:lnSpc>
                  <a:spcPts val="3219"/>
                </a:lnSpc>
              </a:pPr>
              <a:r>
                <a:rPr lang="en-US" sz="2250" dirty="0">
                  <a:solidFill>
                    <a:srgbClr val="B5BB19"/>
                  </a:solidFill>
                  <a:latin typeface="Montserrat Classic"/>
                </a:rPr>
                <a:t>We are an ACR imaging Center of Excellence X6 in Lung Cancer Screening and X3 in Breast</a:t>
              </a:r>
            </a:p>
            <a:p>
              <a:pPr>
                <a:lnSpc>
                  <a:spcPts val="3219"/>
                </a:lnSpc>
              </a:pPr>
              <a:endParaRPr lang="en-US" sz="2299">
                <a:solidFill>
                  <a:srgbClr val="B5BB19"/>
                </a:solidFill>
                <a:latin typeface="Montserrat Classic"/>
              </a:endParaRPr>
            </a:p>
            <a:p>
              <a:pPr>
                <a:lnSpc>
                  <a:spcPts val="3219"/>
                </a:lnSpc>
                <a:spcBef>
                  <a:spcPct val="0"/>
                </a:spcBef>
              </a:pPr>
              <a:endParaRPr lang="en-US" sz="2299">
                <a:solidFill>
                  <a:srgbClr val="B5BB19"/>
                </a:solidFill>
                <a:latin typeface="Montserrat Classic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95386" y="-3391659"/>
            <a:ext cx="5709408" cy="570940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DBFE3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39700" y="73025"/>
              <a:ext cx="533400" cy="60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534285" y="8286408"/>
            <a:ext cx="8031610" cy="803161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695D1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39700" y="73025"/>
              <a:ext cx="533400" cy="60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324535" y="2457031"/>
            <a:ext cx="8451111" cy="5690094"/>
          </a:xfrm>
          <a:custGeom>
            <a:avLst/>
            <a:gdLst/>
            <a:ahLst/>
            <a:cxnLst/>
            <a:rect l="l" t="t" r="r" b="b"/>
            <a:pathLst>
              <a:path w="8451111" h="5690094">
                <a:moveTo>
                  <a:pt x="0" y="0"/>
                </a:moveTo>
                <a:lnTo>
                  <a:pt x="8451110" y="0"/>
                </a:lnTo>
                <a:lnTo>
                  <a:pt x="8451110" y="5690095"/>
                </a:lnTo>
                <a:lnTo>
                  <a:pt x="0" y="56900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75062" y="1670049"/>
            <a:ext cx="755398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079C2"/>
                </a:solidFill>
                <a:latin typeface="Montserrat Classic Bold"/>
              </a:rPr>
              <a:t>Quality Matters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08931" y="2832806"/>
            <a:ext cx="8334850" cy="4467444"/>
            <a:chOff x="0" y="-1444"/>
            <a:chExt cx="11113121" cy="59565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81662" cy="471873"/>
            </a:xfrm>
            <a:custGeom>
              <a:avLst/>
              <a:gdLst/>
              <a:ahLst/>
              <a:cxnLst/>
              <a:rect l="l" t="t" r="r" b="b"/>
              <a:pathLst>
                <a:path w="581662" h="471873">
                  <a:moveTo>
                    <a:pt x="0" y="0"/>
                  </a:moveTo>
                  <a:lnTo>
                    <a:pt x="581662" y="0"/>
                  </a:lnTo>
                  <a:lnTo>
                    <a:pt x="581662" y="471873"/>
                  </a:lnTo>
                  <a:lnTo>
                    <a:pt x="0" y="471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2155645"/>
              <a:ext cx="581662" cy="471873"/>
            </a:xfrm>
            <a:custGeom>
              <a:avLst/>
              <a:gdLst/>
              <a:ahLst/>
              <a:cxnLst/>
              <a:rect l="l" t="t" r="r" b="b"/>
              <a:pathLst>
                <a:path w="581662" h="471873">
                  <a:moveTo>
                    <a:pt x="0" y="0"/>
                  </a:moveTo>
                  <a:lnTo>
                    <a:pt x="581662" y="0"/>
                  </a:lnTo>
                  <a:lnTo>
                    <a:pt x="581662" y="471873"/>
                  </a:lnTo>
                  <a:lnTo>
                    <a:pt x="0" y="471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4311290"/>
              <a:ext cx="581662" cy="471873"/>
            </a:xfrm>
            <a:custGeom>
              <a:avLst/>
              <a:gdLst/>
              <a:ahLst/>
              <a:cxnLst/>
              <a:rect l="l" t="t" r="r" b="b"/>
              <a:pathLst>
                <a:path w="581662" h="471873">
                  <a:moveTo>
                    <a:pt x="0" y="0"/>
                  </a:moveTo>
                  <a:lnTo>
                    <a:pt x="581662" y="0"/>
                  </a:lnTo>
                  <a:lnTo>
                    <a:pt x="581662" y="471873"/>
                  </a:lnTo>
                  <a:lnTo>
                    <a:pt x="0" y="471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662520" y="-1444"/>
              <a:ext cx="10450601" cy="5956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19"/>
                </a:lnSpc>
              </a:pPr>
              <a:r>
                <a:rPr lang="en-US" sz="2250" dirty="0">
                  <a:solidFill>
                    <a:srgbClr val="B5BB19"/>
                  </a:solidFill>
                  <a:latin typeface="Montserrat Classic"/>
                </a:rPr>
                <a:t>To compete against the mega players in healthcare, outpatient imaging must be agile and capable of interacting with as many systems as possible.</a:t>
              </a:r>
            </a:p>
            <a:p>
              <a:pPr>
                <a:lnSpc>
                  <a:spcPts val="3219"/>
                </a:lnSpc>
              </a:pPr>
              <a:endParaRPr lang="en-US" sz="2299">
                <a:solidFill>
                  <a:srgbClr val="B5BB19"/>
                </a:solidFill>
                <a:latin typeface="Montserrat Classic"/>
              </a:endParaRPr>
            </a:p>
            <a:p>
              <a:pPr>
                <a:lnSpc>
                  <a:spcPts val="3219"/>
                </a:lnSpc>
              </a:pPr>
              <a:r>
                <a:rPr lang="en-US" sz="2250" dirty="0">
                  <a:solidFill>
                    <a:srgbClr val="B5BB19"/>
                  </a:solidFill>
                  <a:latin typeface="Montserrat Classic"/>
                </a:rPr>
                <a:t>To achieve quality metrics imaging center must develop in house knowledge around systems that allow for these interactions to occur.</a:t>
              </a:r>
            </a:p>
            <a:p>
              <a:pPr>
                <a:lnSpc>
                  <a:spcPts val="3219"/>
                </a:lnSpc>
              </a:pPr>
              <a:endParaRPr lang="en-US" sz="2299">
                <a:solidFill>
                  <a:srgbClr val="B5BB19"/>
                </a:solidFill>
                <a:latin typeface="Montserrat Classic"/>
              </a:endParaRPr>
            </a:p>
            <a:p>
              <a:pPr>
                <a:lnSpc>
                  <a:spcPts val="3219"/>
                </a:lnSpc>
                <a:spcBef>
                  <a:spcPct val="0"/>
                </a:spcBef>
              </a:pPr>
              <a:r>
                <a:rPr lang="en-US" sz="2250" dirty="0">
                  <a:solidFill>
                    <a:srgbClr val="B5BB19"/>
                  </a:solidFill>
                  <a:latin typeface="Montserrat Classic"/>
                </a:rPr>
                <a:t>Delivering tools to not just the radiologists, but to the entire team, allows the team as a unit to be more efficient and successful.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5717" y="2454542"/>
            <a:ext cx="15153583" cy="7208710"/>
            <a:chOff x="0" y="0"/>
            <a:chExt cx="20204777" cy="9611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549572" cy="9540493"/>
            </a:xfrm>
            <a:custGeom>
              <a:avLst/>
              <a:gdLst/>
              <a:ahLst/>
              <a:cxnLst/>
              <a:rect l="l" t="t" r="r" b="b"/>
              <a:pathLst>
                <a:path w="8549572" h="9540493">
                  <a:moveTo>
                    <a:pt x="0" y="0"/>
                  </a:moveTo>
                  <a:lnTo>
                    <a:pt x="8549572" y="0"/>
                  </a:lnTo>
                  <a:lnTo>
                    <a:pt x="8549572" y="9540493"/>
                  </a:lnTo>
                  <a:lnTo>
                    <a:pt x="0" y="9540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549572" y="0"/>
              <a:ext cx="11655205" cy="9611614"/>
            </a:xfrm>
            <a:custGeom>
              <a:avLst/>
              <a:gdLst/>
              <a:ahLst/>
              <a:cxnLst/>
              <a:rect l="l" t="t" r="r" b="b"/>
              <a:pathLst>
                <a:path w="11655205" h="9611614">
                  <a:moveTo>
                    <a:pt x="0" y="0"/>
                  </a:moveTo>
                  <a:lnTo>
                    <a:pt x="11655205" y="0"/>
                  </a:lnTo>
                  <a:lnTo>
                    <a:pt x="11655205" y="9611614"/>
                  </a:lnTo>
                  <a:lnTo>
                    <a:pt x="0" y="9611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3924670" y="2295910"/>
            <a:ext cx="6398990" cy="7208710"/>
            <a:chOff x="0" y="0"/>
            <a:chExt cx="8531986" cy="961161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1079628"/>
              <a:ext cx="8531986" cy="8531986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D3166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139700" y="73025"/>
                <a:ext cx="533400" cy="600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31153" y="0"/>
              <a:ext cx="7669680" cy="766968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2695D1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139700" y="73025"/>
                <a:ext cx="533400" cy="600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80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1028700" y="1663040"/>
            <a:ext cx="15611105" cy="397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799">
                <a:solidFill>
                  <a:srgbClr val="0079C2"/>
                </a:solidFill>
                <a:latin typeface="Montserrat Classic Bold"/>
              </a:rPr>
              <a:t>Technology integration developed over years of engagement with leading companies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602298"/>
            <a:ext cx="15611105" cy="909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>
                <a:solidFill>
                  <a:srgbClr val="B5BB19"/>
                </a:solidFill>
                <a:latin typeface="Montserrat Classic Bold"/>
              </a:rPr>
              <a:t>Systems and Technology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35386" y="0"/>
            <a:ext cx="1628814" cy="10287000"/>
            <a:chOff x="0" y="0"/>
            <a:chExt cx="2171752" cy="137160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171752" cy="13716000"/>
            </a:xfrm>
            <a:prstGeom prst="rect">
              <a:avLst/>
            </a:prstGeom>
            <a:solidFill>
              <a:srgbClr val="0D3166"/>
            </a:solidFill>
          </p:spPr>
        </p:sp>
      </p:grpSp>
      <p:grpSp>
        <p:nvGrpSpPr>
          <p:cNvPr id="4" name="Group 4"/>
          <p:cNvGrpSpPr/>
          <p:nvPr/>
        </p:nvGrpSpPr>
        <p:grpSpPr>
          <a:xfrm rot="3725405">
            <a:off x="8623318" y="-829640"/>
            <a:ext cx="12744203" cy="1055340"/>
            <a:chOff x="0" y="0"/>
            <a:chExt cx="3618333" cy="2996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18333" cy="299632"/>
            </a:xfrm>
            <a:custGeom>
              <a:avLst/>
              <a:gdLst/>
              <a:ahLst/>
              <a:cxnLst/>
              <a:rect l="l" t="t" r="r" b="b"/>
              <a:pathLst>
                <a:path w="3618333" h="299632">
                  <a:moveTo>
                    <a:pt x="3415133" y="0"/>
                  </a:moveTo>
                  <a:lnTo>
                    <a:pt x="0" y="0"/>
                  </a:lnTo>
                  <a:lnTo>
                    <a:pt x="203200" y="299632"/>
                  </a:lnTo>
                  <a:lnTo>
                    <a:pt x="3618333" y="299632"/>
                  </a:lnTo>
                  <a:lnTo>
                    <a:pt x="3415133" y="0"/>
                  </a:lnTo>
                  <a:close/>
                </a:path>
              </a:pathLst>
            </a:custGeom>
            <a:solidFill>
              <a:srgbClr val="2695D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3725405">
            <a:off x="9018120" y="-4882818"/>
            <a:ext cx="12744203" cy="1055340"/>
            <a:chOff x="0" y="0"/>
            <a:chExt cx="3618333" cy="2996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8333" cy="299632"/>
            </a:xfrm>
            <a:custGeom>
              <a:avLst/>
              <a:gdLst/>
              <a:ahLst/>
              <a:cxnLst/>
              <a:rect l="l" t="t" r="r" b="b"/>
              <a:pathLst>
                <a:path w="3618333" h="299632">
                  <a:moveTo>
                    <a:pt x="3415133" y="0"/>
                  </a:moveTo>
                  <a:lnTo>
                    <a:pt x="0" y="0"/>
                  </a:lnTo>
                  <a:lnTo>
                    <a:pt x="203200" y="299632"/>
                  </a:lnTo>
                  <a:lnTo>
                    <a:pt x="3618333" y="299632"/>
                  </a:lnTo>
                  <a:lnTo>
                    <a:pt x="3415133" y="0"/>
                  </a:lnTo>
                  <a:close/>
                </a:path>
              </a:pathLst>
            </a:custGeom>
            <a:solidFill>
              <a:srgbClr val="7DBFE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3725405">
            <a:off x="10884736" y="-2361942"/>
            <a:ext cx="9469823" cy="1376976"/>
            <a:chOff x="0" y="0"/>
            <a:chExt cx="2060647" cy="2996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60647" cy="299632"/>
            </a:xfrm>
            <a:custGeom>
              <a:avLst/>
              <a:gdLst/>
              <a:ahLst/>
              <a:cxnLst/>
              <a:rect l="l" t="t" r="r" b="b"/>
              <a:pathLst>
                <a:path w="2060647" h="299632">
                  <a:moveTo>
                    <a:pt x="1857447" y="0"/>
                  </a:moveTo>
                  <a:lnTo>
                    <a:pt x="0" y="0"/>
                  </a:lnTo>
                  <a:lnTo>
                    <a:pt x="203200" y="299632"/>
                  </a:lnTo>
                  <a:lnTo>
                    <a:pt x="2060647" y="299632"/>
                  </a:lnTo>
                  <a:lnTo>
                    <a:pt x="1857447" y="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3721067">
            <a:off x="9500816" y="7282643"/>
            <a:ext cx="11160201" cy="1822253"/>
            <a:chOff x="0" y="0"/>
            <a:chExt cx="1803893" cy="29454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03893" cy="294542"/>
            </a:xfrm>
            <a:custGeom>
              <a:avLst/>
              <a:gdLst/>
              <a:ahLst/>
              <a:cxnLst/>
              <a:rect l="l" t="t" r="r" b="b"/>
              <a:pathLst>
                <a:path w="1803893" h="294542">
                  <a:moveTo>
                    <a:pt x="203200" y="0"/>
                  </a:moveTo>
                  <a:lnTo>
                    <a:pt x="1803893" y="0"/>
                  </a:lnTo>
                  <a:lnTo>
                    <a:pt x="1600693" y="294542"/>
                  </a:lnTo>
                  <a:lnTo>
                    <a:pt x="0" y="29454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695D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3721067">
            <a:off x="10637590" y="8778559"/>
            <a:ext cx="11160201" cy="1822253"/>
            <a:chOff x="0" y="0"/>
            <a:chExt cx="1803893" cy="29454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03893" cy="294542"/>
            </a:xfrm>
            <a:custGeom>
              <a:avLst/>
              <a:gdLst/>
              <a:ahLst/>
              <a:cxnLst/>
              <a:rect l="l" t="t" r="r" b="b"/>
              <a:pathLst>
                <a:path w="1803893" h="294542">
                  <a:moveTo>
                    <a:pt x="203200" y="0"/>
                  </a:moveTo>
                  <a:lnTo>
                    <a:pt x="1803893" y="0"/>
                  </a:lnTo>
                  <a:lnTo>
                    <a:pt x="1600693" y="294542"/>
                  </a:lnTo>
                  <a:lnTo>
                    <a:pt x="0" y="29454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DBFE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7185482">
            <a:off x="11572045" y="6952872"/>
            <a:ext cx="12944638" cy="1580237"/>
            <a:chOff x="0" y="0"/>
            <a:chExt cx="2567663" cy="31345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567663" cy="313451"/>
            </a:xfrm>
            <a:custGeom>
              <a:avLst/>
              <a:gdLst/>
              <a:ahLst/>
              <a:cxnLst/>
              <a:rect l="l" t="t" r="r" b="b"/>
              <a:pathLst>
                <a:path w="2567663" h="313451">
                  <a:moveTo>
                    <a:pt x="2364463" y="0"/>
                  </a:moveTo>
                  <a:lnTo>
                    <a:pt x="0" y="0"/>
                  </a:lnTo>
                  <a:lnTo>
                    <a:pt x="203200" y="313451"/>
                  </a:lnTo>
                  <a:lnTo>
                    <a:pt x="2567663" y="313451"/>
                  </a:lnTo>
                  <a:lnTo>
                    <a:pt x="2364463" y="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3636068">
            <a:off x="14119615" y="7295950"/>
            <a:ext cx="5231543" cy="510075"/>
          </a:xfrm>
          <a:custGeom>
            <a:avLst/>
            <a:gdLst/>
            <a:ahLst/>
            <a:cxnLst/>
            <a:rect l="l" t="t" r="r" b="b"/>
            <a:pathLst>
              <a:path w="5231543" h="510075">
                <a:moveTo>
                  <a:pt x="0" y="0"/>
                </a:moveTo>
                <a:lnTo>
                  <a:pt x="5231542" y="0"/>
                </a:lnTo>
                <a:lnTo>
                  <a:pt x="5231542" y="510076"/>
                </a:lnTo>
                <a:lnTo>
                  <a:pt x="0" y="510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3756163" flipH="1">
            <a:off x="14625127" y="1251086"/>
            <a:ext cx="3375829" cy="329143"/>
          </a:xfrm>
          <a:custGeom>
            <a:avLst/>
            <a:gdLst/>
            <a:ahLst/>
            <a:cxnLst/>
            <a:rect l="l" t="t" r="r" b="b"/>
            <a:pathLst>
              <a:path w="3375829" h="329143">
                <a:moveTo>
                  <a:pt x="3375829" y="0"/>
                </a:moveTo>
                <a:lnTo>
                  <a:pt x="0" y="0"/>
                </a:lnTo>
                <a:lnTo>
                  <a:pt x="0" y="329144"/>
                </a:lnTo>
                <a:lnTo>
                  <a:pt x="3375829" y="329144"/>
                </a:lnTo>
                <a:lnTo>
                  <a:pt x="3375829" y="0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417841" y="2838522"/>
            <a:ext cx="808038" cy="808038"/>
            <a:chOff x="0" y="0"/>
            <a:chExt cx="1077384" cy="1077384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077384" cy="1077384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D3166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139700" y="73025"/>
                <a:ext cx="533400" cy="600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142723" y="292595"/>
              <a:ext cx="791939" cy="44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6"/>
                </a:lnSpc>
                <a:spcBef>
                  <a:spcPct val="0"/>
                </a:spcBef>
              </a:pPr>
              <a:r>
                <a:rPr lang="en-US" sz="2222">
                  <a:solidFill>
                    <a:srgbClr val="FFFFFF"/>
                  </a:solidFill>
                  <a:latin typeface="Montserrat Classic Bold"/>
                </a:rPr>
                <a:t>01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417841" y="5357538"/>
            <a:ext cx="808038" cy="808038"/>
            <a:chOff x="0" y="0"/>
            <a:chExt cx="1077384" cy="1077384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1077384" cy="1077384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D3166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139700" y="73025"/>
                <a:ext cx="533400" cy="600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142723" y="292595"/>
              <a:ext cx="791939" cy="44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6"/>
                </a:lnSpc>
                <a:spcBef>
                  <a:spcPct val="0"/>
                </a:spcBef>
              </a:pPr>
              <a:r>
                <a:rPr lang="en-US" sz="2222">
                  <a:solidFill>
                    <a:srgbClr val="FFFFFF"/>
                  </a:solidFill>
                  <a:latin typeface="Montserrat Classic Bold"/>
                </a:rPr>
                <a:t>02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417841" y="7633306"/>
            <a:ext cx="808038" cy="808038"/>
            <a:chOff x="0" y="0"/>
            <a:chExt cx="1077384" cy="1077384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1077384" cy="1077384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D3166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139700" y="73025"/>
                <a:ext cx="533400" cy="600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142723" y="320287"/>
              <a:ext cx="791939" cy="44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6"/>
                </a:lnSpc>
                <a:spcBef>
                  <a:spcPct val="0"/>
                </a:spcBef>
              </a:pPr>
              <a:r>
                <a:rPr lang="en-US" sz="2222">
                  <a:solidFill>
                    <a:srgbClr val="FFFFFF"/>
                  </a:solidFill>
                  <a:latin typeface="Montserrat Classic Bold"/>
                </a:rPr>
                <a:t>03</a:t>
              </a:r>
            </a:p>
          </p:txBody>
        </p:sp>
      </p:grpSp>
      <p:sp>
        <p:nvSpPr>
          <p:cNvPr id="39" name="Freeform 39"/>
          <p:cNvSpPr/>
          <p:nvPr/>
        </p:nvSpPr>
        <p:spPr>
          <a:xfrm>
            <a:off x="7329565" y="4699170"/>
            <a:ext cx="7315200" cy="1316736"/>
          </a:xfrm>
          <a:custGeom>
            <a:avLst/>
            <a:gdLst/>
            <a:ahLst/>
            <a:cxnLst/>
            <a:rect l="l" t="t" r="r" b="b"/>
            <a:pathLst>
              <a:path w="7315200" h="1316736">
                <a:moveTo>
                  <a:pt x="0" y="0"/>
                </a:moveTo>
                <a:lnTo>
                  <a:pt x="7315200" y="0"/>
                </a:lnTo>
                <a:lnTo>
                  <a:pt x="7315200" y="1316736"/>
                </a:lnTo>
                <a:lnTo>
                  <a:pt x="0" y="13167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1028700" y="1057275"/>
            <a:ext cx="7553989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>
                <a:solidFill>
                  <a:srgbClr val="B5BB19"/>
                </a:solidFill>
                <a:latin typeface="Montserrat Classic"/>
              </a:rPr>
              <a:t>Why it Matters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28700" y="1670049"/>
            <a:ext cx="755398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079C2"/>
                </a:solidFill>
                <a:latin typeface="Montserrat Classic Bold"/>
              </a:rPr>
              <a:t>To Radiology Practices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477160" y="2850243"/>
            <a:ext cx="3955287" cy="2203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27"/>
              </a:lnSpc>
            </a:pPr>
            <a:r>
              <a:rPr lang="en-US" sz="3019">
                <a:solidFill>
                  <a:srgbClr val="B5BB19"/>
                </a:solidFill>
                <a:latin typeface="Montserrat Classic"/>
              </a:rPr>
              <a:t>Improve Efficiency</a:t>
            </a:r>
          </a:p>
          <a:p>
            <a:pPr marL="496571" lvl="1" indent="-248285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B5BB19"/>
                </a:solidFill>
                <a:latin typeface="Montserrat Classic"/>
              </a:rPr>
              <a:t>Time identifying</a:t>
            </a:r>
          </a:p>
          <a:p>
            <a:pPr marL="496571" lvl="1" indent="-248285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B5BB19"/>
                </a:solidFill>
                <a:latin typeface="Montserrat Classic"/>
              </a:rPr>
              <a:t>Time measuring</a:t>
            </a:r>
          </a:p>
          <a:p>
            <a:pPr marL="496571" lvl="1" indent="-248285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B5BB19"/>
                </a:solidFill>
                <a:latin typeface="Montserrat Classic"/>
              </a:rPr>
              <a:t>Time scoring </a:t>
            </a:r>
          </a:p>
          <a:p>
            <a:pPr>
              <a:lnSpc>
                <a:spcPts val="3807"/>
              </a:lnSpc>
              <a:spcBef>
                <a:spcPct val="0"/>
              </a:spcBef>
            </a:pPr>
            <a:endParaRPr lang="en-US" sz="2300">
              <a:solidFill>
                <a:srgbClr val="B5BB19"/>
              </a:solidFill>
              <a:latin typeface="Montserrat Classic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2477160" y="5456407"/>
            <a:ext cx="4268026" cy="1351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B5BB19"/>
                </a:solidFill>
                <a:latin typeface="Montserrat Classic"/>
              </a:rPr>
              <a:t>Decrease Variability </a:t>
            </a:r>
          </a:p>
          <a:p>
            <a:pPr marL="500853" lvl="1" indent="-250427">
              <a:lnSpc>
                <a:spcPts val="3247"/>
              </a:lnSpc>
              <a:buFont typeface="Arial"/>
              <a:buChar char="•"/>
            </a:pPr>
            <a:r>
              <a:rPr lang="en-US" sz="2319">
                <a:solidFill>
                  <a:srgbClr val="B5BB19"/>
                </a:solidFill>
                <a:latin typeface="Montserrat Classic"/>
              </a:rPr>
              <a:t>Inter/intra-observer variability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477160" y="7852919"/>
            <a:ext cx="4808788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en-US" sz="3000">
                <a:solidFill>
                  <a:srgbClr val="B5BB19"/>
                </a:solidFill>
                <a:latin typeface="Montserrat Classic"/>
              </a:rPr>
              <a:t>Improved Quality</a:t>
            </a:r>
          </a:p>
          <a:p>
            <a:pPr marL="500853" lvl="1" indent="-250427">
              <a:lnSpc>
                <a:spcPts val="2551"/>
              </a:lnSpc>
              <a:buFont typeface="Arial"/>
              <a:buChar char="•"/>
            </a:pPr>
            <a:r>
              <a:rPr lang="en-US" sz="2319">
                <a:solidFill>
                  <a:srgbClr val="B5BB19"/>
                </a:solidFill>
                <a:latin typeface="Montserrat Classic"/>
              </a:rPr>
              <a:t>Unnecessary follow-ups</a:t>
            </a:r>
          </a:p>
          <a:p>
            <a:pPr marL="500853" lvl="1" indent="-250427">
              <a:lnSpc>
                <a:spcPts val="2551"/>
              </a:lnSpc>
              <a:buFont typeface="Arial"/>
              <a:buChar char="•"/>
            </a:pPr>
            <a:r>
              <a:rPr lang="en-US" sz="2319">
                <a:solidFill>
                  <a:srgbClr val="B5BB19"/>
                </a:solidFill>
                <a:latin typeface="Montserrat Classic"/>
              </a:rPr>
              <a:t>Benign biopsies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428431" y="1028700"/>
            <a:ext cx="6398990" cy="7004755"/>
            <a:chOff x="0" y="0"/>
            <a:chExt cx="8531986" cy="933967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807687"/>
              <a:ext cx="8531986" cy="8531986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D3166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139700" y="73025"/>
                <a:ext cx="533400" cy="600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1153" y="0"/>
              <a:ext cx="7669680" cy="766968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2695D1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139700" y="73025"/>
                <a:ext cx="533400" cy="600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80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48" b="48"/>
          <a:stretch>
            <a:fillRect/>
          </a:stretch>
        </p:blipFill>
        <p:spPr>
          <a:xfrm>
            <a:off x="0" y="2761911"/>
            <a:ext cx="7686563" cy="653357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1672565"/>
            <a:ext cx="10829485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079C2"/>
                </a:solidFill>
                <a:latin typeface="Montserrat Classic Bold"/>
              </a:rPr>
              <a:t>Highlights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066800"/>
            <a:ext cx="10829485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B5BB19"/>
                </a:solidFill>
                <a:latin typeface="Montserrat Classic"/>
              </a:rPr>
              <a:t>Partnership </a:t>
            </a:r>
          </a:p>
        </p:txBody>
      </p:sp>
      <p:sp>
        <p:nvSpPr>
          <p:cNvPr id="12" name="Freeform 12"/>
          <p:cNvSpPr/>
          <p:nvPr/>
        </p:nvSpPr>
        <p:spPr>
          <a:xfrm>
            <a:off x="7821539" y="3080607"/>
            <a:ext cx="436247" cy="353905"/>
          </a:xfrm>
          <a:custGeom>
            <a:avLst/>
            <a:gdLst/>
            <a:ahLst/>
            <a:cxnLst/>
            <a:rect l="l" t="t" r="r" b="b"/>
            <a:pathLst>
              <a:path w="436247" h="353905">
                <a:moveTo>
                  <a:pt x="0" y="0"/>
                </a:moveTo>
                <a:lnTo>
                  <a:pt x="436247" y="0"/>
                </a:lnTo>
                <a:lnTo>
                  <a:pt x="436247" y="353905"/>
                </a:lnTo>
                <a:lnTo>
                  <a:pt x="0" y="3539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821539" y="4691644"/>
            <a:ext cx="436247" cy="353905"/>
          </a:xfrm>
          <a:custGeom>
            <a:avLst/>
            <a:gdLst/>
            <a:ahLst/>
            <a:cxnLst/>
            <a:rect l="l" t="t" r="r" b="b"/>
            <a:pathLst>
              <a:path w="436247" h="353905">
                <a:moveTo>
                  <a:pt x="0" y="0"/>
                </a:moveTo>
                <a:lnTo>
                  <a:pt x="436247" y="0"/>
                </a:lnTo>
                <a:lnTo>
                  <a:pt x="436247" y="353905"/>
                </a:lnTo>
                <a:lnTo>
                  <a:pt x="0" y="3539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21539" y="5912360"/>
            <a:ext cx="436247" cy="353905"/>
          </a:xfrm>
          <a:custGeom>
            <a:avLst/>
            <a:gdLst/>
            <a:ahLst/>
            <a:cxnLst/>
            <a:rect l="l" t="t" r="r" b="b"/>
            <a:pathLst>
              <a:path w="436247" h="353905">
                <a:moveTo>
                  <a:pt x="0" y="0"/>
                </a:moveTo>
                <a:lnTo>
                  <a:pt x="436247" y="0"/>
                </a:lnTo>
                <a:lnTo>
                  <a:pt x="436247" y="353905"/>
                </a:lnTo>
                <a:lnTo>
                  <a:pt x="0" y="3539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821539" y="8392101"/>
            <a:ext cx="436247" cy="353905"/>
          </a:xfrm>
          <a:custGeom>
            <a:avLst/>
            <a:gdLst/>
            <a:ahLst/>
            <a:cxnLst/>
            <a:rect l="l" t="t" r="r" b="b"/>
            <a:pathLst>
              <a:path w="436247" h="353905">
                <a:moveTo>
                  <a:pt x="0" y="0"/>
                </a:moveTo>
                <a:lnTo>
                  <a:pt x="436247" y="0"/>
                </a:lnTo>
                <a:lnTo>
                  <a:pt x="436247" y="353905"/>
                </a:lnTo>
                <a:lnTo>
                  <a:pt x="0" y="3539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821539" y="7189605"/>
            <a:ext cx="436247" cy="353905"/>
          </a:xfrm>
          <a:custGeom>
            <a:avLst/>
            <a:gdLst/>
            <a:ahLst/>
            <a:cxnLst/>
            <a:rect l="l" t="t" r="r" b="b"/>
            <a:pathLst>
              <a:path w="436247" h="353905">
                <a:moveTo>
                  <a:pt x="0" y="0"/>
                </a:moveTo>
                <a:lnTo>
                  <a:pt x="436247" y="0"/>
                </a:lnTo>
                <a:lnTo>
                  <a:pt x="436247" y="353905"/>
                </a:lnTo>
                <a:lnTo>
                  <a:pt x="0" y="3539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708776" y="2496089"/>
            <a:ext cx="2423230" cy="350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4"/>
              </a:lnSpc>
              <a:spcBef>
                <a:spcPct val="0"/>
              </a:spcBef>
            </a:pPr>
            <a:r>
              <a:rPr lang="en-US" sz="1953">
                <a:solidFill>
                  <a:srgbClr val="FFFFFF"/>
                </a:solidFill>
                <a:latin typeface="Poppins"/>
              </a:rPr>
              <a:t>Physician Full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370384" y="3058959"/>
            <a:ext cx="6700803" cy="6929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250" dirty="0">
                <a:solidFill>
                  <a:srgbClr val="B5BB19"/>
                </a:solidFill>
                <a:latin typeface="Montserrat Classic"/>
              </a:rPr>
              <a:t>Merge PACS - Developed the </a:t>
            </a:r>
            <a:r>
              <a:rPr lang="en-US" sz="2250" dirty="0" err="1">
                <a:solidFill>
                  <a:srgbClr val="B5BB19"/>
                </a:solidFill>
                <a:latin typeface="Montserrat Classic"/>
              </a:rPr>
              <a:t>mamm</a:t>
            </a:r>
            <a:r>
              <a:rPr lang="en-US" sz="2250" dirty="0">
                <a:solidFill>
                  <a:srgbClr val="B5BB19"/>
                </a:solidFill>
                <a:latin typeface="Montserrat Classic"/>
              </a:rPr>
              <a:t> segment of Merge PACS and continue to partner with them today. RMI is a national show site. </a:t>
            </a:r>
            <a:endParaRPr lang="en-US" sz="2299">
              <a:solidFill>
                <a:srgbClr val="B5BB19"/>
              </a:solidFill>
              <a:latin typeface="Montserrat Classic"/>
            </a:endParaRPr>
          </a:p>
          <a:p>
            <a:pPr>
              <a:lnSpc>
                <a:spcPts val="3219"/>
              </a:lnSpc>
            </a:pPr>
            <a:endParaRPr lang="en-US" sz="2299">
              <a:solidFill>
                <a:srgbClr val="B5BB19"/>
              </a:solidFill>
              <a:latin typeface="Montserrat Classic"/>
            </a:endParaRPr>
          </a:p>
          <a:p>
            <a:pPr>
              <a:lnSpc>
                <a:spcPts val="3219"/>
              </a:lnSpc>
            </a:pPr>
            <a:r>
              <a:rPr lang="en-US" sz="2250" dirty="0">
                <a:solidFill>
                  <a:srgbClr val="B5BB19"/>
                </a:solidFill>
                <a:latin typeface="Montserrat Classic"/>
              </a:rPr>
              <a:t>GE Health - RMI is a national show site for GE </a:t>
            </a:r>
          </a:p>
          <a:p>
            <a:pPr>
              <a:lnSpc>
                <a:spcPts val="3219"/>
              </a:lnSpc>
            </a:pPr>
            <a:r>
              <a:rPr lang="en-US" sz="2250" dirty="0">
                <a:solidFill>
                  <a:srgbClr val="B5BB19"/>
                </a:solidFill>
                <a:latin typeface="Montserrat Classic"/>
              </a:rPr>
              <a:t>Mamm, Ultrasound and MRI</a:t>
            </a:r>
          </a:p>
          <a:p>
            <a:pPr>
              <a:lnSpc>
                <a:spcPts val="3219"/>
              </a:lnSpc>
            </a:pPr>
            <a:endParaRPr lang="en-US" sz="2299">
              <a:solidFill>
                <a:srgbClr val="B5BB19"/>
              </a:solidFill>
              <a:latin typeface="Montserrat Classic"/>
            </a:endParaRPr>
          </a:p>
          <a:p>
            <a:pPr>
              <a:lnSpc>
                <a:spcPts val="3219"/>
              </a:lnSpc>
            </a:pPr>
            <a:r>
              <a:rPr lang="en-US" sz="2250" dirty="0">
                <a:solidFill>
                  <a:srgbClr val="B5BB19"/>
                </a:solidFill>
                <a:latin typeface="Montserrat Classic"/>
              </a:rPr>
              <a:t>ATEC - Helped to test and launch vacuum assisted breast MRI biopsy device </a:t>
            </a:r>
          </a:p>
          <a:p>
            <a:pPr>
              <a:lnSpc>
                <a:spcPts val="3219"/>
              </a:lnSpc>
            </a:pPr>
            <a:endParaRPr lang="en-US" sz="2299">
              <a:solidFill>
                <a:srgbClr val="B5BB19"/>
              </a:solidFill>
              <a:latin typeface="Montserrat Classic"/>
            </a:endParaRPr>
          </a:p>
          <a:p>
            <a:pPr>
              <a:lnSpc>
                <a:spcPts val="3219"/>
              </a:lnSpc>
            </a:pPr>
            <a:r>
              <a:rPr lang="en-US" sz="2250" dirty="0" err="1">
                <a:solidFill>
                  <a:srgbClr val="B5BB19"/>
                </a:solidFill>
                <a:latin typeface="Montserrat Classic"/>
              </a:rPr>
              <a:t>iCAD</a:t>
            </a:r>
            <a:r>
              <a:rPr lang="en-US" sz="2250" dirty="0">
                <a:solidFill>
                  <a:srgbClr val="B5BB19"/>
                </a:solidFill>
                <a:latin typeface="Montserrat Classic"/>
              </a:rPr>
              <a:t> - National show site and early adopter for </a:t>
            </a:r>
            <a:r>
              <a:rPr lang="en-US" sz="2250" dirty="0" err="1">
                <a:solidFill>
                  <a:srgbClr val="B5BB19"/>
                </a:solidFill>
                <a:latin typeface="Montserrat Classic"/>
              </a:rPr>
              <a:t>ProFound</a:t>
            </a:r>
            <a:r>
              <a:rPr lang="en-US" sz="2250" dirty="0">
                <a:solidFill>
                  <a:srgbClr val="B5BB19"/>
                </a:solidFill>
                <a:latin typeface="Montserrat Classic"/>
              </a:rPr>
              <a:t> AI </a:t>
            </a:r>
          </a:p>
          <a:p>
            <a:pPr>
              <a:lnSpc>
                <a:spcPts val="3219"/>
              </a:lnSpc>
            </a:pPr>
            <a:endParaRPr lang="en-US" sz="2299">
              <a:solidFill>
                <a:srgbClr val="B5BB19"/>
              </a:solidFill>
              <a:latin typeface="Montserrat Classic"/>
            </a:endParaRPr>
          </a:p>
          <a:p>
            <a:pPr>
              <a:lnSpc>
                <a:spcPts val="3219"/>
              </a:lnSpc>
              <a:spcBef>
                <a:spcPct val="0"/>
              </a:spcBef>
            </a:pPr>
            <a:r>
              <a:rPr lang="en-US" sz="2250" dirty="0">
                <a:solidFill>
                  <a:srgbClr val="B5BB19"/>
                </a:solidFill>
                <a:latin typeface="Montserrat Classic"/>
              </a:rPr>
              <a:t>Nuance </a:t>
            </a:r>
            <a:r>
              <a:rPr lang="en-US" sz="2250" dirty="0" err="1">
                <a:solidFill>
                  <a:srgbClr val="B5BB19"/>
                </a:solidFill>
                <a:latin typeface="Montserrat Classic"/>
              </a:rPr>
              <a:t>Powershare</a:t>
            </a:r>
            <a:r>
              <a:rPr lang="en-US" sz="2250" dirty="0">
                <a:solidFill>
                  <a:srgbClr val="B5BB19"/>
                </a:solidFill>
                <a:latin typeface="Montserrat Classic"/>
              </a:rPr>
              <a:t> and Medicom - Used for image sharing</a:t>
            </a:r>
          </a:p>
          <a:p>
            <a:pPr>
              <a:lnSpc>
                <a:spcPts val="3219"/>
              </a:lnSpc>
              <a:spcBef>
                <a:spcPct val="0"/>
              </a:spcBef>
            </a:pPr>
            <a:endParaRPr lang="en-US" sz="2250" dirty="0">
              <a:solidFill>
                <a:srgbClr val="B5BB19"/>
              </a:solidFill>
              <a:latin typeface="Montserrat Classic"/>
            </a:endParaRPr>
          </a:p>
          <a:p>
            <a:pPr>
              <a:lnSpc>
                <a:spcPts val="3219"/>
              </a:lnSpc>
              <a:spcBef>
                <a:spcPct val="0"/>
              </a:spcBef>
            </a:pPr>
            <a:endParaRPr lang="en-US" sz="2250" dirty="0">
              <a:solidFill>
                <a:srgbClr val="B5BB19"/>
              </a:solidFill>
              <a:latin typeface="Montserrat Class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428431" y="1028700"/>
            <a:ext cx="6398990" cy="7004755"/>
            <a:chOff x="0" y="0"/>
            <a:chExt cx="8531986" cy="933967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807687"/>
              <a:ext cx="8531986" cy="8531986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D3166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139700" y="73025"/>
                <a:ext cx="533400" cy="600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1153" y="0"/>
              <a:ext cx="7669680" cy="766968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2695D1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139700" y="73025"/>
                <a:ext cx="533400" cy="600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80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821539" y="3054630"/>
            <a:ext cx="436247" cy="353905"/>
          </a:xfrm>
          <a:custGeom>
            <a:avLst/>
            <a:gdLst/>
            <a:ahLst/>
            <a:cxnLst/>
            <a:rect l="l" t="t" r="r" b="b"/>
            <a:pathLst>
              <a:path w="436247" h="353905">
                <a:moveTo>
                  <a:pt x="0" y="0"/>
                </a:moveTo>
                <a:lnTo>
                  <a:pt x="436247" y="0"/>
                </a:lnTo>
                <a:lnTo>
                  <a:pt x="436247" y="353905"/>
                </a:lnTo>
                <a:lnTo>
                  <a:pt x="0" y="353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821539" y="4741037"/>
            <a:ext cx="436247" cy="353905"/>
          </a:xfrm>
          <a:custGeom>
            <a:avLst/>
            <a:gdLst/>
            <a:ahLst/>
            <a:cxnLst/>
            <a:rect l="l" t="t" r="r" b="b"/>
            <a:pathLst>
              <a:path w="436247" h="353905">
                <a:moveTo>
                  <a:pt x="0" y="0"/>
                </a:moveTo>
                <a:lnTo>
                  <a:pt x="436247" y="0"/>
                </a:lnTo>
                <a:lnTo>
                  <a:pt x="436247" y="353905"/>
                </a:lnTo>
                <a:lnTo>
                  <a:pt x="0" y="353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821539" y="5972974"/>
            <a:ext cx="436247" cy="353905"/>
          </a:xfrm>
          <a:custGeom>
            <a:avLst/>
            <a:gdLst/>
            <a:ahLst/>
            <a:cxnLst/>
            <a:rect l="l" t="t" r="r" b="b"/>
            <a:pathLst>
              <a:path w="436247" h="353905">
                <a:moveTo>
                  <a:pt x="0" y="0"/>
                </a:moveTo>
                <a:lnTo>
                  <a:pt x="436247" y="0"/>
                </a:lnTo>
                <a:lnTo>
                  <a:pt x="436247" y="353905"/>
                </a:lnTo>
                <a:lnTo>
                  <a:pt x="0" y="353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821539" y="7189605"/>
            <a:ext cx="436247" cy="353905"/>
          </a:xfrm>
          <a:custGeom>
            <a:avLst/>
            <a:gdLst/>
            <a:ahLst/>
            <a:cxnLst/>
            <a:rect l="l" t="t" r="r" b="b"/>
            <a:pathLst>
              <a:path w="436247" h="353905">
                <a:moveTo>
                  <a:pt x="0" y="0"/>
                </a:moveTo>
                <a:lnTo>
                  <a:pt x="436247" y="0"/>
                </a:lnTo>
                <a:lnTo>
                  <a:pt x="436247" y="353905"/>
                </a:lnTo>
                <a:lnTo>
                  <a:pt x="0" y="353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79127" y="3234293"/>
            <a:ext cx="6656375" cy="4434810"/>
          </a:xfrm>
          <a:custGeom>
            <a:avLst/>
            <a:gdLst/>
            <a:ahLst/>
            <a:cxnLst/>
            <a:rect l="l" t="t" r="r" b="b"/>
            <a:pathLst>
              <a:path w="6656375" h="4434810">
                <a:moveTo>
                  <a:pt x="0" y="0"/>
                </a:moveTo>
                <a:lnTo>
                  <a:pt x="6656375" y="0"/>
                </a:lnTo>
                <a:lnTo>
                  <a:pt x="6656375" y="4434809"/>
                </a:lnTo>
                <a:lnTo>
                  <a:pt x="0" y="4434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1672565"/>
            <a:ext cx="10829485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079C2"/>
                </a:solidFill>
                <a:latin typeface="Montserrat Classic Bold"/>
              </a:rPr>
              <a:t>Highlights Continued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1066800"/>
            <a:ext cx="10829485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B5BB19"/>
                </a:solidFill>
                <a:latin typeface="Montserrat Classic"/>
              </a:rPr>
              <a:t>Partnership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08776" y="2496089"/>
            <a:ext cx="2423230" cy="350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4"/>
              </a:lnSpc>
              <a:spcBef>
                <a:spcPct val="0"/>
              </a:spcBef>
            </a:pPr>
            <a:r>
              <a:rPr lang="en-US" sz="1953">
                <a:solidFill>
                  <a:srgbClr val="FFFFFF"/>
                </a:solidFill>
                <a:latin typeface="Poppins"/>
              </a:rPr>
              <a:t>Physician Full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327088" y="3058959"/>
            <a:ext cx="6700803" cy="4789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299">
                <a:solidFill>
                  <a:srgbClr val="B5BB19"/>
                </a:solidFill>
                <a:latin typeface="Montserrat Classic"/>
              </a:rPr>
              <a:t>Abbadox - Have partnered with them to revolutionize our RIS system to meet our customers in a more sophisticated way</a:t>
            </a:r>
          </a:p>
          <a:p>
            <a:pPr>
              <a:lnSpc>
                <a:spcPts val="3219"/>
              </a:lnSpc>
            </a:pPr>
            <a:endParaRPr lang="en-US" sz="2299">
              <a:solidFill>
                <a:srgbClr val="B5BB19"/>
              </a:solidFill>
              <a:latin typeface="Montserrat Classic"/>
            </a:endParaRPr>
          </a:p>
          <a:p>
            <a:pPr>
              <a:lnSpc>
                <a:spcPts val="3219"/>
              </a:lnSpc>
            </a:pPr>
            <a:r>
              <a:rPr lang="en-US" sz="2299">
                <a:solidFill>
                  <a:srgbClr val="B5BB19"/>
                </a:solidFill>
                <a:latin typeface="Montserrat Classic"/>
              </a:rPr>
              <a:t>Royal Solutions - For patient estimator and provided portal for past 5 years</a:t>
            </a:r>
          </a:p>
          <a:p>
            <a:pPr>
              <a:lnSpc>
                <a:spcPts val="3219"/>
              </a:lnSpc>
            </a:pPr>
            <a:endParaRPr lang="en-US" sz="2299">
              <a:solidFill>
                <a:srgbClr val="B5BB19"/>
              </a:solidFill>
              <a:latin typeface="Montserrat Classic"/>
            </a:endParaRPr>
          </a:p>
          <a:p>
            <a:pPr>
              <a:lnSpc>
                <a:spcPts val="3219"/>
              </a:lnSpc>
            </a:pPr>
            <a:r>
              <a:rPr lang="en-US" sz="2299">
                <a:solidFill>
                  <a:srgbClr val="B5BB19"/>
                </a:solidFill>
                <a:latin typeface="Montserrat Classic"/>
              </a:rPr>
              <a:t>Gravity - Provides bots to fill canelations spots in real time </a:t>
            </a:r>
          </a:p>
          <a:p>
            <a:pPr>
              <a:lnSpc>
                <a:spcPts val="3219"/>
              </a:lnSpc>
            </a:pPr>
            <a:endParaRPr lang="en-US" sz="2299">
              <a:solidFill>
                <a:srgbClr val="B5BB19"/>
              </a:solidFill>
              <a:latin typeface="Montserrat Classic"/>
            </a:endParaRPr>
          </a:p>
          <a:p>
            <a:pPr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B5BB19"/>
                </a:solidFill>
                <a:latin typeface="Montserrat Classic"/>
              </a:rPr>
              <a:t>ClearPath - For preparing documents for attorney requests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466768"/>
            <a:ext cx="9144000" cy="4820232"/>
            <a:chOff x="0" y="0"/>
            <a:chExt cx="12192000" cy="642697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038" b="3038"/>
            <a:stretch>
              <a:fillRect/>
            </a:stretch>
          </p:blipFill>
          <p:spPr>
            <a:xfrm>
              <a:off x="0" y="0"/>
              <a:ext cx="12192000" cy="642697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9144000" y="5466768"/>
            <a:ext cx="9144000" cy="4820232"/>
            <a:chOff x="0" y="0"/>
            <a:chExt cx="12192000" cy="642697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4234" r="4234"/>
            <a:stretch>
              <a:fillRect/>
            </a:stretch>
          </p:blipFill>
          <p:spPr>
            <a:xfrm>
              <a:off x="0" y="0"/>
              <a:ext cx="12192000" cy="6426976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-1005293" y="4280956"/>
            <a:ext cx="3516198" cy="1973466"/>
          </a:xfrm>
          <a:custGeom>
            <a:avLst/>
            <a:gdLst/>
            <a:ahLst/>
            <a:cxnLst/>
            <a:rect l="l" t="t" r="r" b="b"/>
            <a:pathLst>
              <a:path w="3516198" h="1973466">
                <a:moveTo>
                  <a:pt x="0" y="0"/>
                </a:moveTo>
                <a:lnTo>
                  <a:pt x="3516197" y="0"/>
                </a:lnTo>
                <a:lnTo>
                  <a:pt x="3516197" y="1973466"/>
                </a:lnTo>
                <a:lnTo>
                  <a:pt x="0" y="1973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-1133907" y="6254422"/>
            <a:ext cx="2314628" cy="1299085"/>
          </a:xfrm>
          <a:custGeom>
            <a:avLst/>
            <a:gdLst/>
            <a:ahLst/>
            <a:cxnLst/>
            <a:rect l="l" t="t" r="r" b="b"/>
            <a:pathLst>
              <a:path w="2314628" h="1299085">
                <a:moveTo>
                  <a:pt x="0" y="1299085"/>
                </a:moveTo>
                <a:lnTo>
                  <a:pt x="2314628" y="1299085"/>
                </a:lnTo>
                <a:lnTo>
                  <a:pt x="2314628" y="0"/>
                </a:lnTo>
                <a:lnTo>
                  <a:pt x="0" y="0"/>
                </a:lnTo>
                <a:lnTo>
                  <a:pt x="0" y="129908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7107279" y="6254422"/>
            <a:ext cx="2314628" cy="1299085"/>
          </a:xfrm>
          <a:custGeom>
            <a:avLst/>
            <a:gdLst/>
            <a:ahLst/>
            <a:cxnLst/>
            <a:rect l="l" t="t" r="r" b="b"/>
            <a:pathLst>
              <a:path w="2314628" h="1299085">
                <a:moveTo>
                  <a:pt x="2314628" y="1299085"/>
                </a:moveTo>
                <a:lnTo>
                  <a:pt x="0" y="1299085"/>
                </a:lnTo>
                <a:lnTo>
                  <a:pt x="0" y="0"/>
                </a:lnTo>
                <a:lnTo>
                  <a:pt x="2314628" y="0"/>
                </a:lnTo>
                <a:lnTo>
                  <a:pt x="2314628" y="129908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777096" y="4280956"/>
            <a:ext cx="3516198" cy="1973466"/>
          </a:xfrm>
          <a:custGeom>
            <a:avLst/>
            <a:gdLst/>
            <a:ahLst/>
            <a:cxnLst/>
            <a:rect l="l" t="t" r="r" b="b"/>
            <a:pathLst>
              <a:path w="3516198" h="1973466">
                <a:moveTo>
                  <a:pt x="3516197" y="0"/>
                </a:moveTo>
                <a:lnTo>
                  <a:pt x="0" y="0"/>
                </a:lnTo>
                <a:lnTo>
                  <a:pt x="0" y="1973466"/>
                </a:lnTo>
                <a:lnTo>
                  <a:pt x="3516197" y="1973466"/>
                </a:lnTo>
                <a:lnTo>
                  <a:pt x="35161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1171575"/>
            <a:ext cx="7553989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>
                <a:solidFill>
                  <a:srgbClr val="0079C2"/>
                </a:solidFill>
                <a:latin typeface="Montserrat Classic"/>
              </a:rPr>
              <a:t>Disclosures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2623881"/>
            <a:ext cx="16230600" cy="948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sz="4400">
                <a:solidFill>
                  <a:srgbClr val="B5BB19"/>
                </a:solidFill>
                <a:latin typeface="Montserrat Classic"/>
              </a:rPr>
              <a:t>I have a relevant financial relationship with </a:t>
            </a:r>
            <a:r>
              <a:rPr lang="en-US" sz="4400" err="1">
                <a:solidFill>
                  <a:srgbClr val="B5BB19"/>
                </a:solidFill>
                <a:latin typeface="Montserrat Classic"/>
              </a:rPr>
              <a:t>iCAD</a:t>
            </a:r>
            <a:r>
              <a:rPr lang="en-US" sz="4400">
                <a:solidFill>
                  <a:srgbClr val="B5BB19"/>
                </a:solidFill>
                <a:latin typeface="Montserrat Classic"/>
              </a:rPr>
              <a:t>, GE, and </a:t>
            </a:r>
            <a:r>
              <a:rPr lang="en-US" sz="4400" dirty="0">
                <a:solidFill>
                  <a:srgbClr val="B5BB19"/>
                </a:solidFill>
                <a:latin typeface="Montserrat Classic"/>
              </a:rPr>
              <a:t>Merge/</a:t>
            </a:r>
            <a:r>
              <a:rPr lang="en-US" sz="4400" err="1">
                <a:solidFill>
                  <a:srgbClr val="B5BB19"/>
                </a:solidFill>
                <a:latin typeface="Montserrat Classic"/>
              </a:rPr>
              <a:t>Merative</a:t>
            </a:r>
            <a:r>
              <a:rPr lang="en-US" sz="4400">
                <a:solidFill>
                  <a:srgbClr val="B5BB19"/>
                </a:solidFill>
                <a:latin typeface="Montserrat Classic"/>
              </a:rPr>
              <a:t> as a consultant. 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428431" y="1028700"/>
            <a:ext cx="6398990" cy="7004755"/>
            <a:chOff x="0" y="0"/>
            <a:chExt cx="8531986" cy="933967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807687"/>
              <a:ext cx="8531986" cy="8531986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D3166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139700" y="73025"/>
                <a:ext cx="533400" cy="600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431153" y="0"/>
              <a:ext cx="7669680" cy="766968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2695D1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139700" y="73025"/>
                <a:ext cx="533400" cy="600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80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1462664" y="2926255"/>
            <a:ext cx="5300873" cy="6332045"/>
          </a:xfrm>
          <a:custGeom>
            <a:avLst/>
            <a:gdLst/>
            <a:ahLst/>
            <a:cxnLst/>
            <a:rect l="l" t="t" r="r" b="b"/>
            <a:pathLst>
              <a:path w="5300873" h="6332045">
                <a:moveTo>
                  <a:pt x="0" y="0"/>
                </a:moveTo>
                <a:lnTo>
                  <a:pt x="5300873" y="0"/>
                </a:lnTo>
                <a:lnTo>
                  <a:pt x="5300873" y="6332045"/>
                </a:lnTo>
                <a:lnTo>
                  <a:pt x="0" y="63320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1672565"/>
            <a:ext cx="10829485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079C2"/>
                </a:solidFill>
                <a:latin typeface="Montserrat Classic Bold"/>
              </a:rPr>
              <a:t>Highlights Continued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066800"/>
            <a:ext cx="10829485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B5BB19"/>
                </a:solidFill>
                <a:latin typeface="Montserrat Classic"/>
              </a:rPr>
              <a:t>Partnership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202728" y="2861923"/>
            <a:ext cx="7197693" cy="4139139"/>
            <a:chOff x="0" y="-57150"/>
            <a:chExt cx="9596924" cy="5518851"/>
          </a:xfrm>
        </p:grpSpPr>
        <p:sp>
          <p:nvSpPr>
            <p:cNvPr id="13" name="Freeform 13"/>
            <p:cNvSpPr/>
            <p:nvPr/>
          </p:nvSpPr>
          <p:spPr>
            <a:xfrm>
              <a:off x="0" y="703158"/>
              <a:ext cx="581662" cy="471873"/>
            </a:xfrm>
            <a:custGeom>
              <a:avLst/>
              <a:gdLst/>
              <a:ahLst/>
              <a:cxnLst/>
              <a:rect l="l" t="t" r="r" b="b"/>
              <a:pathLst>
                <a:path w="581662" h="471873">
                  <a:moveTo>
                    <a:pt x="0" y="0"/>
                  </a:moveTo>
                  <a:lnTo>
                    <a:pt x="581662" y="0"/>
                  </a:lnTo>
                  <a:lnTo>
                    <a:pt x="581662" y="471873"/>
                  </a:lnTo>
                  <a:lnTo>
                    <a:pt x="0" y="471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2306486"/>
              <a:ext cx="581663" cy="471873"/>
            </a:xfrm>
            <a:custGeom>
              <a:avLst/>
              <a:gdLst/>
              <a:ahLst/>
              <a:cxnLst/>
              <a:rect l="l" t="t" r="r" b="b"/>
              <a:pathLst>
                <a:path w="581662" h="471873">
                  <a:moveTo>
                    <a:pt x="0" y="0"/>
                  </a:moveTo>
                  <a:lnTo>
                    <a:pt x="581662" y="0"/>
                  </a:lnTo>
                  <a:lnTo>
                    <a:pt x="581662" y="471874"/>
                  </a:lnTo>
                  <a:lnTo>
                    <a:pt x="0" y="471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4398012"/>
              <a:ext cx="581662" cy="471873"/>
            </a:xfrm>
            <a:custGeom>
              <a:avLst/>
              <a:gdLst/>
              <a:ahLst/>
              <a:cxnLst/>
              <a:rect l="l" t="t" r="r" b="b"/>
              <a:pathLst>
                <a:path w="581662" h="471873">
                  <a:moveTo>
                    <a:pt x="0" y="0"/>
                  </a:moveTo>
                  <a:lnTo>
                    <a:pt x="581662" y="0"/>
                  </a:lnTo>
                  <a:lnTo>
                    <a:pt x="581662" y="471873"/>
                  </a:lnTo>
                  <a:lnTo>
                    <a:pt x="0" y="471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3849649" y="-57150"/>
              <a:ext cx="3230973" cy="448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4"/>
                </a:lnSpc>
                <a:spcBef>
                  <a:spcPct val="0"/>
                </a:spcBef>
              </a:pPr>
              <a:r>
                <a:rPr lang="en-US" sz="1953">
                  <a:solidFill>
                    <a:srgbClr val="FFFFFF"/>
                  </a:solidFill>
                  <a:latin typeface="Poppins"/>
                </a:rPr>
                <a:t>Physician Full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662520" y="597806"/>
              <a:ext cx="8934404" cy="486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19"/>
                </a:lnSpc>
              </a:pPr>
              <a:r>
                <a:rPr lang="en-US" sz="2250" dirty="0">
                  <a:solidFill>
                    <a:srgbClr val="B5BB19"/>
                  </a:solidFill>
                  <a:latin typeface="Montserrat Classic"/>
                </a:rPr>
                <a:t>Aquila (Brazilian AI company) - QC of tech positioning for breast imaging</a:t>
              </a:r>
            </a:p>
            <a:p>
              <a:pPr>
                <a:lnSpc>
                  <a:spcPts val="3219"/>
                </a:lnSpc>
              </a:pPr>
              <a:endParaRPr lang="en-US" sz="2299">
                <a:solidFill>
                  <a:srgbClr val="B5BB19"/>
                </a:solidFill>
                <a:latin typeface="Montserrat Classic"/>
              </a:endParaRPr>
            </a:p>
            <a:p>
              <a:pPr>
                <a:lnSpc>
                  <a:spcPts val="3219"/>
                </a:lnSpc>
              </a:pPr>
              <a:r>
                <a:rPr lang="en-US" sz="2250" dirty="0">
                  <a:solidFill>
                    <a:srgbClr val="B5BB19"/>
                  </a:solidFill>
                  <a:latin typeface="Montserrat Classic"/>
                </a:rPr>
                <a:t>Subtle - Improve imaging quality on older MR scanners to extend scanner life and improve quality of care</a:t>
              </a:r>
            </a:p>
            <a:p>
              <a:pPr>
                <a:lnSpc>
                  <a:spcPts val="3219"/>
                </a:lnSpc>
              </a:pPr>
              <a:endParaRPr lang="en-US" sz="2299">
                <a:solidFill>
                  <a:srgbClr val="B5BB19"/>
                </a:solidFill>
                <a:latin typeface="Montserrat Classic"/>
              </a:endParaRPr>
            </a:p>
            <a:p>
              <a:pPr>
                <a:lnSpc>
                  <a:spcPts val="3219"/>
                </a:lnSpc>
                <a:spcBef>
                  <a:spcPct val="0"/>
                </a:spcBef>
              </a:pPr>
              <a:r>
                <a:rPr lang="en-US" sz="2250" dirty="0" err="1">
                  <a:solidFill>
                    <a:srgbClr val="B5BB19"/>
                  </a:solidFill>
                  <a:latin typeface="Montserrat Classic"/>
                </a:rPr>
                <a:t>Coretechs</a:t>
              </a:r>
              <a:r>
                <a:rPr lang="en-US" sz="2250" dirty="0">
                  <a:solidFill>
                    <a:srgbClr val="B5BB19"/>
                  </a:solidFill>
                  <a:latin typeface="Montserrat Classic"/>
                </a:rPr>
                <a:t> AI - </a:t>
              </a:r>
              <a:r>
                <a:rPr lang="en-US" sz="2250" dirty="0" err="1">
                  <a:solidFill>
                    <a:srgbClr val="B5BB19"/>
                  </a:solidFill>
                  <a:latin typeface="Montserrat Classic"/>
                </a:rPr>
                <a:t>Neuroquant</a:t>
              </a:r>
              <a:r>
                <a:rPr lang="en-US" sz="2250" dirty="0">
                  <a:solidFill>
                    <a:srgbClr val="B5BB19"/>
                  </a:solidFill>
                  <a:latin typeface="Montserrat Classic"/>
                </a:rPr>
                <a:t> for brain quantification analysis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36603" y="635013"/>
            <a:ext cx="6265508" cy="3002069"/>
            <a:chOff x="0" y="0"/>
            <a:chExt cx="1650175" cy="7906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50175" cy="790668"/>
            </a:xfrm>
            <a:custGeom>
              <a:avLst/>
              <a:gdLst/>
              <a:ahLst/>
              <a:cxnLst/>
              <a:rect l="l" t="t" r="r" b="b"/>
              <a:pathLst>
                <a:path w="1650175" h="790668">
                  <a:moveTo>
                    <a:pt x="0" y="0"/>
                  </a:moveTo>
                  <a:lnTo>
                    <a:pt x="1650175" y="0"/>
                  </a:lnTo>
                  <a:lnTo>
                    <a:pt x="1650175" y="790668"/>
                  </a:lnTo>
                  <a:lnTo>
                    <a:pt x="0" y="790668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8128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336603" y="3959012"/>
            <a:ext cx="6265508" cy="3002069"/>
            <a:chOff x="0" y="0"/>
            <a:chExt cx="1650175" cy="7906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50175" cy="790668"/>
            </a:xfrm>
            <a:custGeom>
              <a:avLst/>
              <a:gdLst/>
              <a:ahLst/>
              <a:cxnLst/>
              <a:rect l="l" t="t" r="r" b="b"/>
              <a:pathLst>
                <a:path w="1650175" h="790668">
                  <a:moveTo>
                    <a:pt x="0" y="0"/>
                  </a:moveTo>
                  <a:lnTo>
                    <a:pt x="1650175" y="0"/>
                  </a:lnTo>
                  <a:lnTo>
                    <a:pt x="1650175" y="790668"/>
                  </a:lnTo>
                  <a:lnTo>
                    <a:pt x="0" y="790668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8128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15864" y="1141777"/>
            <a:ext cx="2041477" cy="204147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D3166"/>
            </a:solidFill>
            <a:ln w="161925" cap="sq">
              <a:solidFill>
                <a:srgbClr val="2695D1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39700" y="177800"/>
              <a:ext cx="533400" cy="495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15864" y="4465775"/>
            <a:ext cx="2041477" cy="204147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D3166"/>
            </a:solidFill>
            <a:ln w="161925" cap="sq">
              <a:solidFill>
                <a:srgbClr val="2695D1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39700" y="177800"/>
              <a:ext cx="533400" cy="495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336603" y="7284931"/>
            <a:ext cx="6265508" cy="3002069"/>
            <a:chOff x="0" y="0"/>
            <a:chExt cx="1650175" cy="79066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50175" cy="790668"/>
            </a:xfrm>
            <a:custGeom>
              <a:avLst/>
              <a:gdLst/>
              <a:ahLst/>
              <a:cxnLst/>
              <a:rect l="l" t="t" r="r" b="b"/>
              <a:pathLst>
                <a:path w="1650175" h="790668">
                  <a:moveTo>
                    <a:pt x="0" y="0"/>
                  </a:moveTo>
                  <a:lnTo>
                    <a:pt x="1650175" y="0"/>
                  </a:lnTo>
                  <a:lnTo>
                    <a:pt x="1650175" y="790668"/>
                  </a:lnTo>
                  <a:lnTo>
                    <a:pt x="0" y="790668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38100"/>
              <a:ext cx="8128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315864" y="7791694"/>
            <a:ext cx="2041477" cy="204147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D3166"/>
            </a:solidFill>
            <a:ln w="161925" cap="sq">
              <a:solidFill>
                <a:srgbClr val="2695D1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39700" y="177800"/>
              <a:ext cx="533400" cy="495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9963013" y="5095989"/>
            <a:ext cx="732195" cy="823849"/>
          </a:xfrm>
          <a:custGeom>
            <a:avLst/>
            <a:gdLst/>
            <a:ahLst/>
            <a:cxnLst/>
            <a:rect l="l" t="t" r="r" b="b"/>
            <a:pathLst>
              <a:path w="732195" h="823849">
                <a:moveTo>
                  <a:pt x="0" y="0"/>
                </a:moveTo>
                <a:lnTo>
                  <a:pt x="732195" y="0"/>
                </a:lnTo>
                <a:lnTo>
                  <a:pt x="732195" y="823848"/>
                </a:lnTo>
                <a:lnTo>
                  <a:pt x="0" y="823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963013" y="8499895"/>
            <a:ext cx="723677" cy="625076"/>
          </a:xfrm>
          <a:custGeom>
            <a:avLst/>
            <a:gdLst/>
            <a:ahLst/>
            <a:cxnLst/>
            <a:rect l="l" t="t" r="r" b="b"/>
            <a:pathLst>
              <a:path w="723677" h="625076">
                <a:moveTo>
                  <a:pt x="0" y="0"/>
                </a:moveTo>
                <a:lnTo>
                  <a:pt x="723676" y="0"/>
                </a:lnTo>
                <a:lnTo>
                  <a:pt x="723676" y="625076"/>
                </a:lnTo>
                <a:lnTo>
                  <a:pt x="0" y="625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924679" y="1724124"/>
            <a:ext cx="823849" cy="823849"/>
          </a:xfrm>
          <a:custGeom>
            <a:avLst/>
            <a:gdLst/>
            <a:ahLst/>
            <a:cxnLst/>
            <a:rect l="l" t="t" r="r" b="b"/>
            <a:pathLst>
              <a:path w="823849" h="823849">
                <a:moveTo>
                  <a:pt x="0" y="0"/>
                </a:moveTo>
                <a:lnTo>
                  <a:pt x="823848" y="0"/>
                </a:lnTo>
                <a:lnTo>
                  <a:pt x="823848" y="823848"/>
                </a:lnTo>
                <a:lnTo>
                  <a:pt x="0" y="8238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3096988" y="2706354"/>
            <a:ext cx="3057510" cy="6756928"/>
          </a:xfrm>
          <a:custGeom>
            <a:avLst/>
            <a:gdLst/>
            <a:ahLst/>
            <a:cxnLst/>
            <a:rect l="l" t="t" r="r" b="b"/>
            <a:pathLst>
              <a:path w="3057510" h="6756928">
                <a:moveTo>
                  <a:pt x="0" y="0"/>
                </a:moveTo>
                <a:lnTo>
                  <a:pt x="3057510" y="0"/>
                </a:lnTo>
                <a:lnTo>
                  <a:pt x="3057510" y="6756928"/>
                </a:lnTo>
                <a:lnTo>
                  <a:pt x="0" y="67569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028700" y="1057275"/>
            <a:ext cx="7553989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>
                <a:solidFill>
                  <a:srgbClr val="B5BB19"/>
                </a:solidFill>
                <a:latin typeface="Montserrat Classic"/>
              </a:rPr>
              <a:t>Why does Technology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8700" y="1670049"/>
            <a:ext cx="755398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079C2"/>
                </a:solidFill>
                <a:latin typeface="Montserrat Classic Bold"/>
              </a:rPr>
              <a:t>Matter to Radiologists?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490391" y="1186203"/>
            <a:ext cx="4789863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9"/>
              </a:lnSpc>
            </a:pPr>
            <a:r>
              <a:rPr lang="en-US" sz="2599">
                <a:solidFill>
                  <a:srgbClr val="FFFFFF"/>
                </a:solidFill>
                <a:latin typeface="Montserrat Classic"/>
              </a:rPr>
              <a:t>Through technology we try to improve consistency between radiologists and their interpretations of images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490391" y="4314939"/>
            <a:ext cx="4608569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9"/>
              </a:lnSpc>
            </a:pPr>
            <a:r>
              <a:rPr lang="en-US" sz="2550" dirty="0">
                <a:solidFill>
                  <a:srgbClr val="FFFFFF"/>
                </a:solidFill>
                <a:latin typeface="Montserrat Classic"/>
              </a:rPr>
              <a:t>With improved quality and efficiency radiologists’ reputations are greatly enhanced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490391" y="7640858"/>
            <a:ext cx="4608569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9"/>
              </a:lnSpc>
            </a:pPr>
            <a:r>
              <a:rPr lang="en-US" sz="2550" dirty="0">
                <a:solidFill>
                  <a:srgbClr val="FFFFFF"/>
                </a:solidFill>
                <a:latin typeface="Montserrat Classic"/>
              </a:rPr>
              <a:t>Through technology, fail safe systems are in place to protect radiologists from lost reports and other liability issues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721067">
            <a:off x="11592938" y="7290093"/>
            <a:ext cx="13011902" cy="2124602"/>
            <a:chOff x="0" y="0"/>
            <a:chExt cx="1803893" cy="2945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3893" cy="294542"/>
            </a:xfrm>
            <a:custGeom>
              <a:avLst/>
              <a:gdLst/>
              <a:ahLst/>
              <a:cxnLst/>
              <a:rect l="l" t="t" r="r" b="b"/>
              <a:pathLst>
                <a:path w="1803893" h="294542">
                  <a:moveTo>
                    <a:pt x="203200" y="0"/>
                  </a:moveTo>
                  <a:lnTo>
                    <a:pt x="1803893" y="0"/>
                  </a:lnTo>
                  <a:lnTo>
                    <a:pt x="1600693" y="294542"/>
                  </a:lnTo>
                  <a:lnTo>
                    <a:pt x="0" y="29454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DBFE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7185482">
            <a:off x="12974082" y="1887908"/>
            <a:ext cx="11405166" cy="2213314"/>
            <a:chOff x="0" y="0"/>
            <a:chExt cx="1615209" cy="3134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5209" cy="313451"/>
            </a:xfrm>
            <a:custGeom>
              <a:avLst/>
              <a:gdLst/>
              <a:ahLst/>
              <a:cxnLst/>
              <a:rect l="l" t="t" r="r" b="b"/>
              <a:pathLst>
                <a:path w="1615209" h="313451">
                  <a:moveTo>
                    <a:pt x="1412009" y="0"/>
                  </a:moveTo>
                  <a:lnTo>
                    <a:pt x="0" y="0"/>
                  </a:lnTo>
                  <a:lnTo>
                    <a:pt x="203200" y="313451"/>
                  </a:lnTo>
                  <a:lnTo>
                    <a:pt x="1615209" y="313451"/>
                  </a:lnTo>
                  <a:lnTo>
                    <a:pt x="1412009" y="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3636068">
            <a:off x="15652701" y="5561490"/>
            <a:ext cx="6099561" cy="594707"/>
          </a:xfrm>
          <a:custGeom>
            <a:avLst/>
            <a:gdLst/>
            <a:ahLst/>
            <a:cxnLst/>
            <a:rect l="l" t="t" r="r" b="b"/>
            <a:pathLst>
              <a:path w="6099561" h="594707">
                <a:moveTo>
                  <a:pt x="0" y="0"/>
                </a:moveTo>
                <a:lnTo>
                  <a:pt x="6099560" y="0"/>
                </a:lnTo>
                <a:lnTo>
                  <a:pt x="6099560" y="594707"/>
                </a:lnTo>
                <a:lnTo>
                  <a:pt x="0" y="5947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3364837"/>
            <a:ext cx="540143" cy="438191"/>
          </a:xfrm>
          <a:custGeom>
            <a:avLst/>
            <a:gdLst/>
            <a:ahLst/>
            <a:cxnLst/>
            <a:rect l="l" t="t" r="r" b="b"/>
            <a:pathLst>
              <a:path w="540143" h="438191">
                <a:moveTo>
                  <a:pt x="0" y="0"/>
                </a:moveTo>
                <a:lnTo>
                  <a:pt x="540143" y="0"/>
                </a:lnTo>
                <a:lnTo>
                  <a:pt x="540143" y="438192"/>
                </a:lnTo>
                <a:lnTo>
                  <a:pt x="0" y="438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4850779"/>
            <a:ext cx="540143" cy="438191"/>
          </a:xfrm>
          <a:custGeom>
            <a:avLst/>
            <a:gdLst/>
            <a:ahLst/>
            <a:cxnLst/>
            <a:rect l="l" t="t" r="r" b="b"/>
            <a:pathLst>
              <a:path w="540143" h="438191">
                <a:moveTo>
                  <a:pt x="0" y="0"/>
                </a:moveTo>
                <a:lnTo>
                  <a:pt x="540143" y="0"/>
                </a:lnTo>
                <a:lnTo>
                  <a:pt x="540143" y="438191"/>
                </a:lnTo>
                <a:lnTo>
                  <a:pt x="0" y="438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6904717"/>
            <a:ext cx="540143" cy="438191"/>
          </a:xfrm>
          <a:custGeom>
            <a:avLst/>
            <a:gdLst/>
            <a:ahLst/>
            <a:cxnLst/>
            <a:rect l="l" t="t" r="r" b="b"/>
            <a:pathLst>
              <a:path w="540143" h="438191">
                <a:moveTo>
                  <a:pt x="0" y="0"/>
                </a:moveTo>
                <a:lnTo>
                  <a:pt x="540143" y="0"/>
                </a:lnTo>
                <a:lnTo>
                  <a:pt x="540143" y="438191"/>
                </a:lnTo>
                <a:lnTo>
                  <a:pt x="0" y="438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8700" y="8958654"/>
            <a:ext cx="540143" cy="438191"/>
          </a:xfrm>
          <a:custGeom>
            <a:avLst/>
            <a:gdLst/>
            <a:ahLst/>
            <a:cxnLst/>
            <a:rect l="l" t="t" r="r" b="b"/>
            <a:pathLst>
              <a:path w="540143" h="438191">
                <a:moveTo>
                  <a:pt x="0" y="0"/>
                </a:moveTo>
                <a:lnTo>
                  <a:pt x="540143" y="0"/>
                </a:lnTo>
                <a:lnTo>
                  <a:pt x="540143" y="438191"/>
                </a:lnTo>
                <a:lnTo>
                  <a:pt x="0" y="438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19812" y="3583933"/>
            <a:ext cx="5120495" cy="4768461"/>
          </a:xfrm>
          <a:custGeom>
            <a:avLst/>
            <a:gdLst/>
            <a:ahLst/>
            <a:cxnLst/>
            <a:rect l="l" t="t" r="r" b="b"/>
            <a:pathLst>
              <a:path w="5120495" h="4768461">
                <a:moveTo>
                  <a:pt x="0" y="0"/>
                </a:moveTo>
                <a:lnTo>
                  <a:pt x="5120495" y="0"/>
                </a:lnTo>
                <a:lnTo>
                  <a:pt x="5120495" y="4768461"/>
                </a:lnTo>
                <a:lnTo>
                  <a:pt x="0" y="47684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1057275"/>
            <a:ext cx="7553989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>
                <a:solidFill>
                  <a:srgbClr val="B5BB19"/>
                </a:solidFill>
                <a:latin typeface="Montserrat Classic"/>
              </a:rPr>
              <a:t>Communication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1670049"/>
            <a:ext cx="755398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079C2"/>
                </a:solidFill>
                <a:latin typeface="Montserrat Classic Bold"/>
              </a:rPr>
              <a:t>Systems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603562" y="2645196"/>
            <a:ext cx="3000347" cy="430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6"/>
              </a:lnSpc>
              <a:spcBef>
                <a:spcPct val="0"/>
              </a:spcBef>
            </a:pPr>
            <a:r>
              <a:rPr lang="en-US" sz="2418">
                <a:solidFill>
                  <a:srgbClr val="FFFFFF"/>
                </a:solidFill>
                <a:latin typeface="Poppins"/>
              </a:rPr>
              <a:t>Physician Full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17133" y="3307687"/>
            <a:ext cx="8296668" cy="6424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86"/>
              </a:lnSpc>
            </a:pPr>
            <a:r>
              <a:rPr lang="en-US" sz="2847">
                <a:solidFill>
                  <a:srgbClr val="B5BB19"/>
                </a:solidFill>
                <a:latin typeface="Montserrat Classic"/>
              </a:rPr>
              <a:t>State of the art dictation systems custom built for our needs</a:t>
            </a:r>
          </a:p>
          <a:p>
            <a:pPr>
              <a:lnSpc>
                <a:spcPts val="3986"/>
              </a:lnSpc>
            </a:pPr>
            <a:endParaRPr lang="en-US" sz="2847">
              <a:solidFill>
                <a:srgbClr val="B5BB19"/>
              </a:solidFill>
              <a:latin typeface="Montserrat Classic"/>
            </a:endParaRPr>
          </a:p>
          <a:p>
            <a:pPr>
              <a:lnSpc>
                <a:spcPts val="3986"/>
              </a:lnSpc>
            </a:pPr>
            <a:r>
              <a:rPr lang="en-US" sz="2847">
                <a:solidFill>
                  <a:srgbClr val="B5BB19"/>
                </a:solidFill>
                <a:latin typeface="Montserrat Classic"/>
              </a:rPr>
              <a:t>In house communication systems to efficiently move patients through their diagnostic journey</a:t>
            </a:r>
          </a:p>
          <a:p>
            <a:pPr>
              <a:lnSpc>
                <a:spcPts val="3986"/>
              </a:lnSpc>
            </a:pPr>
            <a:endParaRPr lang="en-US" sz="2847">
              <a:solidFill>
                <a:srgbClr val="B5BB19"/>
              </a:solidFill>
              <a:latin typeface="Montserrat Classic"/>
            </a:endParaRPr>
          </a:p>
          <a:p>
            <a:pPr>
              <a:lnSpc>
                <a:spcPts val="3986"/>
              </a:lnSpc>
            </a:pPr>
            <a:r>
              <a:rPr lang="en-US" sz="2847">
                <a:solidFill>
                  <a:srgbClr val="B5BB19"/>
                </a:solidFill>
                <a:latin typeface="Montserrat Classic"/>
              </a:rPr>
              <a:t>Phone and communication systems to efficiently get the information in the right person’s hands</a:t>
            </a:r>
          </a:p>
          <a:p>
            <a:pPr>
              <a:lnSpc>
                <a:spcPts val="3986"/>
              </a:lnSpc>
            </a:pPr>
            <a:endParaRPr lang="en-US" sz="2847">
              <a:solidFill>
                <a:srgbClr val="B5BB19"/>
              </a:solidFill>
              <a:latin typeface="Montserrat Classic"/>
            </a:endParaRPr>
          </a:p>
          <a:p>
            <a:pPr>
              <a:lnSpc>
                <a:spcPts val="3986"/>
              </a:lnSpc>
              <a:spcBef>
                <a:spcPct val="0"/>
              </a:spcBef>
            </a:pPr>
            <a:r>
              <a:rPr lang="en-US" sz="2847">
                <a:solidFill>
                  <a:srgbClr val="B5BB19"/>
                </a:solidFill>
                <a:latin typeface="Montserrat Classic"/>
              </a:rPr>
              <a:t>Portal and image transfer systems to get information where it needs to be on time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721067">
            <a:off x="11592938" y="7290093"/>
            <a:ext cx="13011902" cy="2124602"/>
            <a:chOff x="0" y="0"/>
            <a:chExt cx="1803893" cy="2945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3893" cy="294542"/>
            </a:xfrm>
            <a:custGeom>
              <a:avLst/>
              <a:gdLst/>
              <a:ahLst/>
              <a:cxnLst/>
              <a:rect l="l" t="t" r="r" b="b"/>
              <a:pathLst>
                <a:path w="1803893" h="294542">
                  <a:moveTo>
                    <a:pt x="203200" y="0"/>
                  </a:moveTo>
                  <a:lnTo>
                    <a:pt x="1803893" y="0"/>
                  </a:lnTo>
                  <a:lnTo>
                    <a:pt x="1600693" y="294542"/>
                  </a:lnTo>
                  <a:lnTo>
                    <a:pt x="0" y="29454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DBFE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7185482">
            <a:off x="12974082" y="1887908"/>
            <a:ext cx="11405166" cy="2213314"/>
            <a:chOff x="0" y="0"/>
            <a:chExt cx="1615209" cy="3134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5209" cy="313451"/>
            </a:xfrm>
            <a:custGeom>
              <a:avLst/>
              <a:gdLst/>
              <a:ahLst/>
              <a:cxnLst/>
              <a:rect l="l" t="t" r="r" b="b"/>
              <a:pathLst>
                <a:path w="1615209" h="313451">
                  <a:moveTo>
                    <a:pt x="1412009" y="0"/>
                  </a:moveTo>
                  <a:lnTo>
                    <a:pt x="0" y="0"/>
                  </a:lnTo>
                  <a:lnTo>
                    <a:pt x="203200" y="313451"/>
                  </a:lnTo>
                  <a:lnTo>
                    <a:pt x="1615209" y="313451"/>
                  </a:lnTo>
                  <a:lnTo>
                    <a:pt x="1412009" y="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3636068">
            <a:off x="15652701" y="5561490"/>
            <a:ext cx="6099561" cy="594707"/>
          </a:xfrm>
          <a:custGeom>
            <a:avLst/>
            <a:gdLst/>
            <a:ahLst/>
            <a:cxnLst/>
            <a:rect l="l" t="t" r="r" b="b"/>
            <a:pathLst>
              <a:path w="6099561" h="594707">
                <a:moveTo>
                  <a:pt x="0" y="0"/>
                </a:moveTo>
                <a:lnTo>
                  <a:pt x="6099560" y="0"/>
                </a:lnTo>
                <a:lnTo>
                  <a:pt x="6099560" y="594707"/>
                </a:lnTo>
                <a:lnTo>
                  <a:pt x="0" y="5947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3364837"/>
            <a:ext cx="540143" cy="438191"/>
          </a:xfrm>
          <a:custGeom>
            <a:avLst/>
            <a:gdLst/>
            <a:ahLst/>
            <a:cxnLst/>
            <a:rect l="l" t="t" r="r" b="b"/>
            <a:pathLst>
              <a:path w="540143" h="438191">
                <a:moveTo>
                  <a:pt x="0" y="0"/>
                </a:moveTo>
                <a:lnTo>
                  <a:pt x="540143" y="0"/>
                </a:lnTo>
                <a:lnTo>
                  <a:pt x="540143" y="438192"/>
                </a:lnTo>
                <a:lnTo>
                  <a:pt x="0" y="438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5427766"/>
            <a:ext cx="540143" cy="438191"/>
          </a:xfrm>
          <a:custGeom>
            <a:avLst/>
            <a:gdLst/>
            <a:ahLst/>
            <a:cxnLst/>
            <a:rect l="l" t="t" r="r" b="b"/>
            <a:pathLst>
              <a:path w="540143" h="438191">
                <a:moveTo>
                  <a:pt x="0" y="0"/>
                </a:moveTo>
                <a:lnTo>
                  <a:pt x="540143" y="0"/>
                </a:lnTo>
                <a:lnTo>
                  <a:pt x="540143" y="438191"/>
                </a:lnTo>
                <a:lnTo>
                  <a:pt x="0" y="438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6424255"/>
            <a:ext cx="540143" cy="438191"/>
          </a:xfrm>
          <a:custGeom>
            <a:avLst/>
            <a:gdLst/>
            <a:ahLst/>
            <a:cxnLst/>
            <a:rect l="l" t="t" r="r" b="b"/>
            <a:pathLst>
              <a:path w="540143" h="438191">
                <a:moveTo>
                  <a:pt x="0" y="0"/>
                </a:moveTo>
                <a:lnTo>
                  <a:pt x="540143" y="0"/>
                </a:lnTo>
                <a:lnTo>
                  <a:pt x="540143" y="438191"/>
                </a:lnTo>
                <a:lnTo>
                  <a:pt x="0" y="438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026369" y="3180641"/>
            <a:ext cx="6368769" cy="4776577"/>
          </a:xfrm>
          <a:custGeom>
            <a:avLst/>
            <a:gdLst/>
            <a:ahLst/>
            <a:cxnLst/>
            <a:rect l="l" t="t" r="r" b="b"/>
            <a:pathLst>
              <a:path w="6368769" h="4776577">
                <a:moveTo>
                  <a:pt x="0" y="0"/>
                </a:moveTo>
                <a:lnTo>
                  <a:pt x="6368769" y="0"/>
                </a:lnTo>
                <a:lnTo>
                  <a:pt x="6368769" y="4776577"/>
                </a:lnTo>
                <a:lnTo>
                  <a:pt x="0" y="47765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1057275"/>
            <a:ext cx="7553989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>
                <a:solidFill>
                  <a:srgbClr val="B5BB19"/>
                </a:solidFill>
                <a:latin typeface="Montserrat Classic"/>
              </a:rPr>
              <a:t>Communication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1670049"/>
            <a:ext cx="755398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079C2"/>
                </a:solidFill>
                <a:latin typeface="Montserrat Classic Bold"/>
              </a:rPr>
              <a:t>To Lead Change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03562" y="2645196"/>
            <a:ext cx="3000347" cy="430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6"/>
              </a:lnSpc>
              <a:spcBef>
                <a:spcPct val="0"/>
              </a:spcBef>
            </a:pPr>
            <a:r>
              <a:rPr lang="en-US" sz="2418">
                <a:solidFill>
                  <a:srgbClr val="FFFFFF"/>
                </a:solidFill>
                <a:latin typeface="Poppins"/>
              </a:rPr>
              <a:t>Physician Full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60428" y="3368300"/>
            <a:ext cx="8296668" cy="7052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86"/>
              </a:lnSpc>
            </a:pPr>
            <a:r>
              <a:rPr lang="en-US" sz="2847">
                <a:solidFill>
                  <a:srgbClr val="B5BB19"/>
                </a:solidFill>
                <a:latin typeface="Montserrat Classic"/>
              </a:rPr>
              <a:t>Transform the industry so we are not a commodity but the most important cog in the wheel of healthcare</a:t>
            </a:r>
          </a:p>
          <a:p>
            <a:pPr>
              <a:lnSpc>
                <a:spcPts val="3986"/>
              </a:lnSpc>
            </a:pPr>
            <a:endParaRPr lang="en-US" sz="2847">
              <a:solidFill>
                <a:srgbClr val="B5BB19"/>
              </a:solidFill>
              <a:latin typeface="Montserrat Classic"/>
            </a:endParaRPr>
          </a:p>
          <a:p>
            <a:pPr>
              <a:lnSpc>
                <a:spcPts val="3986"/>
              </a:lnSpc>
            </a:pPr>
            <a:r>
              <a:rPr lang="en-US" sz="2847">
                <a:solidFill>
                  <a:srgbClr val="B5BB19"/>
                </a:solidFill>
                <a:latin typeface="Montserrat Classic"/>
              </a:rPr>
              <a:t>High-quality cost-effective operation</a:t>
            </a:r>
          </a:p>
          <a:p>
            <a:pPr>
              <a:lnSpc>
                <a:spcPts val="3986"/>
              </a:lnSpc>
            </a:pPr>
            <a:endParaRPr lang="en-US" sz="2847">
              <a:solidFill>
                <a:srgbClr val="B5BB19"/>
              </a:solidFill>
              <a:latin typeface="Montserrat Classic"/>
            </a:endParaRPr>
          </a:p>
          <a:p>
            <a:pPr>
              <a:lnSpc>
                <a:spcPts val="3986"/>
              </a:lnSpc>
            </a:pPr>
            <a:r>
              <a:rPr lang="en-US" sz="2847">
                <a:solidFill>
                  <a:srgbClr val="B5BB19"/>
                </a:solidFill>
                <a:latin typeface="Montserrat Classic"/>
              </a:rPr>
              <a:t>Engaged</a:t>
            </a:r>
          </a:p>
          <a:p>
            <a:pPr marL="614829" lvl="1" indent="-307415">
              <a:lnSpc>
                <a:spcPts val="3986"/>
              </a:lnSpc>
              <a:buFont typeface="Arial"/>
              <a:buChar char="•"/>
            </a:pPr>
            <a:r>
              <a:rPr lang="en-US" sz="2847">
                <a:solidFill>
                  <a:srgbClr val="B5BB19"/>
                </a:solidFill>
                <a:latin typeface="Montserrat Classic"/>
              </a:rPr>
              <a:t>Radiologists</a:t>
            </a:r>
          </a:p>
          <a:p>
            <a:pPr marL="614829" lvl="1" indent="-307415">
              <a:lnSpc>
                <a:spcPts val="3986"/>
              </a:lnSpc>
              <a:buFont typeface="Arial"/>
              <a:buChar char="•"/>
            </a:pPr>
            <a:r>
              <a:rPr lang="en-US" sz="2847">
                <a:solidFill>
                  <a:srgbClr val="B5BB19"/>
                </a:solidFill>
                <a:latin typeface="Montserrat Classic"/>
              </a:rPr>
              <a:t>Staff</a:t>
            </a:r>
          </a:p>
          <a:p>
            <a:pPr marL="614829" lvl="1" indent="-307415">
              <a:lnSpc>
                <a:spcPts val="3986"/>
              </a:lnSpc>
              <a:buFont typeface="Arial"/>
              <a:buChar char="•"/>
            </a:pPr>
            <a:r>
              <a:rPr lang="en-US" sz="2847">
                <a:solidFill>
                  <a:srgbClr val="B5BB19"/>
                </a:solidFill>
                <a:latin typeface="Montserrat Classic"/>
              </a:rPr>
              <a:t>Referral base</a:t>
            </a:r>
          </a:p>
          <a:p>
            <a:pPr marL="614829" lvl="1" indent="-307415">
              <a:lnSpc>
                <a:spcPts val="3986"/>
              </a:lnSpc>
              <a:buFont typeface="Arial"/>
              <a:buChar char="•"/>
            </a:pPr>
            <a:r>
              <a:rPr lang="en-US" sz="2847">
                <a:solidFill>
                  <a:srgbClr val="B5BB19"/>
                </a:solidFill>
                <a:latin typeface="Montserrat Classic"/>
              </a:rPr>
              <a:t>Patients </a:t>
            </a:r>
          </a:p>
          <a:p>
            <a:pPr>
              <a:lnSpc>
                <a:spcPts val="3986"/>
              </a:lnSpc>
            </a:pPr>
            <a:endParaRPr lang="en-US" sz="2847">
              <a:solidFill>
                <a:srgbClr val="B5BB19"/>
              </a:solidFill>
              <a:latin typeface="Montserrat Classic"/>
            </a:endParaRPr>
          </a:p>
          <a:p>
            <a:pPr>
              <a:lnSpc>
                <a:spcPts val="3986"/>
              </a:lnSpc>
            </a:pPr>
            <a:endParaRPr lang="en-US" sz="2847">
              <a:solidFill>
                <a:srgbClr val="B5BB19"/>
              </a:solidFill>
              <a:latin typeface="Montserrat Classic"/>
            </a:endParaRPr>
          </a:p>
          <a:p>
            <a:pPr>
              <a:lnSpc>
                <a:spcPts val="3986"/>
              </a:lnSpc>
              <a:spcBef>
                <a:spcPct val="0"/>
              </a:spcBef>
            </a:pPr>
            <a:endParaRPr lang="en-US" sz="2847">
              <a:solidFill>
                <a:srgbClr val="B5BB19"/>
              </a:solidFill>
              <a:latin typeface="Montserrat Classi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35386" y="0"/>
            <a:ext cx="1628814" cy="10287000"/>
            <a:chOff x="0" y="0"/>
            <a:chExt cx="2171752" cy="137160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171752" cy="13716000"/>
            </a:xfrm>
            <a:prstGeom prst="rect">
              <a:avLst/>
            </a:prstGeom>
            <a:solidFill>
              <a:srgbClr val="0D3166"/>
            </a:solidFill>
          </p:spPr>
        </p:sp>
      </p:grpSp>
      <p:grpSp>
        <p:nvGrpSpPr>
          <p:cNvPr id="4" name="Group 4"/>
          <p:cNvGrpSpPr/>
          <p:nvPr/>
        </p:nvGrpSpPr>
        <p:grpSpPr>
          <a:xfrm rot="3725405">
            <a:off x="8623318" y="-829640"/>
            <a:ext cx="12744203" cy="1055340"/>
            <a:chOff x="0" y="0"/>
            <a:chExt cx="3618333" cy="2996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18333" cy="299632"/>
            </a:xfrm>
            <a:custGeom>
              <a:avLst/>
              <a:gdLst/>
              <a:ahLst/>
              <a:cxnLst/>
              <a:rect l="l" t="t" r="r" b="b"/>
              <a:pathLst>
                <a:path w="3618333" h="299632">
                  <a:moveTo>
                    <a:pt x="3415133" y="0"/>
                  </a:moveTo>
                  <a:lnTo>
                    <a:pt x="0" y="0"/>
                  </a:lnTo>
                  <a:lnTo>
                    <a:pt x="203200" y="299632"/>
                  </a:lnTo>
                  <a:lnTo>
                    <a:pt x="3618333" y="299632"/>
                  </a:lnTo>
                  <a:lnTo>
                    <a:pt x="3415133" y="0"/>
                  </a:lnTo>
                  <a:close/>
                </a:path>
              </a:pathLst>
            </a:custGeom>
            <a:solidFill>
              <a:srgbClr val="2695D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3725405">
            <a:off x="9018120" y="-4882818"/>
            <a:ext cx="12744203" cy="1055340"/>
            <a:chOff x="0" y="0"/>
            <a:chExt cx="3618333" cy="2996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8333" cy="299632"/>
            </a:xfrm>
            <a:custGeom>
              <a:avLst/>
              <a:gdLst/>
              <a:ahLst/>
              <a:cxnLst/>
              <a:rect l="l" t="t" r="r" b="b"/>
              <a:pathLst>
                <a:path w="3618333" h="299632">
                  <a:moveTo>
                    <a:pt x="3415133" y="0"/>
                  </a:moveTo>
                  <a:lnTo>
                    <a:pt x="0" y="0"/>
                  </a:lnTo>
                  <a:lnTo>
                    <a:pt x="203200" y="299632"/>
                  </a:lnTo>
                  <a:lnTo>
                    <a:pt x="3618333" y="299632"/>
                  </a:lnTo>
                  <a:lnTo>
                    <a:pt x="3415133" y="0"/>
                  </a:lnTo>
                  <a:close/>
                </a:path>
              </a:pathLst>
            </a:custGeom>
            <a:solidFill>
              <a:srgbClr val="7DBFE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3725405">
            <a:off x="10884736" y="-2361942"/>
            <a:ext cx="9469823" cy="1376976"/>
            <a:chOff x="0" y="0"/>
            <a:chExt cx="2060647" cy="2996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60647" cy="299632"/>
            </a:xfrm>
            <a:custGeom>
              <a:avLst/>
              <a:gdLst/>
              <a:ahLst/>
              <a:cxnLst/>
              <a:rect l="l" t="t" r="r" b="b"/>
              <a:pathLst>
                <a:path w="2060647" h="299632">
                  <a:moveTo>
                    <a:pt x="1857447" y="0"/>
                  </a:moveTo>
                  <a:lnTo>
                    <a:pt x="0" y="0"/>
                  </a:lnTo>
                  <a:lnTo>
                    <a:pt x="203200" y="299632"/>
                  </a:lnTo>
                  <a:lnTo>
                    <a:pt x="2060647" y="299632"/>
                  </a:lnTo>
                  <a:lnTo>
                    <a:pt x="1857447" y="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3721067">
            <a:off x="9500816" y="7282643"/>
            <a:ext cx="11160201" cy="1822253"/>
            <a:chOff x="0" y="0"/>
            <a:chExt cx="1803893" cy="29454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03893" cy="294542"/>
            </a:xfrm>
            <a:custGeom>
              <a:avLst/>
              <a:gdLst/>
              <a:ahLst/>
              <a:cxnLst/>
              <a:rect l="l" t="t" r="r" b="b"/>
              <a:pathLst>
                <a:path w="1803893" h="294542">
                  <a:moveTo>
                    <a:pt x="203200" y="0"/>
                  </a:moveTo>
                  <a:lnTo>
                    <a:pt x="1803893" y="0"/>
                  </a:lnTo>
                  <a:lnTo>
                    <a:pt x="1600693" y="294542"/>
                  </a:lnTo>
                  <a:lnTo>
                    <a:pt x="0" y="29454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695D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3721067">
            <a:off x="10637590" y="8778559"/>
            <a:ext cx="11160201" cy="1822253"/>
            <a:chOff x="0" y="0"/>
            <a:chExt cx="1803893" cy="29454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03893" cy="294542"/>
            </a:xfrm>
            <a:custGeom>
              <a:avLst/>
              <a:gdLst/>
              <a:ahLst/>
              <a:cxnLst/>
              <a:rect l="l" t="t" r="r" b="b"/>
              <a:pathLst>
                <a:path w="1803893" h="294542">
                  <a:moveTo>
                    <a:pt x="203200" y="0"/>
                  </a:moveTo>
                  <a:lnTo>
                    <a:pt x="1803893" y="0"/>
                  </a:lnTo>
                  <a:lnTo>
                    <a:pt x="1600693" y="294542"/>
                  </a:lnTo>
                  <a:lnTo>
                    <a:pt x="0" y="29454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DBFE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7185482">
            <a:off x="11572045" y="6952872"/>
            <a:ext cx="12944638" cy="1580237"/>
            <a:chOff x="0" y="0"/>
            <a:chExt cx="2567663" cy="31345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567663" cy="313451"/>
            </a:xfrm>
            <a:custGeom>
              <a:avLst/>
              <a:gdLst/>
              <a:ahLst/>
              <a:cxnLst/>
              <a:rect l="l" t="t" r="r" b="b"/>
              <a:pathLst>
                <a:path w="2567663" h="313451">
                  <a:moveTo>
                    <a:pt x="2364463" y="0"/>
                  </a:moveTo>
                  <a:lnTo>
                    <a:pt x="0" y="0"/>
                  </a:lnTo>
                  <a:lnTo>
                    <a:pt x="203200" y="313451"/>
                  </a:lnTo>
                  <a:lnTo>
                    <a:pt x="2567663" y="313451"/>
                  </a:lnTo>
                  <a:lnTo>
                    <a:pt x="2364463" y="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3636068">
            <a:off x="14119615" y="7295950"/>
            <a:ext cx="5231543" cy="510075"/>
          </a:xfrm>
          <a:custGeom>
            <a:avLst/>
            <a:gdLst/>
            <a:ahLst/>
            <a:cxnLst/>
            <a:rect l="l" t="t" r="r" b="b"/>
            <a:pathLst>
              <a:path w="5231543" h="510075">
                <a:moveTo>
                  <a:pt x="0" y="0"/>
                </a:moveTo>
                <a:lnTo>
                  <a:pt x="5231542" y="0"/>
                </a:lnTo>
                <a:lnTo>
                  <a:pt x="5231542" y="510076"/>
                </a:lnTo>
                <a:lnTo>
                  <a:pt x="0" y="510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3756163" flipH="1">
            <a:off x="10677531" y="-1149219"/>
            <a:ext cx="8480297" cy="826829"/>
          </a:xfrm>
          <a:custGeom>
            <a:avLst/>
            <a:gdLst/>
            <a:ahLst/>
            <a:cxnLst/>
            <a:rect l="l" t="t" r="r" b="b"/>
            <a:pathLst>
              <a:path w="8480297" h="826829">
                <a:moveTo>
                  <a:pt x="8480297" y="0"/>
                </a:moveTo>
                <a:lnTo>
                  <a:pt x="0" y="0"/>
                </a:lnTo>
                <a:lnTo>
                  <a:pt x="0" y="826829"/>
                </a:lnTo>
                <a:lnTo>
                  <a:pt x="8480297" y="826829"/>
                </a:lnTo>
                <a:lnTo>
                  <a:pt x="8480297" y="0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180335" y="3056080"/>
            <a:ext cx="11419163" cy="6126745"/>
          </a:xfrm>
          <a:custGeom>
            <a:avLst/>
            <a:gdLst/>
            <a:ahLst/>
            <a:cxnLst/>
            <a:rect l="l" t="t" r="r" b="b"/>
            <a:pathLst>
              <a:path w="11419163" h="6126745">
                <a:moveTo>
                  <a:pt x="0" y="0"/>
                </a:moveTo>
                <a:lnTo>
                  <a:pt x="11419163" y="0"/>
                </a:lnTo>
                <a:lnTo>
                  <a:pt x="11419163" y="6126745"/>
                </a:lnTo>
                <a:lnTo>
                  <a:pt x="0" y="61267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400"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28700" y="1670049"/>
            <a:ext cx="755398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079C2"/>
                </a:solidFill>
                <a:latin typeface="Montserrat Classic Bold"/>
              </a:rPr>
              <a:t>To Our Success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0" y="1084315"/>
            <a:ext cx="755398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B5BB19"/>
                </a:solidFill>
                <a:latin typeface="Montserrat Classic"/>
              </a:rPr>
              <a:t>Talent Remains Key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914619" y="0"/>
            <a:ext cx="8373381" cy="10287000"/>
            <a:chOff x="0" y="0"/>
            <a:chExt cx="6705600" cy="82380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05600" cy="8238109"/>
            </a:xfrm>
            <a:custGeom>
              <a:avLst/>
              <a:gdLst/>
              <a:ahLst/>
              <a:cxnLst/>
              <a:rect l="l" t="t" r="r" b="b"/>
              <a:pathLst>
                <a:path w="6705600" h="8238109">
                  <a:moveTo>
                    <a:pt x="0" y="0"/>
                  </a:moveTo>
                  <a:lnTo>
                    <a:pt x="1820291" y="3445891"/>
                  </a:lnTo>
                  <a:lnTo>
                    <a:pt x="1337691" y="4343400"/>
                  </a:lnTo>
                  <a:lnTo>
                    <a:pt x="1871091" y="5291709"/>
                  </a:lnTo>
                  <a:lnTo>
                    <a:pt x="355600" y="8238109"/>
                  </a:lnTo>
                  <a:lnTo>
                    <a:pt x="6705600" y="8238109"/>
                  </a:lnTo>
                  <a:lnTo>
                    <a:pt x="6705600" y="0"/>
                  </a:lnTo>
                  <a:close/>
                </a:path>
              </a:pathLst>
            </a:custGeom>
            <a:blipFill>
              <a:blip r:embed="rId2"/>
              <a:stretch>
                <a:fillRect l="-491" r="-8494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3725405">
            <a:off x="5174398" y="2655193"/>
            <a:ext cx="9598139" cy="794816"/>
            <a:chOff x="0" y="0"/>
            <a:chExt cx="3618333" cy="2996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18333" cy="299632"/>
            </a:xfrm>
            <a:custGeom>
              <a:avLst/>
              <a:gdLst/>
              <a:ahLst/>
              <a:cxnLst/>
              <a:rect l="l" t="t" r="r" b="b"/>
              <a:pathLst>
                <a:path w="3618333" h="299632">
                  <a:moveTo>
                    <a:pt x="3415133" y="0"/>
                  </a:moveTo>
                  <a:lnTo>
                    <a:pt x="0" y="0"/>
                  </a:lnTo>
                  <a:lnTo>
                    <a:pt x="203200" y="299632"/>
                  </a:lnTo>
                  <a:lnTo>
                    <a:pt x="3618333" y="299632"/>
                  </a:lnTo>
                  <a:lnTo>
                    <a:pt x="3415133" y="0"/>
                  </a:lnTo>
                  <a:close/>
                </a:path>
              </a:pathLst>
            </a:custGeom>
            <a:solidFill>
              <a:srgbClr val="2695D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3725405">
            <a:off x="5471738" y="-397408"/>
            <a:ext cx="9598139" cy="794816"/>
            <a:chOff x="0" y="0"/>
            <a:chExt cx="3618333" cy="2996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8333" cy="299632"/>
            </a:xfrm>
            <a:custGeom>
              <a:avLst/>
              <a:gdLst/>
              <a:ahLst/>
              <a:cxnLst/>
              <a:rect l="l" t="t" r="r" b="b"/>
              <a:pathLst>
                <a:path w="3618333" h="299632">
                  <a:moveTo>
                    <a:pt x="3415133" y="0"/>
                  </a:moveTo>
                  <a:lnTo>
                    <a:pt x="0" y="0"/>
                  </a:lnTo>
                  <a:lnTo>
                    <a:pt x="203200" y="299632"/>
                  </a:lnTo>
                  <a:lnTo>
                    <a:pt x="3618333" y="299632"/>
                  </a:lnTo>
                  <a:lnTo>
                    <a:pt x="3415133" y="0"/>
                  </a:lnTo>
                  <a:close/>
                </a:path>
              </a:pathLst>
            </a:custGeom>
            <a:solidFill>
              <a:srgbClr val="2695D1">
                <a:alpha val="6000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3725405">
            <a:off x="6877557" y="1501158"/>
            <a:ext cx="7132080" cy="1037053"/>
            <a:chOff x="0" y="0"/>
            <a:chExt cx="2060647" cy="2996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60647" cy="299632"/>
            </a:xfrm>
            <a:custGeom>
              <a:avLst/>
              <a:gdLst/>
              <a:ahLst/>
              <a:cxnLst/>
              <a:rect l="l" t="t" r="r" b="b"/>
              <a:pathLst>
                <a:path w="2060647" h="299632">
                  <a:moveTo>
                    <a:pt x="1857447" y="0"/>
                  </a:moveTo>
                  <a:lnTo>
                    <a:pt x="0" y="0"/>
                  </a:lnTo>
                  <a:lnTo>
                    <a:pt x="203200" y="299632"/>
                  </a:lnTo>
                  <a:lnTo>
                    <a:pt x="2060647" y="299632"/>
                  </a:lnTo>
                  <a:lnTo>
                    <a:pt x="1857447" y="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3721067">
            <a:off x="5835275" y="8764858"/>
            <a:ext cx="8405167" cy="1372408"/>
            <a:chOff x="0" y="0"/>
            <a:chExt cx="1803893" cy="29454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03893" cy="294542"/>
            </a:xfrm>
            <a:custGeom>
              <a:avLst/>
              <a:gdLst/>
              <a:ahLst/>
              <a:cxnLst/>
              <a:rect l="l" t="t" r="r" b="b"/>
              <a:pathLst>
                <a:path w="1803893" h="294542">
                  <a:moveTo>
                    <a:pt x="203200" y="0"/>
                  </a:moveTo>
                  <a:lnTo>
                    <a:pt x="1803893" y="0"/>
                  </a:lnTo>
                  <a:lnTo>
                    <a:pt x="1600693" y="294542"/>
                  </a:lnTo>
                  <a:lnTo>
                    <a:pt x="0" y="29454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695D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3721067">
            <a:off x="6691422" y="9891489"/>
            <a:ext cx="8405167" cy="1372408"/>
            <a:chOff x="0" y="0"/>
            <a:chExt cx="1803893" cy="29454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03893" cy="294542"/>
            </a:xfrm>
            <a:custGeom>
              <a:avLst/>
              <a:gdLst/>
              <a:ahLst/>
              <a:cxnLst/>
              <a:rect l="l" t="t" r="r" b="b"/>
              <a:pathLst>
                <a:path w="1803893" h="294542">
                  <a:moveTo>
                    <a:pt x="203200" y="0"/>
                  </a:moveTo>
                  <a:lnTo>
                    <a:pt x="1803893" y="0"/>
                  </a:lnTo>
                  <a:lnTo>
                    <a:pt x="1600693" y="294542"/>
                  </a:lnTo>
                  <a:lnTo>
                    <a:pt x="0" y="29454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695D1">
                <a:alpha val="6000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7185482">
            <a:off x="7395195" y="8516495"/>
            <a:ext cx="9749094" cy="1190136"/>
            <a:chOff x="0" y="0"/>
            <a:chExt cx="2567663" cy="31345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567663" cy="313451"/>
            </a:xfrm>
            <a:custGeom>
              <a:avLst/>
              <a:gdLst/>
              <a:ahLst/>
              <a:cxnLst/>
              <a:rect l="l" t="t" r="r" b="b"/>
              <a:pathLst>
                <a:path w="2567663" h="313451">
                  <a:moveTo>
                    <a:pt x="2364463" y="0"/>
                  </a:moveTo>
                  <a:lnTo>
                    <a:pt x="0" y="0"/>
                  </a:lnTo>
                  <a:lnTo>
                    <a:pt x="203200" y="313451"/>
                  </a:lnTo>
                  <a:lnTo>
                    <a:pt x="2567663" y="313451"/>
                  </a:lnTo>
                  <a:lnTo>
                    <a:pt x="2364463" y="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3636068">
            <a:off x="9313865" y="8774880"/>
            <a:ext cx="3940072" cy="384157"/>
          </a:xfrm>
          <a:custGeom>
            <a:avLst/>
            <a:gdLst/>
            <a:ahLst/>
            <a:cxnLst/>
            <a:rect l="l" t="t" r="r" b="b"/>
            <a:pathLst>
              <a:path w="3940072" h="384157">
                <a:moveTo>
                  <a:pt x="0" y="0"/>
                </a:moveTo>
                <a:lnTo>
                  <a:pt x="3940072" y="0"/>
                </a:lnTo>
                <a:lnTo>
                  <a:pt x="3940072" y="384157"/>
                </a:lnTo>
                <a:lnTo>
                  <a:pt x="0" y="3841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3756163" flipH="1">
            <a:off x="6721503" y="2414506"/>
            <a:ext cx="6386831" cy="622716"/>
          </a:xfrm>
          <a:custGeom>
            <a:avLst/>
            <a:gdLst/>
            <a:ahLst/>
            <a:cxnLst/>
            <a:rect l="l" t="t" r="r" b="b"/>
            <a:pathLst>
              <a:path w="6386831" h="622716">
                <a:moveTo>
                  <a:pt x="6386831" y="0"/>
                </a:moveTo>
                <a:lnTo>
                  <a:pt x="0" y="0"/>
                </a:lnTo>
                <a:lnTo>
                  <a:pt x="0" y="622716"/>
                </a:lnTo>
                <a:lnTo>
                  <a:pt x="6386831" y="622716"/>
                </a:lnTo>
                <a:lnTo>
                  <a:pt x="6386831" y="0"/>
                </a:lnTo>
                <a:close/>
              </a:path>
            </a:pathLst>
          </a:custGeom>
          <a:blipFill>
            <a:blip r:embed="rId3">
              <a:alphaModFix amt="63000"/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28700" y="683943"/>
            <a:ext cx="2000802" cy="1335742"/>
          </a:xfrm>
          <a:custGeom>
            <a:avLst/>
            <a:gdLst/>
            <a:ahLst/>
            <a:cxnLst/>
            <a:rect l="l" t="t" r="r" b="b"/>
            <a:pathLst>
              <a:path w="2000802" h="1335742">
                <a:moveTo>
                  <a:pt x="0" y="0"/>
                </a:moveTo>
                <a:lnTo>
                  <a:pt x="2000802" y="0"/>
                </a:lnTo>
                <a:lnTo>
                  <a:pt x="2000802" y="1335742"/>
                </a:lnTo>
                <a:lnTo>
                  <a:pt x="0" y="13357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89139" y="3275592"/>
            <a:ext cx="6884959" cy="609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3000">
                <a:solidFill>
                  <a:srgbClr val="0079C2"/>
                </a:solidFill>
                <a:latin typeface="Montserrat Classic"/>
              </a:rPr>
              <a:t>REMEMBER, AS IN ANY ENDEAVOR, THE PURSUIT OF EXCELLENCE IS THE PATH TO SUCCESS. </a:t>
            </a:r>
          </a:p>
          <a:p>
            <a:pPr>
              <a:lnSpc>
                <a:spcPts val="3000"/>
              </a:lnSpc>
            </a:pPr>
            <a:endParaRPr lang="en-US" sz="3000">
              <a:solidFill>
                <a:srgbClr val="0079C2"/>
              </a:solidFill>
              <a:latin typeface="Montserrat Classic"/>
            </a:endParaRPr>
          </a:p>
          <a:p>
            <a:pPr>
              <a:lnSpc>
                <a:spcPts val="3000"/>
              </a:lnSpc>
            </a:pPr>
            <a:r>
              <a:rPr lang="en-US" sz="3000">
                <a:solidFill>
                  <a:srgbClr val="0079C2"/>
                </a:solidFill>
                <a:latin typeface="Montserrat Classic"/>
              </a:rPr>
              <a:t>LET'S HARNESS OUR PASSION FOR QUALITY, INNOVATION, AND COMMUNITY TO CREATE A BRIGHTER AND SHARPER FUTURE FOR IMAGING BUSINESSES IN MICHIGAN.  </a:t>
            </a:r>
          </a:p>
          <a:p>
            <a:pPr>
              <a:lnSpc>
                <a:spcPts val="3000"/>
              </a:lnSpc>
            </a:pPr>
            <a:endParaRPr lang="en-US" sz="3000">
              <a:solidFill>
                <a:srgbClr val="0079C2"/>
              </a:solidFill>
              <a:latin typeface="Montserrat Classic"/>
            </a:endParaRPr>
          </a:p>
          <a:p>
            <a:pPr>
              <a:lnSpc>
                <a:spcPts val="2500"/>
              </a:lnSpc>
            </a:pPr>
            <a:r>
              <a:rPr lang="en-US" sz="2500">
                <a:solidFill>
                  <a:srgbClr val="C4BC07"/>
                </a:solidFill>
                <a:latin typeface="Canva Sans Italics"/>
              </a:rPr>
              <a:t>"QUALITY IS NEVER AN ACCIDENT; IT IS ALWAYS THE RESULT OF HIGH INTENTION, SINCERE EFFORT, INTELLIGENT DIRECTION, AND SKILLFUL EXECUTION; IT REPRESENTS THE WISE CHOICE OF MANY ALTERNATIVES." - WILLIAM A. FOSTER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35386" y="0"/>
            <a:ext cx="1628814" cy="10287000"/>
            <a:chOff x="0" y="0"/>
            <a:chExt cx="2171752" cy="137160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171752" cy="13716000"/>
            </a:xfrm>
            <a:prstGeom prst="rect">
              <a:avLst/>
            </a:prstGeom>
            <a:solidFill>
              <a:srgbClr val="0D3166"/>
            </a:solidFill>
          </p:spPr>
        </p:sp>
      </p:grpSp>
      <p:grpSp>
        <p:nvGrpSpPr>
          <p:cNvPr id="4" name="Group 4"/>
          <p:cNvGrpSpPr/>
          <p:nvPr/>
        </p:nvGrpSpPr>
        <p:grpSpPr>
          <a:xfrm rot="3725405">
            <a:off x="8623318" y="-829640"/>
            <a:ext cx="12744203" cy="1055340"/>
            <a:chOff x="0" y="0"/>
            <a:chExt cx="3618333" cy="2996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18333" cy="299632"/>
            </a:xfrm>
            <a:custGeom>
              <a:avLst/>
              <a:gdLst/>
              <a:ahLst/>
              <a:cxnLst/>
              <a:rect l="l" t="t" r="r" b="b"/>
              <a:pathLst>
                <a:path w="3618333" h="299632">
                  <a:moveTo>
                    <a:pt x="3415133" y="0"/>
                  </a:moveTo>
                  <a:lnTo>
                    <a:pt x="0" y="0"/>
                  </a:lnTo>
                  <a:lnTo>
                    <a:pt x="203200" y="299632"/>
                  </a:lnTo>
                  <a:lnTo>
                    <a:pt x="3618333" y="299632"/>
                  </a:lnTo>
                  <a:lnTo>
                    <a:pt x="3415133" y="0"/>
                  </a:lnTo>
                  <a:close/>
                </a:path>
              </a:pathLst>
            </a:custGeom>
            <a:solidFill>
              <a:srgbClr val="2695D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3725405">
            <a:off x="9018120" y="-4882818"/>
            <a:ext cx="12744203" cy="1055340"/>
            <a:chOff x="0" y="0"/>
            <a:chExt cx="3618333" cy="2996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8333" cy="299632"/>
            </a:xfrm>
            <a:custGeom>
              <a:avLst/>
              <a:gdLst/>
              <a:ahLst/>
              <a:cxnLst/>
              <a:rect l="l" t="t" r="r" b="b"/>
              <a:pathLst>
                <a:path w="3618333" h="299632">
                  <a:moveTo>
                    <a:pt x="3415133" y="0"/>
                  </a:moveTo>
                  <a:lnTo>
                    <a:pt x="0" y="0"/>
                  </a:lnTo>
                  <a:lnTo>
                    <a:pt x="203200" y="299632"/>
                  </a:lnTo>
                  <a:lnTo>
                    <a:pt x="3618333" y="299632"/>
                  </a:lnTo>
                  <a:lnTo>
                    <a:pt x="3415133" y="0"/>
                  </a:lnTo>
                  <a:close/>
                </a:path>
              </a:pathLst>
            </a:custGeom>
            <a:solidFill>
              <a:srgbClr val="7DBFE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3725405">
            <a:off x="10884736" y="-2361942"/>
            <a:ext cx="9469823" cy="1376976"/>
            <a:chOff x="0" y="0"/>
            <a:chExt cx="2060647" cy="2996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60647" cy="299632"/>
            </a:xfrm>
            <a:custGeom>
              <a:avLst/>
              <a:gdLst/>
              <a:ahLst/>
              <a:cxnLst/>
              <a:rect l="l" t="t" r="r" b="b"/>
              <a:pathLst>
                <a:path w="2060647" h="299632">
                  <a:moveTo>
                    <a:pt x="1857447" y="0"/>
                  </a:moveTo>
                  <a:lnTo>
                    <a:pt x="0" y="0"/>
                  </a:lnTo>
                  <a:lnTo>
                    <a:pt x="203200" y="299632"/>
                  </a:lnTo>
                  <a:lnTo>
                    <a:pt x="2060647" y="299632"/>
                  </a:lnTo>
                  <a:lnTo>
                    <a:pt x="1857447" y="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3721067">
            <a:off x="9500816" y="7282643"/>
            <a:ext cx="11160201" cy="1822253"/>
            <a:chOff x="0" y="0"/>
            <a:chExt cx="1803893" cy="29454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03893" cy="294542"/>
            </a:xfrm>
            <a:custGeom>
              <a:avLst/>
              <a:gdLst/>
              <a:ahLst/>
              <a:cxnLst/>
              <a:rect l="l" t="t" r="r" b="b"/>
              <a:pathLst>
                <a:path w="1803893" h="294542">
                  <a:moveTo>
                    <a:pt x="203200" y="0"/>
                  </a:moveTo>
                  <a:lnTo>
                    <a:pt x="1803893" y="0"/>
                  </a:lnTo>
                  <a:lnTo>
                    <a:pt x="1600693" y="294542"/>
                  </a:lnTo>
                  <a:lnTo>
                    <a:pt x="0" y="29454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695D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3721067">
            <a:off x="10637590" y="8778559"/>
            <a:ext cx="11160201" cy="1822253"/>
            <a:chOff x="0" y="0"/>
            <a:chExt cx="1803893" cy="29454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03893" cy="294542"/>
            </a:xfrm>
            <a:custGeom>
              <a:avLst/>
              <a:gdLst/>
              <a:ahLst/>
              <a:cxnLst/>
              <a:rect l="l" t="t" r="r" b="b"/>
              <a:pathLst>
                <a:path w="1803893" h="294542">
                  <a:moveTo>
                    <a:pt x="203200" y="0"/>
                  </a:moveTo>
                  <a:lnTo>
                    <a:pt x="1803893" y="0"/>
                  </a:lnTo>
                  <a:lnTo>
                    <a:pt x="1600693" y="294542"/>
                  </a:lnTo>
                  <a:lnTo>
                    <a:pt x="0" y="29454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DBFE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7185482">
            <a:off x="11572045" y="6952872"/>
            <a:ext cx="12944638" cy="1580237"/>
            <a:chOff x="0" y="0"/>
            <a:chExt cx="2567663" cy="31345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567663" cy="313451"/>
            </a:xfrm>
            <a:custGeom>
              <a:avLst/>
              <a:gdLst/>
              <a:ahLst/>
              <a:cxnLst/>
              <a:rect l="l" t="t" r="r" b="b"/>
              <a:pathLst>
                <a:path w="2567663" h="313451">
                  <a:moveTo>
                    <a:pt x="2364463" y="0"/>
                  </a:moveTo>
                  <a:lnTo>
                    <a:pt x="0" y="0"/>
                  </a:lnTo>
                  <a:lnTo>
                    <a:pt x="203200" y="313451"/>
                  </a:lnTo>
                  <a:lnTo>
                    <a:pt x="2567663" y="313451"/>
                  </a:lnTo>
                  <a:lnTo>
                    <a:pt x="2364463" y="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3636068">
            <a:off x="14119615" y="7295950"/>
            <a:ext cx="5231543" cy="510075"/>
          </a:xfrm>
          <a:custGeom>
            <a:avLst/>
            <a:gdLst/>
            <a:ahLst/>
            <a:cxnLst/>
            <a:rect l="l" t="t" r="r" b="b"/>
            <a:pathLst>
              <a:path w="5231543" h="510075">
                <a:moveTo>
                  <a:pt x="0" y="0"/>
                </a:moveTo>
                <a:lnTo>
                  <a:pt x="5231542" y="0"/>
                </a:lnTo>
                <a:lnTo>
                  <a:pt x="5231542" y="510076"/>
                </a:lnTo>
                <a:lnTo>
                  <a:pt x="0" y="510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3756163" flipH="1">
            <a:off x="14625127" y="1251086"/>
            <a:ext cx="3375829" cy="329143"/>
          </a:xfrm>
          <a:custGeom>
            <a:avLst/>
            <a:gdLst/>
            <a:ahLst/>
            <a:cxnLst/>
            <a:rect l="l" t="t" r="r" b="b"/>
            <a:pathLst>
              <a:path w="3375829" h="329143">
                <a:moveTo>
                  <a:pt x="3375829" y="0"/>
                </a:moveTo>
                <a:lnTo>
                  <a:pt x="0" y="0"/>
                </a:lnTo>
                <a:lnTo>
                  <a:pt x="0" y="329144"/>
                </a:lnTo>
                <a:lnTo>
                  <a:pt x="3375829" y="329144"/>
                </a:lnTo>
                <a:lnTo>
                  <a:pt x="3375829" y="0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028700" y="1057275"/>
            <a:ext cx="7553989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>
                <a:solidFill>
                  <a:srgbClr val="B5BB19"/>
                </a:solidFill>
                <a:latin typeface="Montserrat Classic"/>
              </a:rPr>
              <a:t>Learning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8700" y="1670049"/>
            <a:ext cx="755398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079C2"/>
                </a:solidFill>
                <a:latin typeface="Montserrat Classic Bold"/>
              </a:rPr>
              <a:t>Objectives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838765" y="3010981"/>
            <a:ext cx="808038" cy="808038"/>
            <a:chOff x="0" y="0"/>
            <a:chExt cx="1077384" cy="1077384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077384" cy="1077384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D3166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139700" y="73025"/>
                <a:ext cx="533400" cy="600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142723" y="292595"/>
              <a:ext cx="791939" cy="44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6"/>
                </a:lnSpc>
                <a:spcBef>
                  <a:spcPct val="0"/>
                </a:spcBef>
              </a:pPr>
              <a:r>
                <a:rPr lang="en-US" sz="2222">
                  <a:solidFill>
                    <a:srgbClr val="FFFFFF"/>
                  </a:solidFill>
                  <a:latin typeface="Montserrat Classic Bold"/>
                </a:rPr>
                <a:t>01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24681" y="5591207"/>
            <a:ext cx="808038" cy="808038"/>
            <a:chOff x="0" y="0"/>
            <a:chExt cx="1077384" cy="1077384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1077384" cy="1077384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D3166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139700" y="73025"/>
                <a:ext cx="533400" cy="600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142723" y="292595"/>
              <a:ext cx="791939" cy="44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6"/>
                </a:lnSpc>
                <a:spcBef>
                  <a:spcPct val="0"/>
                </a:spcBef>
              </a:pPr>
              <a:r>
                <a:rPr lang="en-US" sz="2222">
                  <a:solidFill>
                    <a:srgbClr val="FFFFFF"/>
                  </a:solidFill>
                  <a:latin typeface="Montserrat Classic Bold"/>
                </a:rPr>
                <a:t>02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5702670" y="3010981"/>
            <a:ext cx="808038" cy="808038"/>
            <a:chOff x="0" y="0"/>
            <a:chExt cx="1077384" cy="1077384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1077384" cy="1077384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D3166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139700" y="73025"/>
                <a:ext cx="533400" cy="600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142723" y="320287"/>
              <a:ext cx="791939" cy="44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6"/>
                </a:lnSpc>
                <a:spcBef>
                  <a:spcPct val="0"/>
                </a:spcBef>
              </a:pPr>
              <a:r>
                <a:rPr lang="en-US" sz="2222">
                  <a:solidFill>
                    <a:srgbClr val="FFFFFF"/>
                  </a:solidFill>
                  <a:latin typeface="Montserrat Classic Bold"/>
                </a:rPr>
                <a:t>03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5553901" y="5686271"/>
            <a:ext cx="808038" cy="808038"/>
            <a:chOff x="0" y="0"/>
            <a:chExt cx="1077384" cy="1077384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1077384" cy="1077384"/>
              <a:chOff x="0" y="0"/>
              <a:chExt cx="812800" cy="8128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D3166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139700" y="73025"/>
                <a:ext cx="533400" cy="600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45" name="TextBox 45"/>
            <p:cNvSpPr txBox="1"/>
            <p:nvPr/>
          </p:nvSpPr>
          <p:spPr>
            <a:xfrm>
              <a:off x="142723" y="316442"/>
              <a:ext cx="791939" cy="44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6"/>
                </a:lnSpc>
                <a:spcBef>
                  <a:spcPct val="0"/>
                </a:spcBef>
              </a:pPr>
              <a:r>
                <a:rPr lang="en-US" sz="2222">
                  <a:solidFill>
                    <a:srgbClr val="FFFFFF"/>
                  </a:solidFill>
                  <a:latin typeface="Montserrat Classic Bold"/>
                </a:rPr>
                <a:t>04</a:t>
              </a:r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836738" y="3163919"/>
            <a:ext cx="3955287" cy="1627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7"/>
              </a:lnSpc>
              <a:spcBef>
                <a:spcPct val="0"/>
              </a:spcBef>
            </a:pPr>
            <a:r>
              <a:rPr lang="en-US" sz="2319">
                <a:solidFill>
                  <a:srgbClr val="B5BB19"/>
                </a:solidFill>
                <a:latin typeface="Montserrat Classic Bold"/>
              </a:rPr>
              <a:t>Learn what it takes to build a quality imaging business in Michigan in 2023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836738" y="5839037"/>
            <a:ext cx="3717162" cy="1627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7"/>
              </a:lnSpc>
              <a:spcBef>
                <a:spcPct val="0"/>
              </a:spcBef>
            </a:pPr>
            <a:r>
              <a:rPr lang="en-US" sz="2300" dirty="0">
                <a:solidFill>
                  <a:srgbClr val="B5BB19"/>
                </a:solidFill>
                <a:latin typeface="Montserrat Classic Bold"/>
              </a:rPr>
              <a:t>Learn to identify opportunities in outpatient imaging for quality and efficiency </a:t>
            </a:r>
            <a:endParaRPr lang="en-US" sz="2319">
              <a:solidFill>
                <a:srgbClr val="B5BB19"/>
              </a:solidFill>
              <a:latin typeface="Montserrat Classic 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6761989" y="3230594"/>
            <a:ext cx="3449311" cy="981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1"/>
              </a:lnSpc>
            </a:pPr>
            <a:r>
              <a:rPr lang="en-US" sz="2319">
                <a:solidFill>
                  <a:srgbClr val="B5BB19"/>
                </a:solidFill>
                <a:latin typeface="Montserrat Classic Bold"/>
              </a:rPr>
              <a:t>Managing complex information systems in outpatient imaging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6761989" y="6014277"/>
            <a:ext cx="3143563" cy="1305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51"/>
              </a:lnSpc>
            </a:pPr>
            <a:r>
              <a:rPr lang="en-US" sz="2319">
                <a:solidFill>
                  <a:srgbClr val="B5BB19"/>
                </a:solidFill>
                <a:latin typeface="Montserrat Classic Bold"/>
              </a:rPr>
              <a:t>Understanding the importance of communications through IT systems</a:t>
            </a:r>
          </a:p>
        </p:txBody>
      </p:sp>
      <p:sp>
        <p:nvSpPr>
          <p:cNvPr id="50" name="Freeform 50"/>
          <p:cNvSpPr/>
          <p:nvPr/>
        </p:nvSpPr>
        <p:spPr>
          <a:xfrm>
            <a:off x="10566574" y="3415000"/>
            <a:ext cx="6983219" cy="5752426"/>
          </a:xfrm>
          <a:custGeom>
            <a:avLst/>
            <a:gdLst/>
            <a:ahLst/>
            <a:cxnLst/>
            <a:rect l="l" t="t" r="r" b="b"/>
            <a:pathLst>
              <a:path w="6983219" h="5752426">
                <a:moveTo>
                  <a:pt x="0" y="0"/>
                </a:moveTo>
                <a:lnTo>
                  <a:pt x="6983219" y="0"/>
                </a:lnTo>
                <a:lnTo>
                  <a:pt x="6983219" y="5752427"/>
                </a:lnTo>
                <a:lnTo>
                  <a:pt x="0" y="57524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2" name="Freeform 25">
            <a:extLst>
              <a:ext uri="{FF2B5EF4-FFF2-40B4-BE49-F238E27FC236}">
                <a16:creationId xmlns:a16="http://schemas.microsoft.com/office/drawing/2014/main" id="{C20C8B8D-F81A-3FA3-0BAB-BE966F139649}"/>
              </a:ext>
            </a:extLst>
          </p:cNvPr>
          <p:cNvSpPr/>
          <p:nvPr/>
        </p:nvSpPr>
        <p:spPr>
          <a:xfrm>
            <a:off x="14381018" y="5373194"/>
            <a:ext cx="2168385" cy="1249564"/>
          </a:xfrm>
          <a:custGeom>
            <a:avLst/>
            <a:gdLst/>
            <a:ahLst/>
            <a:cxnLst/>
            <a:rect l="l" t="t" r="r" b="b"/>
            <a:pathLst>
              <a:path w="3856907" h="2011564">
                <a:moveTo>
                  <a:pt x="0" y="0"/>
                </a:moveTo>
                <a:lnTo>
                  <a:pt x="3856907" y="0"/>
                </a:lnTo>
                <a:lnTo>
                  <a:pt x="3856907" y="2011564"/>
                </a:lnTo>
                <a:lnTo>
                  <a:pt x="0" y="2011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10781" y="0"/>
            <a:ext cx="8877219" cy="10287000"/>
            <a:chOff x="0" y="0"/>
            <a:chExt cx="2468774" cy="28608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8774" cy="2860837"/>
            </a:xfrm>
            <a:custGeom>
              <a:avLst/>
              <a:gdLst/>
              <a:ahLst/>
              <a:cxnLst/>
              <a:rect l="l" t="t" r="r" b="b"/>
              <a:pathLst>
                <a:path w="2468774" h="2860837">
                  <a:moveTo>
                    <a:pt x="0" y="0"/>
                  </a:moveTo>
                  <a:lnTo>
                    <a:pt x="2468774" y="0"/>
                  </a:lnTo>
                  <a:lnTo>
                    <a:pt x="2468774" y="2860837"/>
                  </a:lnTo>
                  <a:lnTo>
                    <a:pt x="0" y="2860837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07593" y="2989051"/>
            <a:ext cx="6451707" cy="4799053"/>
          </a:xfrm>
          <a:custGeom>
            <a:avLst/>
            <a:gdLst/>
            <a:ahLst/>
            <a:cxnLst/>
            <a:rect l="l" t="t" r="r" b="b"/>
            <a:pathLst>
              <a:path w="6451707" h="4799053">
                <a:moveTo>
                  <a:pt x="0" y="0"/>
                </a:moveTo>
                <a:lnTo>
                  <a:pt x="6451707" y="0"/>
                </a:lnTo>
                <a:lnTo>
                  <a:pt x="6451707" y="4799053"/>
                </a:lnTo>
                <a:lnTo>
                  <a:pt x="0" y="47990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50091" y="177800"/>
            <a:ext cx="7553989" cy="50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r>
              <a:rPr lang="en-US" sz="3500">
                <a:solidFill>
                  <a:srgbClr val="B5BB19"/>
                </a:solidFill>
                <a:latin typeface="Montserrat Classic"/>
              </a:rPr>
              <a:t>MRS Membership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0091" y="790575"/>
            <a:ext cx="7553989" cy="111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9"/>
              </a:lnSpc>
            </a:pPr>
            <a:r>
              <a:rPr lang="en-US" sz="3999">
                <a:solidFill>
                  <a:srgbClr val="0079C2"/>
                </a:solidFill>
                <a:latin typeface="Montserrat Classic Bold"/>
              </a:rPr>
              <a:t>Current Chapter Membership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994186" y="2217496"/>
            <a:ext cx="4465799" cy="1088538"/>
            <a:chOff x="0" y="0"/>
            <a:chExt cx="5954398" cy="14513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954398" cy="1451385"/>
            </a:xfrm>
            <a:custGeom>
              <a:avLst/>
              <a:gdLst/>
              <a:ahLst/>
              <a:cxnLst/>
              <a:rect l="l" t="t" r="r" b="b"/>
              <a:pathLst>
                <a:path w="5954398" h="1451385">
                  <a:moveTo>
                    <a:pt x="0" y="0"/>
                  </a:moveTo>
                  <a:lnTo>
                    <a:pt x="5954398" y="0"/>
                  </a:lnTo>
                  <a:lnTo>
                    <a:pt x="5954398" y="1451385"/>
                  </a:lnTo>
                  <a:lnTo>
                    <a:pt x="0" y="1451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481122"/>
              <a:ext cx="1559780" cy="4887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1"/>
                </a:lnSpc>
                <a:spcBef>
                  <a:spcPct val="0"/>
                </a:spcBef>
              </a:pPr>
              <a:r>
                <a:rPr lang="en-US" sz="2136">
                  <a:solidFill>
                    <a:srgbClr val="000000"/>
                  </a:solidFill>
                  <a:latin typeface="Poppins Bold"/>
                </a:rPr>
                <a:t>622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980673" y="450938"/>
              <a:ext cx="3230973" cy="448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4"/>
                </a:lnSpc>
                <a:spcBef>
                  <a:spcPct val="0"/>
                </a:spcBef>
              </a:pPr>
              <a:r>
                <a:rPr lang="en-US" sz="1953">
                  <a:solidFill>
                    <a:srgbClr val="FFFFFF"/>
                  </a:solidFill>
                  <a:latin typeface="Poppins"/>
                </a:rPr>
                <a:t>Physician Full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94186" y="3306034"/>
            <a:ext cx="4465799" cy="1088538"/>
            <a:chOff x="0" y="0"/>
            <a:chExt cx="5954398" cy="145138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954398" cy="1451385"/>
            </a:xfrm>
            <a:custGeom>
              <a:avLst/>
              <a:gdLst/>
              <a:ahLst/>
              <a:cxnLst/>
              <a:rect l="l" t="t" r="r" b="b"/>
              <a:pathLst>
                <a:path w="5954398" h="1451385">
                  <a:moveTo>
                    <a:pt x="0" y="0"/>
                  </a:moveTo>
                  <a:lnTo>
                    <a:pt x="5954398" y="0"/>
                  </a:lnTo>
                  <a:lnTo>
                    <a:pt x="5954398" y="1451385"/>
                  </a:lnTo>
                  <a:lnTo>
                    <a:pt x="0" y="1451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481122"/>
              <a:ext cx="1559780" cy="4887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1"/>
                </a:lnSpc>
                <a:spcBef>
                  <a:spcPct val="0"/>
                </a:spcBef>
              </a:pPr>
              <a:r>
                <a:rPr lang="en-US" sz="2136">
                  <a:solidFill>
                    <a:srgbClr val="000000"/>
                  </a:solidFill>
                  <a:latin typeface="Poppins Bold"/>
                </a:rPr>
                <a:t>13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980673" y="450938"/>
              <a:ext cx="3230973" cy="448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4"/>
                </a:lnSpc>
                <a:spcBef>
                  <a:spcPct val="0"/>
                </a:spcBef>
              </a:pPr>
              <a:r>
                <a:rPr lang="en-US" sz="1953">
                  <a:solidFill>
                    <a:srgbClr val="FFFFFF"/>
                  </a:solidFill>
                  <a:latin typeface="Poppins"/>
                </a:rPr>
                <a:t>Physician Year 1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994186" y="4394573"/>
            <a:ext cx="4465799" cy="1088538"/>
            <a:chOff x="0" y="0"/>
            <a:chExt cx="5954398" cy="145138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954398" cy="1451385"/>
            </a:xfrm>
            <a:custGeom>
              <a:avLst/>
              <a:gdLst/>
              <a:ahLst/>
              <a:cxnLst/>
              <a:rect l="l" t="t" r="r" b="b"/>
              <a:pathLst>
                <a:path w="5954398" h="1451385">
                  <a:moveTo>
                    <a:pt x="0" y="0"/>
                  </a:moveTo>
                  <a:lnTo>
                    <a:pt x="5954398" y="0"/>
                  </a:lnTo>
                  <a:lnTo>
                    <a:pt x="5954398" y="1451385"/>
                  </a:lnTo>
                  <a:lnTo>
                    <a:pt x="0" y="1451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481122"/>
              <a:ext cx="1559780" cy="4887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1"/>
                </a:lnSpc>
                <a:spcBef>
                  <a:spcPct val="0"/>
                </a:spcBef>
              </a:pPr>
              <a:r>
                <a:rPr lang="en-US" sz="2136">
                  <a:solidFill>
                    <a:srgbClr val="000000"/>
                  </a:solidFill>
                  <a:latin typeface="Poppins Bold"/>
                </a:rPr>
                <a:t>20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980673" y="450938"/>
              <a:ext cx="3230973" cy="448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4"/>
                </a:lnSpc>
                <a:spcBef>
                  <a:spcPct val="0"/>
                </a:spcBef>
              </a:pPr>
              <a:r>
                <a:rPr lang="en-US" sz="1953">
                  <a:solidFill>
                    <a:srgbClr val="FFFFFF"/>
                  </a:solidFill>
                  <a:latin typeface="Poppins"/>
                </a:rPr>
                <a:t>Physician Year 2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994186" y="5483111"/>
            <a:ext cx="4465799" cy="1088538"/>
            <a:chOff x="0" y="0"/>
            <a:chExt cx="5954398" cy="145138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954398" cy="1451385"/>
            </a:xfrm>
            <a:custGeom>
              <a:avLst/>
              <a:gdLst/>
              <a:ahLst/>
              <a:cxnLst/>
              <a:rect l="l" t="t" r="r" b="b"/>
              <a:pathLst>
                <a:path w="5954398" h="1451385">
                  <a:moveTo>
                    <a:pt x="0" y="0"/>
                  </a:moveTo>
                  <a:lnTo>
                    <a:pt x="5954398" y="0"/>
                  </a:lnTo>
                  <a:lnTo>
                    <a:pt x="5954398" y="1451385"/>
                  </a:lnTo>
                  <a:lnTo>
                    <a:pt x="0" y="1451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481122"/>
              <a:ext cx="1559780" cy="4887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1"/>
                </a:lnSpc>
                <a:spcBef>
                  <a:spcPct val="0"/>
                </a:spcBef>
              </a:pPr>
              <a:r>
                <a:rPr lang="en-US" sz="2136">
                  <a:solidFill>
                    <a:srgbClr val="000000"/>
                  </a:solidFill>
                  <a:latin typeface="Poppins Bold"/>
                </a:rPr>
                <a:t>27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980673" y="450938"/>
              <a:ext cx="3230973" cy="448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4"/>
                </a:lnSpc>
                <a:spcBef>
                  <a:spcPct val="0"/>
                </a:spcBef>
              </a:pPr>
              <a:r>
                <a:rPr lang="en-US" sz="1953">
                  <a:solidFill>
                    <a:srgbClr val="FFFFFF"/>
                  </a:solidFill>
                  <a:latin typeface="Poppins"/>
                </a:rPr>
                <a:t>Physician Year 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994186" y="6571650"/>
            <a:ext cx="4465799" cy="1088538"/>
            <a:chOff x="0" y="0"/>
            <a:chExt cx="5954398" cy="145138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954398" cy="1451385"/>
            </a:xfrm>
            <a:custGeom>
              <a:avLst/>
              <a:gdLst/>
              <a:ahLst/>
              <a:cxnLst/>
              <a:rect l="l" t="t" r="r" b="b"/>
              <a:pathLst>
                <a:path w="5954398" h="1451385">
                  <a:moveTo>
                    <a:pt x="0" y="0"/>
                  </a:moveTo>
                  <a:lnTo>
                    <a:pt x="5954398" y="0"/>
                  </a:lnTo>
                  <a:lnTo>
                    <a:pt x="5954398" y="1451385"/>
                  </a:lnTo>
                  <a:lnTo>
                    <a:pt x="0" y="1451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481122"/>
              <a:ext cx="1559780" cy="4887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1"/>
                </a:lnSpc>
                <a:spcBef>
                  <a:spcPct val="0"/>
                </a:spcBef>
              </a:pPr>
              <a:r>
                <a:rPr lang="en-US" sz="2136">
                  <a:solidFill>
                    <a:srgbClr val="000000"/>
                  </a:solidFill>
                  <a:latin typeface="Poppins Bold"/>
                </a:rPr>
                <a:t>18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980673" y="450938"/>
              <a:ext cx="3230973" cy="448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4"/>
                </a:lnSpc>
                <a:spcBef>
                  <a:spcPct val="0"/>
                </a:spcBef>
              </a:pPr>
              <a:r>
                <a:rPr lang="en-US" sz="1953">
                  <a:solidFill>
                    <a:srgbClr val="FFFFFF"/>
                  </a:solidFill>
                  <a:latin typeface="Poppins"/>
                </a:rPr>
                <a:t>Physicist Full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994186" y="7660188"/>
            <a:ext cx="4465799" cy="1088538"/>
            <a:chOff x="0" y="0"/>
            <a:chExt cx="5954398" cy="145138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954398" cy="1451385"/>
            </a:xfrm>
            <a:custGeom>
              <a:avLst/>
              <a:gdLst/>
              <a:ahLst/>
              <a:cxnLst/>
              <a:rect l="l" t="t" r="r" b="b"/>
              <a:pathLst>
                <a:path w="5954398" h="1451385">
                  <a:moveTo>
                    <a:pt x="0" y="0"/>
                  </a:moveTo>
                  <a:lnTo>
                    <a:pt x="5954398" y="0"/>
                  </a:lnTo>
                  <a:lnTo>
                    <a:pt x="5954398" y="1451385"/>
                  </a:lnTo>
                  <a:lnTo>
                    <a:pt x="0" y="1451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481122"/>
              <a:ext cx="1559780" cy="4887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1"/>
                </a:lnSpc>
                <a:spcBef>
                  <a:spcPct val="0"/>
                </a:spcBef>
              </a:pPr>
              <a:r>
                <a:rPr lang="en-US" sz="2136">
                  <a:solidFill>
                    <a:srgbClr val="000000"/>
                  </a:solidFill>
                  <a:latin typeface="Poppins Bold"/>
                </a:rPr>
                <a:t>1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980673" y="450938"/>
              <a:ext cx="3230973" cy="448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34"/>
                </a:lnSpc>
                <a:spcBef>
                  <a:spcPct val="0"/>
                </a:spcBef>
              </a:pPr>
              <a:r>
                <a:rPr lang="en-US" sz="1953">
                  <a:solidFill>
                    <a:srgbClr val="FFFFFF"/>
                  </a:solidFill>
                  <a:latin typeface="Poppins"/>
                </a:rPr>
                <a:t>Physicist Year 3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994186" y="8748727"/>
            <a:ext cx="4465799" cy="1088538"/>
            <a:chOff x="0" y="0"/>
            <a:chExt cx="5954398" cy="145138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954398" cy="1451385"/>
            </a:xfrm>
            <a:custGeom>
              <a:avLst/>
              <a:gdLst/>
              <a:ahLst/>
              <a:cxnLst/>
              <a:rect l="l" t="t" r="r" b="b"/>
              <a:pathLst>
                <a:path w="5954398" h="1451385">
                  <a:moveTo>
                    <a:pt x="0" y="0"/>
                  </a:moveTo>
                  <a:lnTo>
                    <a:pt x="5954398" y="0"/>
                  </a:lnTo>
                  <a:lnTo>
                    <a:pt x="5954398" y="1451385"/>
                  </a:lnTo>
                  <a:lnTo>
                    <a:pt x="0" y="1451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481122"/>
              <a:ext cx="1559780" cy="4887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1"/>
                </a:lnSpc>
                <a:spcBef>
                  <a:spcPct val="0"/>
                </a:spcBef>
              </a:pPr>
              <a:r>
                <a:rPr lang="en-US" sz="2136">
                  <a:solidFill>
                    <a:srgbClr val="000000"/>
                  </a:solidFill>
                  <a:latin typeface="Poppins Bold"/>
                </a:rPr>
                <a:t>766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80673" y="450938"/>
              <a:ext cx="3230973" cy="4702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4"/>
                </a:lnSpc>
                <a:spcBef>
                  <a:spcPct val="0"/>
                </a:spcBef>
              </a:pPr>
              <a:r>
                <a:rPr lang="en-US" sz="2053">
                  <a:solidFill>
                    <a:srgbClr val="FFFFFF"/>
                  </a:solidFill>
                  <a:latin typeface="Poppins Bold"/>
                </a:rPr>
                <a:t>TOTAL COUNTS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84757" y="-937753"/>
            <a:ext cx="5709408" cy="570940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DBFE3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39700" y="73025"/>
              <a:ext cx="533400" cy="60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723656" y="6711147"/>
            <a:ext cx="8031610" cy="803161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695D1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39700" y="73025"/>
              <a:ext cx="533400" cy="60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594444" y="1631950"/>
            <a:ext cx="8290034" cy="82900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39700" y="73025"/>
              <a:ext cx="533400" cy="60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682061" y="371956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1209675"/>
            <a:ext cx="7553989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>
                <a:solidFill>
                  <a:srgbClr val="B5BB19"/>
                </a:solidFill>
                <a:latin typeface="Montserrat Classic"/>
              </a:rPr>
              <a:t>Radiology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1822449"/>
            <a:ext cx="755398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079C2"/>
                </a:solidFill>
                <a:latin typeface="Montserrat Classic Bold"/>
              </a:rPr>
              <a:t>Mega-Groups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7178" y="2686050"/>
            <a:ext cx="9048534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just">
              <a:lnSpc>
                <a:spcPts val="3239"/>
              </a:lnSpc>
              <a:buFont typeface="Arial"/>
              <a:buChar char="•"/>
            </a:pPr>
            <a:r>
              <a:rPr lang="en-US" sz="2699">
                <a:solidFill>
                  <a:srgbClr val="B5BB19"/>
                </a:solidFill>
                <a:latin typeface="Montserrat Classic"/>
              </a:rPr>
              <a:t>Radiology Partners:</a:t>
            </a:r>
          </a:p>
          <a:p>
            <a:pPr marL="1165857" lvl="2" indent="-388619" algn="just">
              <a:lnSpc>
                <a:spcPts val="3239"/>
              </a:lnSpc>
              <a:buFont typeface="Arial"/>
              <a:buChar char="⚬"/>
            </a:pPr>
            <a:r>
              <a:rPr lang="en-US" sz="2699">
                <a:solidFill>
                  <a:srgbClr val="B5BB19"/>
                </a:solidFill>
                <a:latin typeface="Montserrat Classic"/>
              </a:rPr>
              <a:t>50 States</a:t>
            </a:r>
          </a:p>
          <a:p>
            <a:pPr marL="1165857" lvl="2" indent="-388619" algn="just">
              <a:lnSpc>
                <a:spcPts val="3239"/>
              </a:lnSpc>
              <a:buFont typeface="Arial"/>
              <a:buChar char="⚬"/>
            </a:pPr>
            <a:r>
              <a:rPr lang="en-US" sz="2699">
                <a:solidFill>
                  <a:srgbClr val="B5BB19"/>
                </a:solidFill>
                <a:latin typeface="Montserrat Classic"/>
              </a:rPr>
              <a:t>3,600 Rads</a:t>
            </a:r>
          </a:p>
          <a:p>
            <a:pPr marL="1165857" lvl="2" indent="-388619" algn="just">
              <a:lnSpc>
                <a:spcPts val="3239"/>
              </a:lnSpc>
              <a:buFont typeface="Arial"/>
              <a:buChar char="⚬"/>
            </a:pPr>
            <a:r>
              <a:rPr lang="en-US" sz="2699">
                <a:solidFill>
                  <a:srgbClr val="B5BB19"/>
                </a:solidFill>
                <a:latin typeface="Montserrat Classic"/>
              </a:rPr>
              <a:t>3,300 Sites</a:t>
            </a:r>
          </a:p>
          <a:p>
            <a:pPr marL="1165857" lvl="2" indent="-388619" algn="just">
              <a:lnSpc>
                <a:spcPts val="3239"/>
              </a:lnSpc>
              <a:buFont typeface="Arial"/>
              <a:buChar char="⚬"/>
            </a:pPr>
            <a:r>
              <a:rPr lang="en-US" sz="2699">
                <a:solidFill>
                  <a:srgbClr val="B5BB19"/>
                </a:solidFill>
                <a:latin typeface="Montserrat Classic"/>
              </a:rPr>
              <a:t>52M Cases/yr</a:t>
            </a:r>
          </a:p>
          <a:p>
            <a:pPr marL="1165857" lvl="2" indent="-388619" algn="just">
              <a:lnSpc>
                <a:spcPts val="3239"/>
              </a:lnSpc>
              <a:buFont typeface="Arial"/>
              <a:buChar char="⚬"/>
            </a:pPr>
            <a:r>
              <a:rPr lang="en-US" sz="2699">
                <a:solidFill>
                  <a:srgbClr val="B5BB19"/>
                </a:solidFill>
                <a:latin typeface="Montserrat Classic"/>
              </a:rPr>
              <a:t>138 Imaging centers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7178" y="5143500"/>
            <a:ext cx="9048534" cy="491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just">
              <a:lnSpc>
                <a:spcPts val="3239"/>
              </a:lnSpc>
              <a:buFont typeface="Arial"/>
              <a:buChar char="•"/>
            </a:pPr>
            <a:r>
              <a:rPr lang="en-US" sz="2699">
                <a:solidFill>
                  <a:srgbClr val="B5BB19"/>
                </a:solidFill>
                <a:latin typeface="Montserrat Classic"/>
              </a:rPr>
              <a:t>RadNet, Inc.</a:t>
            </a:r>
          </a:p>
          <a:p>
            <a:pPr marL="1165857" lvl="2" indent="-388619" algn="just">
              <a:lnSpc>
                <a:spcPts val="3239"/>
              </a:lnSpc>
              <a:buFont typeface="Arial"/>
              <a:buChar char="⚬"/>
            </a:pPr>
            <a:r>
              <a:rPr lang="en-US" sz="2699">
                <a:solidFill>
                  <a:srgbClr val="B5BB19"/>
                </a:solidFill>
                <a:latin typeface="Montserrat Classic"/>
              </a:rPr>
              <a:t>357 Imaging centers</a:t>
            </a:r>
          </a:p>
          <a:p>
            <a:pPr marL="1165857" lvl="2" indent="-388619" algn="just">
              <a:lnSpc>
                <a:spcPts val="3239"/>
              </a:lnSpc>
              <a:buFont typeface="Arial"/>
              <a:buChar char="⚬"/>
            </a:pPr>
            <a:r>
              <a:rPr lang="en-US" sz="2699">
                <a:solidFill>
                  <a:srgbClr val="B5BB19"/>
                </a:solidFill>
                <a:latin typeface="Montserrat Classic"/>
              </a:rPr>
              <a:t>7 States</a:t>
            </a:r>
          </a:p>
          <a:p>
            <a:pPr marL="1165857" lvl="2" indent="-388619" algn="just">
              <a:lnSpc>
                <a:spcPts val="3239"/>
              </a:lnSpc>
              <a:buFont typeface="Arial"/>
              <a:buChar char="⚬"/>
            </a:pPr>
            <a:r>
              <a:rPr lang="en-US" sz="2699">
                <a:solidFill>
                  <a:srgbClr val="B5BB19"/>
                </a:solidFill>
                <a:latin typeface="Montserrat Classic"/>
              </a:rPr>
              <a:t>9M Procedures</a:t>
            </a:r>
          </a:p>
          <a:p>
            <a:pPr marL="582928" lvl="1" indent="-291464" algn="just">
              <a:lnSpc>
                <a:spcPts val="3239"/>
              </a:lnSpc>
              <a:buFont typeface="Arial"/>
              <a:buChar char="•"/>
            </a:pPr>
            <a:r>
              <a:rPr lang="en-US" sz="2699">
                <a:solidFill>
                  <a:srgbClr val="B5BB19"/>
                </a:solidFill>
                <a:latin typeface="Montserrat Classic"/>
              </a:rPr>
              <a:t>US Radiology</a:t>
            </a:r>
          </a:p>
          <a:p>
            <a:pPr marL="1165857" lvl="2" indent="-388619" algn="just">
              <a:lnSpc>
                <a:spcPts val="3239"/>
              </a:lnSpc>
              <a:buFont typeface="Arial"/>
              <a:buChar char="⚬"/>
            </a:pPr>
            <a:r>
              <a:rPr lang="en-US" sz="2699">
                <a:solidFill>
                  <a:srgbClr val="B5BB19"/>
                </a:solidFill>
                <a:latin typeface="Montserrat Classic"/>
              </a:rPr>
              <a:t>Founded in 2018 by Charlotte Radiology </a:t>
            </a:r>
          </a:p>
          <a:p>
            <a:pPr marL="1165857" lvl="2" indent="-388619" algn="just">
              <a:lnSpc>
                <a:spcPts val="3239"/>
              </a:lnSpc>
              <a:buFont typeface="Arial"/>
              <a:buChar char="⚬"/>
            </a:pPr>
            <a:r>
              <a:rPr lang="en-US" sz="2699">
                <a:solidFill>
                  <a:srgbClr val="B5BB19"/>
                </a:solidFill>
                <a:latin typeface="Montserrat Classic"/>
              </a:rPr>
              <a:t>400+ Rads</a:t>
            </a:r>
          </a:p>
          <a:p>
            <a:pPr marL="1165857" lvl="2" indent="-388619" algn="just">
              <a:lnSpc>
                <a:spcPts val="3239"/>
              </a:lnSpc>
              <a:buFont typeface="Arial"/>
              <a:buChar char="⚬"/>
            </a:pPr>
            <a:r>
              <a:rPr lang="en-US" sz="2699">
                <a:solidFill>
                  <a:srgbClr val="B5BB19"/>
                </a:solidFill>
                <a:latin typeface="Montserrat Classic"/>
              </a:rPr>
              <a:t>80 Hopitals</a:t>
            </a:r>
          </a:p>
          <a:p>
            <a:pPr marL="1165857" lvl="2" indent="-388619" algn="just">
              <a:lnSpc>
                <a:spcPts val="3239"/>
              </a:lnSpc>
              <a:buFont typeface="Arial"/>
              <a:buChar char="⚬"/>
            </a:pPr>
            <a:r>
              <a:rPr lang="en-US" sz="2699">
                <a:solidFill>
                  <a:srgbClr val="B5BB19"/>
                </a:solidFill>
                <a:latin typeface="Montserrat Classic"/>
              </a:rPr>
              <a:t>180+ Imaging centers</a:t>
            </a:r>
          </a:p>
          <a:p>
            <a:pPr marL="1165857" lvl="2" indent="-388619" algn="just">
              <a:lnSpc>
                <a:spcPts val="3239"/>
              </a:lnSpc>
              <a:buFont typeface="Arial"/>
              <a:buChar char="⚬"/>
            </a:pPr>
            <a:r>
              <a:rPr lang="en-US" sz="2699">
                <a:solidFill>
                  <a:srgbClr val="B5BB19"/>
                </a:solidFill>
                <a:latin typeface="Montserrat Classic"/>
              </a:rPr>
              <a:t>70+ Joint-venture outpatient imaging centers</a:t>
            </a:r>
          </a:p>
          <a:p>
            <a:pPr marL="1165857" lvl="2" indent="-388619" algn="just">
              <a:lnSpc>
                <a:spcPts val="3239"/>
              </a:lnSpc>
              <a:buFont typeface="Arial"/>
              <a:buChar char="⚬"/>
            </a:pPr>
            <a:r>
              <a:rPr lang="en-US" sz="2699">
                <a:solidFill>
                  <a:srgbClr val="B5BB19"/>
                </a:solidFill>
                <a:latin typeface="Montserrat Classic"/>
              </a:rPr>
              <a:t>1,500 Employees</a:t>
            </a:r>
          </a:p>
          <a:p>
            <a:pPr marL="1165857" lvl="2" indent="-388619" algn="just">
              <a:lnSpc>
                <a:spcPts val="3239"/>
              </a:lnSpc>
              <a:buFont typeface="Arial"/>
              <a:buChar char="⚬"/>
            </a:pPr>
            <a:r>
              <a:rPr lang="en-US" sz="2699">
                <a:solidFill>
                  <a:srgbClr val="B5BB19"/>
                </a:solidFill>
                <a:latin typeface="Montserrat Classic"/>
              </a:rPr>
              <a:t>6 States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84757" y="-937753"/>
            <a:ext cx="5709408" cy="570940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DBFE3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39700" y="73025"/>
              <a:ext cx="533400" cy="60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723656" y="6711147"/>
            <a:ext cx="8031610" cy="803161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695D1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39700" y="73025"/>
              <a:ext cx="533400" cy="60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594444" y="1631950"/>
            <a:ext cx="8290034" cy="82900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39700" y="73025"/>
              <a:ext cx="533400" cy="60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682061" y="371956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1209675"/>
            <a:ext cx="7553989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>
                <a:solidFill>
                  <a:srgbClr val="B5BB19"/>
                </a:solidFill>
                <a:latin typeface="Montserrat Classic"/>
              </a:rPr>
              <a:t>Radiology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1822449"/>
            <a:ext cx="755398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079C2"/>
                </a:solidFill>
                <a:latin typeface="Montserrat Classic Bold"/>
              </a:rPr>
              <a:t>Mega-Groups Continued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3114730"/>
            <a:ext cx="9048534" cy="532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295" lvl="1" indent="-290830" algn="just">
              <a:lnSpc>
                <a:spcPts val="3239"/>
              </a:lnSpc>
              <a:buFont typeface="Arial"/>
              <a:buChar char="•"/>
            </a:pPr>
            <a:r>
              <a:rPr lang="en-US" sz="2650" dirty="0">
                <a:solidFill>
                  <a:srgbClr val="B5BB19"/>
                </a:solidFill>
                <a:latin typeface="Montserrat Classic"/>
              </a:rPr>
              <a:t>Envision Radiology</a:t>
            </a:r>
            <a:endParaRPr lang="en-US" sz="2650" dirty="0"/>
          </a:p>
          <a:p>
            <a:pPr marL="1165225" lvl="2" indent="-387985" algn="just">
              <a:lnSpc>
                <a:spcPts val="3239"/>
              </a:lnSpc>
              <a:buFont typeface="Arial"/>
              <a:buChar char="⚬"/>
            </a:pPr>
            <a:r>
              <a:rPr lang="en-US" sz="2650" dirty="0">
                <a:solidFill>
                  <a:srgbClr val="B5BB19"/>
                </a:solidFill>
                <a:latin typeface="Montserrat Classic"/>
              </a:rPr>
              <a:t>54 Imaging centers</a:t>
            </a:r>
          </a:p>
          <a:p>
            <a:pPr marL="1165225" lvl="2" indent="-387985" algn="just">
              <a:lnSpc>
                <a:spcPts val="3239"/>
              </a:lnSpc>
              <a:buFont typeface="Arial"/>
              <a:buChar char="⚬"/>
            </a:pPr>
            <a:r>
              <a:rPr lang="en-US" sz="2650" dirty="0">
                <a:solidFill>
                  <a:srgbClr val="B5BB19"/>
                </a:solidFill>
                <a:latin typeface="Montserrat Classic"/>
              </a:rPr>
              <a:t>1,500 Employees</a:t>
            </a:r>
          </a:p>
          <a:p>
            <a:pPr marL="1165225" lvl="2" indent="-387985" algn="just">
              <a:lnSpc>
                <a:spcPts val="3239"/>
              </a:lnSpc>
              <a:buFont typeface="Arial"/>
              <a:buChar char="⚬"/>
            </a:pPr>
            <a:r>
              <a:rPr lang="en-US" sz="2650" dirty="0">
                <a:solidFill>
                  <a:srgbClr val="B5BB19"/>
                </a:solidFill>
                <a:latin typeface="Montserrat Classic"/>
              </a:rPr>
              <a:t>6 States</a:t>
            </a:r>
          </a:p>
          <a:p>
            <a:pPr marL="582295" lvl="1" indent="-290830" algn="just">
              <a:lnSpc>
                <a:spcPts val="3239"/>
              </a:lnSpc>
              <a:buFont typeface="Arial"/>
              <a:buChar char="•"/>
            </a:pPr>
            <a:r>
              <a:rPr lang="en-US" sz="2650" dirty="0">
                <a:solidFill>
                  <a:srgbClr val="B5BB19"/>
                </a:solidFill>
                <a:latin typeface="Montserrat Classic"/>
              </a:rPr>
              <a:t>ARS</a:t>
            </a:r>
          </a:p>
          <a:p>
            <a:pPr marL="1165225" lvl="2" indent="-387985" algn="just">
              <a:lnSpc>
                <a:spcPts val="3239"/>
              </a:lnSpc>
              <a:buFont typeface="Arial"/>
              <a:buChar char="⚬"/>
            </a:pPr>
            <a:r>
              <a:rPr lang="en-US" sz="2650" dirty="0">
                <a:solidFill>
                  <a:srgbClr val="B5BB19"/>
                </a:solidFill>
                <a:latin typeface="Montserrat Classic"/>
              </a:rPr>
              <a:t>215 Rads</a:t>
            </a:r>
          </a:p>
          <a:p>
            <a:pPr marL="1165225" lvl="2" indent="-387985" algn="just">
              <a:lnSpc>
                <a:spcPts val="3239"/>
              </a:lnSpc>
              <a:buFont typeface="Arial"/>
              <a:buChar char="⚬"/>
            </a:pPr>
            <a:r>
              <a:rPr lang="en-US" sz="2650" dirty="0">
                <a:solidFill>
                  <a:srgbClr val="B5BB19"/>
                </a:solidFill>
                <a:latin typeface="Montserrat Classic"/>
              </a:rPr>
              <a:t>3.4M Exams</a:t>
            </a:r>
          </a:p>
          <a:p>
            <a:pPr marL="1165225" lvl="2" indent="-387985" algn="just">
              <a:lnSpc>
                <a:spcPts val="3239"/>
              </a:lnSpc>
              <a:buFont typeface="Arial"/>
              <a:buChar char="⚬"/>
            </a:pPr>
            <a:r>
              <a:rPr lang="en-US" sz="2650" dirty="0">
                <a:solidFill>
                  <a:srgbClr val="B5BB19"/>
                </a:solidFill>
                <a:latin typeface="Montserrat Classic"/>
              </a:rPr>
              <a:t>60+ Facilities </a:t>
            </a:r>
          </a:p>
          <a:p>
            <a:pPr marL="582295" lvl="1" indent="-290830" algn="just">
              <a:lnSpc>
                <a:spcPts val="3239"/>
              </a:lnSpc>
              <a:buFont typeface="Arial"/>
              <a:buChar char="•"/>
            </a:pPr>
            <a:r>
              <a:rPr lang="en-US" sz="2650" dirty="0">
                <a:solidFill>
                  <a:srgbClr val="B5BB19"/>
                </a:solidFill>
                <a:latin typeface="Montserrat Classic"/>
              </a:rPr>
              <a:t>Radia Inc. PS</a:t>
            </a:r>
          </a:p>
          <a:p>
            <a:pPr marL="1165225" lvl="2" indent="-387985" algn="just">
              <a:lnSpc>
                <a:spcPts val="3239"/>
              </a:lnSpc>
              <a:buFont typeface="Arial"/>
              <a:buChar char="⚬"/>
            </a:pPr>
            <a:r>
              <a:rPr lang="en-US" sz="2650" dirty="0">
                <a:solidFill>
                  <a:srgbClr val="B5BB19"/>
                </a:solidFill>
                <a:latin typeface="Montserrat Classic"/>
              </a:rPr>
              <a:t>200 Rads</a:t>
            </a:r>
          </a:p>
          <a:p>
            <a:pPr marL="1165225" lvl="2" indent="-387985" algn="just">
              <a:lnSpc>
                <a:spcPts val="3239"/>
              </a:lnSpc>
              <a:buFont typeface="Arial"/>
              <a:buChar char="⚬"/>
            </a:pPr>
            <a:r>
              <a:rPr lang="en-US" sz="2650" dirty="0">
                <a:solidFill>
                  <a:srgbClr val="B5BB19"/>
                </a:solidFill>
                <a:latin typeface="Montserrat Classic"/>
              </a:rPr>
              <a:t>Washington</a:t>
            </a:r>
          </a:p>
          <a:p>
            <a:pPr marL="1165225" lvl="2" indent="-387985" algn="just">
              <a:lnSpc>
                <a:spcPts val="3239"/>
              </a:lnSpc>
              <a:buFont typeface="Arial"/>
              <a:buChar char="⚬"/>
            </a:pPr>
            <a:r>
              <a:rPr lang="en-US" sz="2650" dirty="0">
                <a:solidFill>
                  <a:srgbClr val="B5BB19"/>
                </a:solidFill>
                <a:latin typeface="Montserrat Classic"/>
              </a:rPr>
              <a:t>50 Hospitals</a:t>
            </a:r>
          </a:p>
          <a:p>
            <a:pPr marL="1165225" lvl="2" indent="-387985" algn="just">
              <a:lnSpc>
                <a:spcPts val="3239"/>
              </a:lnSpc>
              <a:buFont typeface="Arial"/>
              <a:buChar char="⚬"/>
            </a:pPr>
            <a:r>
              <a:rPr lang="en-US" sz="2650" dirty="0">
                <a:solidFill>
                  <a:srgbClr val="B5BB19"/>
                </a:solidFill>
                <a:latin typeface="Montserrat Classic"/>
              </a:rPr>
              <a:t>4 Imaging centers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55388" y="2267532"/>
            <a:ext cx="3965586" cy="396558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D3166"/>
            </a:solidFill>
            <a:ln w="238125" cap="sq">
              <a:solidFill>
                <a:srgbClr val="2695D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39700" y="73025"/>
              <a:ext cx="533400" cy="60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6710" y="2317750"/>
            <a:ext cx="3761935" cy="3971385"/>
            <a:chOff x="0" y="0"/>
            <a:chExt cx="812800" cy="8580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58054"/>
            </a:xfrm>
            <a:custGeom>
              <a:avLst/>
              <a:gdLst/>
              <a:ahLst/>
              <a:cxnLst/>
              <a:rect l="l" t="t" r="r" b="b"/>
              <a:pathLst>
                <a:path w="812800" h="858054">
                  <a:moveTo>
                    <a:pt x="406400" y="0"/>
                  </a:moveTo>
                  <a:lnTo>
                    <a:pt x="812800" y="429027"/>
                  </a:lnTo>
                  <a:lnTo>
                    <a:pt x="406400" y="858054"/>
                  </a:lnTo>
                  <a:lnTo>
                    <a:pt x="0" y="429027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D3166"/>
            </a:solidFill>
            <a:ln w="238125" cap="sq">
              <a:solidFill>
                <a:srgbClr val="2695D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39700" y="73025"/>
              <a:ext cx="533400" cy="60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90619" y="2317750"/>
            <a:ext cx="3915369" cy="391536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D3166"/>
            </a:solidFill>
            <a:ln w="238125" cap="sq">
              <a:solidFill>
                <a:srgbClr val="2695D1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39700" y="73025"/>
              <a:ext cx="533400" cy="60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08645" y="3553501"/>
            <a:ext cx="981974" cy="1134634"/>
          </a:xfrm>
          <a:custGeom>
            <a:avLst/>
            <a:gdLst/>
            <a:ahLst/>
            <a:cxnLst/>
            <a:rect l="l" t="t" r="r" b="b"/>
            <a:pathLst>
              <a:path w="981974" h="1134634">
                <a:moveTo>
                  <a:pt x="0" y="0"/>
                </a:moveTo>
                <a:lnTo>
                  <a:pt x="981974" y="0"/>
                </a:lnTo>
                <a:lnTo>
                  <a:pt x="981974" y="1134634"/>
                </a:lnTo>
                <a:lnTo>
                  <a:pt x="0" y="1134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534474" y="3658154"/>
            <a:ext cx="1186407" cy="1128570"/>
          </a:xfrm>
          <a:custGeom>
            <a:avLst/>
            <a:gdLst/>
            <a:ahLst/>
            <a:cxnLst/>
            <a:rect l="l" t="t" r="r" b="b"/>
            <a:pathLst>
              <a:path w="1186407" h="1128570">
                <a:moveTo>
                  <a:pt x="0" y="0"/>
                </a:moveTo>
                <a:lnTo>
                  <a:pt x="1186407" y="0"/>
                </a:lnTo>
                <a:lnTo>
                  <a:pt x="1186407" y="1128570"/>
                </a:lnTo>
                <a:lnTo>
                  <a:pt x="0" y="1128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311006" y="3586228"/>
            <a:ext cx="1284531" cy="1284531"/>
          </a:xfrm>
          <a:custGeom>
            <a:avLst/>
            <a:gdLst/>
            <a:ahLst/>
            <a:cxnLst/>
            <a:rect l="l" t="t" r="r" b="b"/>
            <a:pathLst>
              <a:path w="1284531" h="1284531">
                <a:moveTo>
                  <a:pt x="0" y="0"/>
                </a:moveTo>
                <a:lnTo>
                  <a:pt x="1284532" y="0"/>
                </a:lnTo>
                <a:lnTo>
                  <a:pt x="1284532" y="1284531"/>
                </a:lnTo>
                <a:lnTo>
                  <a:pt x="0" y="12845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120974" y="3736125"/>
            <a:ext cx="981974" cy="1134634"/>
          </a:xfrm>
          <a:custGeom>
            <a:avLst/>
            <a:gdLst/>
            <a:ahLst/>
            <a:cxnLst/>
            <a:rect l="l" t="t" r="r" b="b"/>
            <a:pathLst>
              <a:path w="981974" h="1134634">
                <a:moveTo>
                  <a:pt x="0" y="0"/>
                </a:moveTo>
                <a:lnTo>
                  <a:pt x="981975" y="0"/>
                </a:lnTo>
                <a:lnTo>
                  <a:pt x="981975" y="1134634"/>
                </a:lnTo>
                <a:lnTo>
                  <a:pt x="0" y="1134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548910" y="3633168"/>
            <a:ext cx="1178542" cy="1178542"/>
          </a:xfrm>
          <a:custGeom>
            <a:avLst/>
            <a:gdLst/>
            <a:ahLst/>
            <a:cxnLst/>
            <a:rect l="l" t="t" r="r" b="b"/>
            <a:pathLst>
              <a:path w="1178542" h="1178542">
                <a:moveTo>
                  <a:pt x="0" y="0"/>
                </a:moveTo>
                <a:lnTo>
                  <a:pt x="1178543" y="0"/>
                </a:lnTo>
                <a:lnTo>
                  <a:pt x="1178543" y="1178543"/>
                </a:lnTo>
                <a:lnTo>
                  <a:pt x="0" y="1178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368883"/>
            <a:ext cx="7553989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>
                <a:solidFill>
                  <a:srgbClr val="B5BB19"/>
                </a:solidFill>
                <a:latin typeface="Montserrat Classic"/>
              </a:rPr>
              <a:t>Ongoing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981657"/>
            <a:ext cx="755398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079C2"/>
                </a:solidFill>
                <a:latin typeface="Montserrat Classic Bold"/>
              </a:rPr>
              <a:t>Areas of Concern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83986" y="6957018"/>
            <a:ext cx="6218963" cy="1242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9"/>
              </a:lnSpc>
              <a:spcBef>
                <a:spcPct val="0"/>
              </a:spcBef>
            </a:pPr>
            <a:r>
              <a:rPr lang="en-US" sz="4819">
                <a:solidFill>
                  <a:srgbClr val="0D3166"/>
                </a:solidFill>
                <a:latin typeface="Montserrat Classic Bold"/>
              </a:rPr>
              <a:t>Shrinking Reimbursements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344082" y="7083447"/>
            <a:ext cx="5218380" cy="1255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0"/>
              </a:lnSpc>
              <a:spcBef>
                <a:spcPct val="0"/>
              </a:spcBef>
            </a:pPr>
            <a:r>
              <a:rPr lang="en-US" sz="4820">
                <a:solidFill>
                  <a:srgbClr val="0D3166"/>
                </a:solidFill>
                <a:latin typeface="Montserrat Classic Bold"/>
              </a:rPr>
              <a:t>Radiologist Burnout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120974" y="7060660"/>
            <a:ext cx="5869645" cy="1255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0"/>
              </a:lnSpc>
            </a:pPr>
            <a:r>
              <a:rPr lang="en-US" sz="4820">
                <a:solidFill>
                  <a:srgbClr val="0D3166"/>
                </a:solidFill>
                <a:latin typeface="Montserrat Classic Bold"/>
              </a:rPr>
              <a:t>Rising </a:t>
            </a:r>
          </a:p>
          <a:p>
            <a:pPr algn="ctr">
              <a:lnSpc>
                <a:spcPts val="4820"/>
              </a:lnSpc>
              <a:spcBef>
                <a:spcPct val="0"/>
              </a:spcBef>
            </a:pPr>
            <a:r>
              <a:rPr lang="en-US" sz="4820">
                <a:solidFill>
                  <a:srgbClr val="0D3166"/>
                </a:solidFill>
                <a:latin typeface="Montserrat Classic Bold"/>
              </a:rPr>
              <a:t>Costs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95386" y="-3391659"/>
            <a:ext cx="5709408" cy="570940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DBFE3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39700" y="73025"/>
              <a:ext cx="533400" cy="60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534285" y="8286408"/>
            <a:ext cx="8031610" cy="803161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695D1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39700" y="73025"/>
              <a:ext cx="533400" cy="60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388062" y="3263742"/>
            <a:ext cx="8324055" cy="4076674"/>
          </a:xfrm>
          <a:custGeom>
            <a:avLst/>
            <a:gdLst/>
            <a:ahLst/>
            <a:cxnLst/>
            <a:rect l="l" t="t" r="r" b="b"/>
            <a:pathLst>
              <a:path w="8324055" h="4076674">
                <a:moveTo>
                  <a:pt x="0" y="0"/>
                </a:moveTo>
                <a:lnTo>
                  <a:pt x="8324056" y="0"/>
                </a:lnTo>
                <a:lnTo>
                  <a:pt x="8324056" y="4076673"/>
                </a:lnTo>
                <a:lnTo>
                  <a:pt x="0" y="40766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3157" y="2776232"/>
            <a:ext cx="8360843" cy="1659455"/>
          </a:xfrm>
          <a:custGeom>
            <a:avLst/>
            <a:gdLst/>
            <a:ahLst/>
            <a:cxnLst/>
            <a:rect l="l" t="t" r="r" b="b"/>
            <a:pathLst>
              <a:path w="8360843" h="1659455">
                <a:moveTo>
                  <a:pt x="0" y="0"/>
                </a:moveTo>
                <a:lnTo>
                  <a:pt x="8360843" y="0"/>
                </a:lnTo>
                <a:lnTo>
                  <a:pt x="8360843" y="1659455"/>
                </a:lnTo>
                <a:lnTo>
                  <a:pt x="0" y="1659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18497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75062" y="1066800"/>
            <a:ext cx="755398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079C2"/>
                </a:solidFill>
                <a:latin typeface="Montserrat Classic Bold"/>
              </a:rPr>
              <a:t>What Business are We In?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35970" y="4561588"/>
            <a:ext cx="8832171" cy="5076193"/>
            <a:chOff x="0" y="-66675"/>
            <a:chExt cx="11776228" cy="6768259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27972"/>
              <a:ext cx="5089560" cy="1551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000000"/>
                  </a:solidFill>
                  <a:latin typeface="Canva Sans Bold"/>
                </a:rPr>
                <a:t>Hospital Based </a:t>
              </a:r>
            </a:p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000000"/>
                  </a:solidFill>
                  <a:latin typeface="Canva Sans Bold"/>
                </a:rPr>
                <a:t>Radiologists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453918" y="-66675"/>
              <a:ext cx="5573895" cy="1551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000000"/>
                  </a:solidFill>
                  <a:latin typeface="Canva Sans Bold"/>
                </a:rPr>
                <a:t>Outpatient Imaging</a:t>
              </a:r>
            </a:p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000000"/>
                  </a:solidFill>
                  <a:latin typeface="Canva Sans Bold"/>
                </a:rPr>
                <a:t>Centers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453918" y="1728381"/>
              <a:ext cx="6322310" cy="4609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115" lvl="1" indent="-269240">
                <a:lnSpc>
                  <a:spcPts val="3899"/>
                </a:lnSpc>
                <a:buFont typeface="Arial"/>
                <a:buChar char="•"/>
              </a:pPr>
              <a:r>
                <a:rPr lang="en-US" sz="2450" dirty="0">
                  <a:solidFill>
                    <a:srgbClr val="000000"/>
                  </a:solidFill>
                  <a:latin typeface="Canva Sans Bold"/>
                </a:rPr>
                <a:t>In the medical imaging business</a:t>
              </a:r>
              <a:endParaRPr lang="en-US" sz="2450" dirty="0"/>
            </a:p>
            <a:p>
              <a:pPr marL="539115" lvl="1" indent="-269240">
                <a:lnSpc>
                  <a:spcPts val="3899"/>
                </a:lnSpc>
                <a:buFont typeface="Arial"/>
                <a:buChar char="•"/>
              </a:pPr>
              <a:r>
                <a:rPr lang="en-US" sz="2450" dirty="0">
                  <a:solidFill>
                    <a:srgbClr val="000000"/>
                  </a:solidFill>
                  <a:latin typeface="Canva Sans Bold"/>
                </a:rPr>
                <a:t>Medical advancements and pioneering new technologies</a:t>
              </a:r>
            </a:p>
            <a:p>
              <a:pPr marL="539115" lvl="1" indent="-269240">
                <a:lnSpc>
                  <a:spcPts val="3899"/>
                </a:lnSpc>
                <a:buFont typeface="Arial"/>
                <a:buChar char="•"/>
              </a:pPr>
              <a:r>
                <a:rPr lang="en-US" sz="2450" dirty="0">
                  <a:solidFill>
                    <a:srgbClr val="FF0000"/>
                  </a:solidFill>
                  <a:latin typeface="Canva Sans Bold"/>
                </a:rPr>
                <a:t>Most importantly we are an IT company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95793" y="2092202"/>
              <a:ext cx="4793766" cy="4609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115" lvl="1" indent="-269240">
                <a:lnSpc>
                  <a:spcPts val="3899"/>
                </a:lnSpc>
                <a:buFont typeface="Arial"/>
                <a:buChar char="•"/>
              </a:pPr>
              <a:r>
                <a:rPr lang="en-US" sz="2450">
                  <a:solidFill>
                    <a:srgbClr val="000000"/>
                  </a:solidFill>
                  <a:latin typeface="Canva Sans Bold"/>
                </a:rPr>
                <a:t>In the medical imaging business </a:t>
              </a:r>
              <a:endParaRPr lang="en-US"/>
            </a:p>
            <a:p>
              <a:pPr marL="539115" lvl="1" indent="-269240">
                <a:lnSpc>
                  <a:spcPts val="3899"/>
                </a:lnSpc>
                <a:buFont typeface="Arial"/>
                <a:buChar char="•"/>
              </a:pPr>
              <a:r>
                <a:rPr lang="en-US" sz="2450">
                  <a:solidFill>
                    <a:srgbClr val="000000"/>
                  </a:solidFill>
                  <a:latin typeface="Canva Sans Bold"/>
                </a:rPr>
                <a:t>Medical advancements and pioneering new technologies</a:t>
              </a:r>
            </a:p>
            <a:p>
              <a:pPr marL="539115" lvl="1" indent="-269240">
                <a:lnSpc>
                  <a:spcPts val="3899"/>
                </a:lnSpc>
                <a:buFont typeface="Arial"/>
                <a:buChar char="•"/>
              </a:pPr>
              <a:endParaRPr lang="en-US" sz="2450">
                <a:solidFill>
                  <a:srgbClr val="000000"/>
                </a:solidFill>
                <a:latin typeface="Canva Sans Bold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88505" y="1634465"/>
            <a:ext cx="6398990" cy="639899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D316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39700" y="73025"/>
              <a:ext cx="533400" cy="60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411870" y="1028700"/>
            <a:ext cx="5752260" cy="575226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695D1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39700" y="73025"/>
              <a:ext cx="533400" cy="60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804002" y="4938310"/>
            <a:ext cx="12679996" cy="3227635"/>
          </a:xfrm>
          <a:custGeom>
            <a:avLst/>
            <a:gdLst/>
            <a:ahLst/>
            <a:cxnLst/>
            <a:rect l="l" t="t" r="r" b="b"/>
            <a:pathLst>
              <a:path w="12679996" h="3227635">
                <a:moveTo>
                  <a:pt x="0" y="0"/>
                </a:moveTo>
                <a:lnTo>
                  <a:pt x="12679996" y="0"/>
                </a:lnTo>
                <a:lnTo>
                  <a:pt x="12679996" y="3227635"/>
                </a:lnTo>
                <a:lnTo>
                  <a:pt x="0" y="3227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1431050"/>
            <a:ext cx="863129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0079C2"/>
                </a:solidFill>
                <a:latin typeface="Montserrat Classic Bold"/>
              </a:rPr>
              <a:t>Not a Competition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2701" y="2757085"/>
            <a:ext cx="8631299" cy="218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>
                <a:solidFill>
                  <a:srgbClr val="B5BB19"/>
                </a:solidFill>
                <a:latin typeface="Montserrat Classic"/>
              </a:rPr>
              <a:t>Both should have the same goal of building value and quality in the imaging sector of healthcare.</a:t>
            </a:r>
          </a:p>
          <a:p>
            <a:pPr>
              <a:lnSpc>
                <a:spcPts val="4320"/>
              </a:lnSpc>
              <a:spcBef>
                <a:spcPct val="0"/>
              </a:spcBef>
            </a:pPr>
            <a:endParaRPr lang="en-US" sz="3600">
              <a:solidFill>
                <a:srgbClr val="B5BB19"/>
              </a:solidFill>
              <a:latin typeface="Montserrat Class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25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 quality imaging business in michigan</dc:title>
  <cp:revision>16</cp:revision>
  <dcterms:created xsi:type="dcterms:W3CDTF">2006-08-16T00:00:00Z</dcterms:created>
  <dcterms:modified xsi:type="dcterms:W3CDTF">2023-10-13T19:16:20Z</dcterms:modified>
  <dc:identifier>DAFwhZkV2Yc</dc:identifier>
</cp:coreProperties>
</file>