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7" r:id="rId11"/>
    <p:sldId id="268" r:id="rId12"/>
    <p:sldId id="269" r:id="rId13"/>
    <p:sldId id="264" r:id="rId14"/>
    <p:sldId id="265" r:id="rId15"/>
    <p:sldId id="266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Helvetica World" panose="020B0604020202020204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nva Sans" panose="020B0604020202020204" charset="0"/>
      <p:regular r:id="rId33"/>
    </p:embeddedFont>
    <p:embeddedFont>
      <p:font typeface="Canva Sans Bold" panose="020B0604020202020204" charset="0"/>
      <p:regular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Open Sans Bold" panose="020B0806030504020204" pitchFamily="34" charset="0"/>
      <p:regular r:id="rId39"/>
      <p:bold r:id="rId40"/>
    </p:embeddedFont>
    <p:embeddedFont>
      <p:font typeface="Poppins" panose="00000500000000000000" pitchFamily="2" charset="0"/>
      <p:regular r:id="rId41"/>
      <p:bold r:id="rId42"/>
      <p:italic r:id="rId43"/>
      <p:boldItalic r:id="rId44"/>
    </p:embeddedFont>
    <p:embeddedFont>
      <p:font typeface="Poppins Bold" panose="00000800000000000000" pitchFamily="2" charset="0"/>
      <p:regular r:id="rId45"/>
      <p:bold r:id="rId46"/>
    </p:embeddedFont>
    <p:embeddedFont>
      <p:font typeface="Poppins Semi-Bold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4CDBE5-363A-42BE-F9EF-FC6036469A68}" v="87" dt="2023-10-12T12:38:30.994"/>
    <p1510:client id="{8A27D6E4-B230-6486-F03F-B30EB0408362}" v="95" dt="2023-10-13T19:39:18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8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5549" y="7980780"/>
            <a:ext cx="3880634" cy="3334920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4214" y="0"/>
              <a:ext cx="804372" cy="698500"/>
            </a:xfrm>
            <a:custGeom>
              <a:avLst/>
              <a:gdLst/>
              <a:ahLst/>
              <a:cxnLst/>
              <a:rect l="l" t="t" r="r" b="b"/>
              <a:pathLst>
                <a:path w="804372" h="698500">
                  <a:moveTo>
                    <a:pt x="797550" y="368218"/>
                  </a:moveTo>
                  <a:lnTo>
                    <a:pt x="616422" y="679532"/>
                  </a:lnTo>
                  <a:cubicBezTo>
                    <a:pt x="609589" y="691275"/>
                    <a:pt x="597028" y="698500"/>
                    <a:pt x="583441" y="698500"/>
                  </a:cubicBezTo>
                  <a:lnTo>
                    <a:pt x="220931" y="698500"/>
                  </a:lnTo>
                  <a:cubicBezTo>
                    <a:pt x="207344" y="698500"/>
                    <a:pt x="194783" y="691275"/>
                    <a:pt x="187950" y="679532"/>
                  </a:cubicBezTo>
                  <a:lnTo>
                    <a:pt x="6822" y="368218"/>
                  </a:lnTo>
                  <a:cubicBezTo>
                    <a:pt x="0" y="356493"/>
                    <a:pt x="0" y="342007"/>
                    <a:pt x="6822" y="330282"/>
                  </a:cubicBezTo>
                  <a:lnTo>
                    <a:pt x="187950" y="18968"/>
                  </a:lnTo>
                  <a:cubicBezTo>
                    <a:pt x="194783" y="7225"/>
                    <a:pt x="207344" y="0"/>
                    <a:pt x="220931" y="0"/>
                  </a:cubicBezTo>
                  <a:lnTo>
                    <a:pt x="583441" y="0"/>
                  </a:lnTo>
                  <a:cubicBezTo>
                    <a:pt x="597028" y="0"/>
                    <a:pt x="609589" y="7225"/>
                    <a:pt x="616422" y="18968"/>
                  </a:cubicBezTo>
                  <a:lnTo>
                    <a:pt x="797550" y="330282"/>
                  </a:lnTo>
                  <a:cubicBezTo>
                    <a:pt x="804372" y="342007"/>
                    <a:pt x="804372" y="356493"/>
                    <a:pt x="797550" y="368218"/>
                  </a:cubicBezTo>
                  <a:close/>
                </a:path>
              </a:pathLst>
            </a:custGeom>
            <a:solidFill>
              <a:srgbClr val="0060A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rot="-5400000">
            <a:off x="-1672563" y="6817397"/>
            <a:ext cx="4576012" cy="0"/>
          </a:xfrm>
          <a:prstGeom prst="line">
            <a:avLst/>
          </a:prstGeom>
          <a:ln w="95250" cap="rnd">
            <a:solidFill>
              <a:srgbClr val="0061A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-1672563" y="3374353"/>
            <a:ext cx="4576012" cy="0"/>
          </a:xfrm>
          <a:prstGeom prst="line">
            <a:avLst/>
          </a:prstGeom>
          <a:ln w="95250" cap="rnd">
            <a:solidFill>
              <a:srgbClr val="005B9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3266184" y="412629"/>
            <a:ext cx="5944395" cy="2533943"/>
            <a:chOff x="0" y="0"/>
            <a:chExt cx="1638616" cy="698500"/>
          </a:xfrm>
        </p:grpSpPr>
        <p:sp>
          <p:nvSpPr>
            <p:cNvPr id="8" name="Freeform 8"/>
            <p:cNvSpPr/>
            <p:nvPr/>
          </p:nvSpPr>
          <p:spPr>
            <a:xfrm>
              <a:off x="2751" y="0"/>
              <a:ext cx="1633114" cy="698500"/>
            </a:xfrm>
            <a:custGeom>
              <a:avLst/>
              <a:gdLst/>
              <a:ahLst/>
              <a:cxnLst/>
              <a:rect l="l" t="t" r="r" b="b"/>
              <a:pathLst>
                <a:path w="1633114" h="698500">
                  <a:moveTo>
                    <a:pt x="1628660" y="361633"/>
                  </a:moveTo>
                  <a:lnTo>
                    <a:pt x="1439870" y="686117"/>
                  </a:lnTo>
                  <a:cubicBezTo>
                    <a:pt x="1435409" y="693784"/>
                    <a:pt x="1427208" y="698500"/>
                    <a:pt x="1418339" y="698500"/>
                  </a:cubicBezTo>
                  <a:lnTo>
                    <a:pt x="214775" y="698500"/>
                  </a:lnTo>
                  <a:cubicBezTo>
                    <a:pt x="205906" y="698500"/>
                    <a:pt x="197705" y="693784"/>
                    <a:pt x="193244" y="686117"/>
                  </a:cubicBezTo>
                  <a:lnTo>
                    <a:pt x="4454" y="361633"/>
                  </a:lnTo>
                  <a:cubicBezTo>
                    <a:pt x="0" y="353978"/>
                    <a:pt x="0" y="344522"/>
                    <a:pt x="4454" y="336867"/>
                  </a:cubicBezTo>
                  <a:lnTo>
                    <a:pt x="193244" y="12383"/>
                  </a:lnTo>
                  <a:cubicBezTo>
                    <a:pt x="197705" y="4716"/>
                    <a:pt x="205906" y="0"/>
                    <a:pt x="214775" y="0"/>
                  </a:cubicBezTo>
                  <a:lnTo>
                    <a:pt x="1418339" y="0"/>
                  </a:lnTo>
                  <a:cubicBezTo>
                    <a:pt x="1427208" y="0"/>
                    <a:pt x="1435409" y="4716"/>
                    <a:pt x="1439870" y="12383"/>
                  </a:cubicBezTo>
                  <a:lnTo>
                    <a:pt x="1628660" y="336867"/>
                  </a:lnTo>
                  <a:cubicBezTo>
                    <a:pt x="1633114" y="344522"/>
                    <a:pt x="1633114" y="353978"/>
                    <a:pt x="1628660" y="361633"/>
                  </a:cubicBezTo>
                  <a:close/>
                </a:path>
              </a:pathLst>
            </a:custGeom>
            <a:solidFill>
              <a:srgbClr val="0061A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50791" y="1004710"/>
            <a:ext cx="10689850" cy="9186590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530" y="0"/>
              <a:ext cx="809740" cy="698500"/>
            </a:xfrm>
            <a:custGeom>
              <a:avLst/>
              <a:gdLst/>
              <a:ahLst/>
              <a:cxnLst/>
              <a:rect l="l" t="t" r="r" b="b"/>
              <a:pathLst>
                <a:path w="809740" h="698500">
                  <a:moveTo>
                    <a:pt x="807264" y="356136"/>
                  </a:moveTo>
                  <a:lnTo>
                    <a:pt x="612076" y="691614"/>
                  </a:lnTo>
                  <a:cubicBezTo>
                    <a:pt x="609596" y="695877"/>
                    <a:pt x="605036" y="698500"/>
                    <a:pt x="600103" y="698500"/>
                  </a:cubicBezTo>
                  <a:lnTo>
                    <a:pt x="209637" y="698500"/>
                  </a:lnTo>
                  <a:cubicBezTo>
                    <a:pt x="204704" y="698500"/>
                    <a:pt x="200144" y="695877"/>
                    <a:pt x="197664" y="691614"/>
                  </a:cubicBezTo>
                  <a:lnTo>
                    <a:pt x="2476" y="356136"/>
                  </a:lnTo>
                  <a:cubicBezTo>
                    <a:pt x="0" y="351879"/>
                    <a:pt x="0" y="346621"/>
                    <a:pt x="2476" y="342364"/>
                  </a:cubicBezTo>
                  <a:lnTo>
                    <a:pt x="197664" y="6886"/>
                  </a:lnTo>
                  <a:cubicBezTo>
                    <a:pt x="200144" y="2623"/>
                    <a:pt x="204704" y="0"/>
                    <a:pt x="209637" y="0"/>
                  </a:cubicBezTo>
                  <a:lnTo>
                    <a:pt x="600103" y="0"/>
                  </a:lnTo>
                  <a:cubicBezTo>
                    <a:pt x="605036" y="0"/>
                    <a:pt x="609596" y="2623"/>
                    <a:pt x="612076" y="6886"/>
                  </a:cubicBezTo>
                  <a:lnTo>
                    <a:pt x="807264" y="342364"/>
                  </a:lnTo>
                  <a:cubicBezTo>
                    <a:pt x="809740" y="346621"/>
                    <a:pt x="809740" y="351879"/>
                    <a:pt x="807264" y="356136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0409658" y="1081624"/>
            <a:ext cx="10430983" cy="9032761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 rot="1632000">
              <a:off x="236784" y="-284329"/>
              <a:ext cx="3808872" cy="4277059"/>
            </a:xfrm>
            <a:custGeom>
              <a:avLst/>
              <a:gdLst/>
              <a:ahLst/>
              <a:cxnLst/>
              <a:rect l="l" t="t" r="r" b="b"/>
              <a:pathLst>
                <a:path w="3808872" h="4277059">
                  <a:moveTo>
                    <a:pt x="2009103" y="0"/>
                  </a:moveTo>
                  <a:lnTo>
                    <a:pt x="104667" y="978747"/>
                  </a:lnTo>
                  <a:lnTo>
                    <a:pt x="0" y="3117276"/>
                  </a:lnTo>
                  <a:lnTo>
                    <a:pt x="1799769" y="4277058"/>
                  </a:lnTo>
                  <a:lnTo>
                    <a:pt x="3704205" y="3298311"/>
                  </a:lnTo>
                  <a:lnTo>
                    <a:pt x="3808872" y="1159782"/>
                  </a:lnTo>
                  <a:close/>
                </a:path>
              </a:pathLst>
            </a:custGeom>
            <a:blipFill>
              <a:blip r:embed="rId2"/>
              <a:stretch>
                <a:fillRect l="-125230" t="-52808" r="-39266" b="-13838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959674" y="316304"/>
            <a:ext cx="4070343" cy="2124303"/>
          </a:xfrm>
          <a:custGeom>
            <a:avLst/>
            <a:gdLst/>
            <a:ahLst/>
            <a:cxnLst/>
            <a:rect l="l" t="t" r="r" b="b"/>
            <a:pathLst>
              <a:path w="4070343" h="2124303">
                <a:moveTo>
                  <a:pt x="0" y="0"/>
                </a:moveTo>
                <a:lnTo>
                  <a:pt x="4070343" y="0"/>
                </a:lnTo>
                <a:lnTo>
                  <a:pt x="4070343" y="2124303"/>
                </a:lnTo>
                <a:lnTo>
                  <a:pt x="0" y="2124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93992" y="4032568"/>
            <a:ext cx="8425875" cy="234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99"/>
              </a:lnSpc>
            </a:pPr>
            <a:r>
              <a:rPr lang="en-US" sz="6099">
                <a:solidFill>
                  <a:srgbClr val="0061AA"/>
                </a:solidFill>
                <a:latin typeface="Open Sans"/>
              </a:rPr>
              <a:t>WHY QUALITY IN RADIOLOGY MATTERS </a:t>
            </a:r>
            <a:r>
              <a:rPr lang="en-US" sz="6099">
                <a:solidFill>
                  <a:srgbClr val="C4BC07"/>
                </a:solidFill>
                <a:latin typeface="Open Sans"/>
              </a:rPr>
              <a:t>IN 2023 AND BEYOND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8940165"/>
            <a:ext cx="2701284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400">
                <a:solidFill>
                  <a:srgbClr val="C4BC07"/>
                </a:solidFill>
                <a:latin typeface="Open Sans Bold"/>
              </a:rPr>
              <a:t>WWW.RMIPC.NET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02898" y="3304477"/>
            <a:ext cx="4571266" cy="2109124"/>
            <a:chOff x="0" y="0"/>
            <a:chExt cx="1513913" cy="698500"/>
          </a:xfrm>
        </p:grpSpPr>
        <p:sp>
          <p:nvSpPr>
            <p:cNvPr id="3" name="Freeform 3"/>
            <p:cNvSpPr/>
            <p:nvPr/>
          </p:nvSpPr>
          <p:spPr>
            <a:xfrm>
              <a:off x="3577" y="0"/>
              <a:ext cx="1506758" cy="698500"/>
            </a:xfrm>
            <a:custGeom>
              <a:avLst/>
              <a:gdLst/>
              <a:ahLst/>
              <a:cxnLst/>
              <a:rect l="l" t="t" r="r" b="b"/>
              <a:pathLst>
                <a:path w="1506758" h="698500">
                  <a:moveTo>
                    <a:pt x="1500967" y="365353"/>
                  </a:moveTo>
                  <a:lnTo>
                    <a:pt x="1316504" y="682397"/>
                  </a:lnTo>
                  <a:cubicBezTo>
                    <a:pt x="1310704" y="692367"/>
                    <a:pt x="1300040" y="698500"/>
                    <a:pt x="1288506" y="698500"/>
                  </a:cubicBezTo>
                  <a:lnTo>
                    <a:pt x="218253" y="698500"/>
                  </a:lnTo>
                  <a:cubicBezTo>
                    <a:pt x="206719" y="698500"/>
                    <a:pt x="196055" y="692367"/>
                    <a:pt x="190254" y="682397"/>
                  </a:cubicBezTo>
                  <a:lnTo>
                    <a:pt x="5792" y="365353"/>
                  </a:lnTo>
                  <a:cubicBezTo>
                    <a:pt x="0" y="355399"/>
                    <a:pt x="0" y="343101"/>
                    <a:pt x="5792" y="333147"/>
                  </a:cubicBezTo>
                  <a:lnTo>
                    <a:pt x="190254" y="16103"/>
                  </a:lnTo>
                  <a:cubicBezTo>
                    <a:pt x="196055" y="6133"/>
                    <a:pt x="206719" y="0"/>
                    <a:pt x="218253" y="0"/>
                  </a:cubicBezTo>
                  <a:lnTo>
                    <a:pt x="1288506" y="0"/>
                  </a:lnTo>
                  <a:cubicBezTo>
                    <a:pt x="1300040" y="0"/>
                    <a:pt x="1310704" y="6133"/>
                    <a:pt x="1316504" y="16103"/>
                  </a:cubicBezTo>
                  <a:lnTo>
                    <a:pt x="1500967" y="333147"/>
                  </a:lnTo>
                  <a:cubicBezTo>
                    <a:pt x="1506758" y="343101"/>
                    <a:pt x="1506758" y="355399"/>
                    <a:pt x="1500967" y="36535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B5BB19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05938" y="3257314"/>
            <a:ext cx="4775707" cy="2203450"/>
            <a:chOff x="0" y="0"/>
            <a:chExt cx="1513913" cy="698500"/>
          </a:xfrm>
        </p:grpSpPr>
        <p:sp>
          <p:nvSpPr>
            <p:cNvPr id="6" name="Freeform 6"/>
            <p:cNvSpPr/>
            <p:nvPr/>
          </p:nvSpPr>
          <p:spPr>
            <a:xfrm>
              <a:off x="3424" y="0"/>
              <a:ext cx="1507064" cy="698500"/>
            </a:xfrm>
            <a:custGeom>
              <a:avLst/>
              <a:gdLst/>
              <a:ahLst/>
              <a:cxnLst/>
              <a:rect l="l" t="t" r="r" b="b"/>
              <a:pathLst>
                <a:path w="1507064" h="698500">
                  <a:moveTo>
                    <a:pt x="1501521" y="364663"/>
                  </a:moveTo>
                  <a:lnTo>
                    <a:pt x="1316256" y="683087"/>
                  </a:lnTo>
                  <a:cubicBezTo>
                    <a:pt x="1310704" y="692629"/>
                    <a:pt x="1300497" y="698500"/>
                    <a:pt x="1289456" y="698500"/>
                  </a:cubicBezTo>
                  <a:lnTo>
                    <a:pt x="217608" y="698500"/>
                  </a:lnTo>
                  <a:cubicBezTo>
                    <a:pt x="206568" y="698500"/>
                    <a:pt x="196360" y="692629"/>
                    <a:pt x="190808" y="683087"/>
                  </a:cubicBezTo>
                  <a:lnTo>
                    <a:pt x="5544" y="364663"/>
                  </a:lnTo>
                  <a:cubicBezTo>
                    <a:pt x="0" y="355135"/>
                    <a:pt x="0" y="343365"/>
                    <a:pt x="5544" y="333837"/>
                  </a:cubicBezTo>
                  <a:lnTo>
                    <a:pt x="190808" y="15413"/>
                  </a:lnTo>
                  <a:cubicBezTo>
                    <a:pt x="196360" y="5871"/>
                    <a:pt x="206568" y="0"/>
                    <a:pt x="217608" y="0"/>
                  </a:cubicBezTo>
                  <a:lnTo>
                    <a:pt x="1289456" y="0"/>
                  </a:lnTo>
                  <a:cubicBezTo>
                    <a:pt x="1300497" y="0"/>
                    <a:pt x="1310704" y="5871"/>
                    <a:pt x="1316256" y="15413"/>
                  </a:cubicBezTo>
                  <a:lnTo>
                    <a:pt x="1501521" y="333837"/>
                  </a:lnTo>
                  <a:cubicBezTo>
                    <a:pt x="1507064" y="343365"/>
                    <a:pt x="1507064" y="355135"/>
                    <a:pt x="1501521" y="364663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5B9B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714231" y="3297076"/>
            <a:ext cx="4667405" cy="2153481"/>
            <a:chOff x="0" y="0"/>
            <a:chExt cx="1513913" cy="698500"/>
          </a:xfrm>
        </p:grpSpPr>
        <p:sp>
          <p:nvSpPr>
            <p:cNvPr id="9" name="Freeform 9"/>
            <p:cNvSpPr/>
            <p:nvPr/>
          </p:nvSpPr>
          <p:spPr>
            <a:xfrm>
              <a:off x="3504" y="0"/>
              <a:ext cx="1506905" cy="698500"/>
            </a:xfrm>
            <a:custGeom>
              <a:avLst/>
              <a:gdLst/>
              <a:ahLst/>
              <a:cxnLst/>
              <a:rect l="l" t="t" r="r" b="b"/>
              <a:pathLst>
                <a:path w="1506905" h="698500">
                  <a:moveTo>
                    <a:pt x="1501233" y="365021"/>
                  </a:moveTo>
                  <a:lnTo>
                    <a:pt x="1316384" y="682729"/>
                  </a:lnTo>
                  <a:cubicBezTo>
                    <a:pt x="1310703" y="692493"/>
                    <a:pt x="1300259" y="698500"/>
                    <a:pt x="1288963" y="698500"/>
                  </a:cubicBezTo>
                  <a:lnTo>
                    <a:pt x="217942" y="698500"/>
                  </a:lnTo>
                  <a:cubicBezTo>
                    <a:pt x="206645" y="698500"/>
                    <a:pt x="196201" y="692493"/>
                    <a:pt x="190520" y="682729"/>
                  </a:cubicBezTo>
                  <a:lnTo>
                    <a:pt x="5672" y="365021"/>
                  </a:lnTo>
                  <a:cubicBezTo>
                    <a:pt x="0" y="355272"/>
                    <a:pt x="0" y="343228"/>
                    <a:pt x="5672" y="333479"/>
                  </a:cubicBezTo>
                  <a:lnTo>
                    <a:pt x="190520" y="15771"/>
                  </a:lnTo>
                  <a:cubicBezTo>
                    <a:pt x="196201" y="6007"/>
                    <a:pt x="206645" y="0"/>
                    <a:pt x="217942" y="0"/>
                  </a:cubicBezTo>
                  <a:lnTo>
                    <a:pt x="1288963" y="0"/>
                  </a:lnTo>
                  <a:cubicBezTo>
                    <a:pt x="1300259" y="0"/>
                    <a:pt x="1310703" y="6007"/>
                    <a:pt x="1316384" y="15771"/>
                  </a:cubicBezTo>
                  <a:lnTo>
                    <a:pt x="1501233" y="333479"/>
                  </a:lnTo>
                  <a:cubicBezTo>
                    <a:pt x="1506905" y="343228"/>
                    <a:pt x="1506905" y="355272"/>
                    <a:pt x="1501233" y="365021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B5BB19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092605" y="9258300"/>
            <a:ext cx="4185210" cy="2172476"/>
            <a:chOff x="0" y="0"/>
            <a:chExt cx="1345639" cy="698500"/>
          </a:xfrm>
        </p:grpSpPr>
        <p:sp>
          <p:nvSpPr>
            <p:cNvPr id="12" name="Freeform 12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5BD0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016746" y="9777990"/>
            <a:ext cx="5306302" cy="1494660"/>
            <a:chOff x="0" y="0"/>
            <a:chExt cx="2479796" cy="698500"/>
          </a:xfrm>
        </p:grpSpPr>
        <p:sp>
          <p:nvSpPr>
            <p:cNvPr id="15" name="Freeform 15"/>
            <p:cNvSpPr/>
            <p:nvPr/>
          </p:nvSpPr>
          <p:spPr>
            <a:xfrm>
              <a:off x="3082" y="0"/>
              <a:ext cx="2473632" cy="698500"/>
            </a:xfrm>
            <a:custGeom>
              <a:avLst/>
              <a:gdLst/>
              <a:ahLst/>
              <a:cxnLst/>
              <a:rect l="l" t="t" r="r" b="b"/>
              <a:pathLst>
                <a:path w="2473632" h="698500">
                  <a:moveTo>
                    <a:pt x="2468643" y="363122"/>
                  </a:moveTo>
                  <a:lnTo>
                    <a:pt x="2281585" y="684628"/>
                  </a:lnTo>
                  <a:cubicBezTo>
                    <a:pt x="2276588" y="693216"/>
                    <a:pt x="2267401" y="698500"/>
                    <a:pt x="2257465" y="698500"/>
                  </a:cubicBezTo>
                  <a:lnTo>
                    <a:pt x="216167" y="698500"/>
                  </a:lnTo>
                  <a:cubicBezTo>
                    <a:pt x="206231" y="698500"/>
                    <a:pt x="197044" y="693216"/>
                    <a:pt x="192047" y="684628"/>
                  </a:cubicBezTo>
                  <a:lnTo>
                    <a:pt x="4989" y="363122"/>
                  </a:lnTo>
                  <a:cubicBezTo>
                    <a:pt x="0" y="354547"/>
                    <a:pt x="0" y="343953"/>
                    <a:pt x="4989" y="335378"/>
                  </a:cubicBezTo>
                  <a:lnTo>
                    <a:pt x="192047" y="13872"/>
                  </a:lnTo>
                  <a:cubicBezTo>
                    <a:pt x="197044" y="5284"/>
                    <a:pt x="206231" y="0"/>
                    <a:pt x="216167" y="0"/>
                  </a:cubicBezTo>
                  <a:lnTo>
                    <a:pt x="2257465" y="0"/>
                  </a:lnTo>
                  <a:cubicBezTo>
                    <a:pt x="2267401" y="0"/>
                    <a:pt x="2276588" y="5284"/>
                    <a:pt x="2281585" y="13872"/>
                  </a:cubicBezTo>
                  <a:lnTo>
                    <a:pt x="2468643" y="335378"/>
                  </a:lnTo>
                  <a:cubicBezTo>
                    <a:pt x="2473632" y="343953"/>
                    <a:pt x="2473632" y="354547"/>
                    <a:pt x="2468643" y="363122"/>
                  </a:cubicBezTo>
                  <a:close/>
                </a:path>
              </a:pathLst>
            </a:custGeom>
            <a:solidFill>
              <a:srgbClr val="005B9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13836" y="3282298"/>
            <a:ext cx="4667405" cy="2153481"/>
            <a:chOff x="0" y="0"/>
            <a:chExt cx="1513913" cy="698500"/>
          </a:xfrm>
        </p:grpSpPr>
        <p:sp>
          <p:nvSpPr>
            <p:cNvPr id="18" name="Freeform 18"/>
            <p:cNvSpPr/>
            <p:nvPr/>
          </p:nvSpPr>
          <p:spPr>
            <a:xfrm>
              <a:off x="3504" y="0"/>
              <a:ext cx="1506905" cy="698500"/>
            </a:xfrm>
            <a:custGeom>
              <a:avLst/>
              <a:gdLst/>
              <a:ahLst/>
              <a:cxnLst/>
              <a:rect l="l" t="t" r="r" b="b"/>
              <a:pathLst>
                <a:path w="1506905" h="698500">
                  <a:moveTo>
                    <a:pt x="1501233" y="365021"/>
                  </a:moveTo>
                  <a:lnTo>
                    <a:pt x="1316384" y="682729"/>
                  </a:lnTo>
                  <a:cubicBezTo>
                    <a:pt x="1310703" y="692493"/>
                    <a:pt x="1300259" y="698500"/>
                    <a:pt x="1288963" y="698500"/>
                  </a:cubicBezTo>
                  <a:lnTo>
                    <a:pt x="217942" y="698500"/>
                  </a:lnTo>
                  <a:cubicBezTo>
                    <a:pt x="206645" y="698500"/>
                    <a:pt x="196201" y="692493"/>
                    <a:pt x="190520" y="682729"/>
                  </a:cubicBezTo>
                  <a:lnTo>
                    <a:pt x="5672" y="365021"/>
                  </a:lnTo>
                  <a:cubicBezTo>
                    <a:pt x="0" y="355272"/>
                    <a:pt x="0" y="343228"/>
                    <a:pt x="5672" y="333479"/>
                  </a:cubicBezTo>
                  <a:lnTo>
                    <a:pt x="190520" y="15771"/>
                  </a:lnTo>
                  <a:cubicBezTo>
                    <a:pt x="196201" y="6007"/>
                    <a:pt x="206645" y="0"/>
                    <a:pt x="217942" y="0"/>
                  </a:cubicBezTo>
                  <a:lnTo>
                    <a:pt x="1288963" y="0"/>
                  </a:lnTo>
                  <a:cubicBezTo>
                    <a:pt x="1300259" y="0"/>
                    <a:pt x="1310703" y="6007"/>
                    <a:pt x="1316384" y="15771"/>
                  </a:cubicBezTo>
                  <a:lnTo>
                    <a:pt x="1501233" y="333479"/>
                  </a:lnTo>
                  <a:cubicBezTo>
                    <a:pt x="1506905" y="343228"/>
                    <a:pt x="1506905" y="355272"/>
                    <a:pt x="1501233" y="365021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5B9B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16315400" y="-1772184"/>
            <a:ext cx="1028700" cy="4345233"/>
            <a:chOff x="0" y="0"/>
            <a:chExt cx="698500" cy="2950467"/>
          </a:xfrm>
        </p:grpSpPr>
        <p:sp>
          <p:nvSpPr>
            <p:cNvPr id="21" name="Freeform 21"/>
            <p:cNvSpPr/>
            <p:nvPr/>
          </p:nvSpPr>
          <p:spPr>
            <a:xfrm>
              <a:off x="0" y="13661"/>
              <a:ext cx="698500" cy="2923144"/>
            </a:xfrm>
            <a:custGeom>
              <a:avLst/>
              <a:gdLst/>
              <a:ahLst/>
              <a:cxnLst/>
              <a:rect l="l" t="t" r="r" b="b"/>
              <a:pathLst>
                <a:path w="698500" h="2923144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2662462"/>
                  </a:lnTo>
                  <a:cubicBezTo>
                    <a:pt x="698500" y="2706509"/>
                    <a:pt x="675079" y="2747233"/>
                    <a:pt x="637007" y="2769383"/>
                  </a:cubicBezTo>
                  <a:lnTo>
                    <a:pt x="410743" y="2901028"/>
                  </a:lnTo>
                  <a:cubicBezTo>
                    <a:pt x="372730" y="2923144"/>
                    <a:pt x="325770" y="2923144"/>
                    <a:pt x="287757" y="2901028"/>
                  </a:cubicBezTo>
                  <a:lnTo>
                    <a:pt x="61493" y="2769383"/>
                  </a:lnTo>
                  <a:cubicBezTo>
                    <a:pt x="23421" y="2747233"/>
                    <a:pt x="0" y="2706509"/>
                    <a:pt x="0" y="2662462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C5BD08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15940964" y="-1858887"/>
            <a:ext cx="802083" cy="5320722"/>
            <a:chOff x="0" y="0"/>
            <a:chExt cx="544624" cy="3612836"/>
          </a:xfrm>
        </p:grpSpPr>
        <p:sp>
          <p:nvSpPr>
            <p:cNvPr id="24" name="Freeform 24"/>
            <p:cNvSpPr/>
            <p:nvPr/>
          </p:nvSpPr>
          <p:spPr>
            <a:xfrm>
              <a:off x="0" y="22199"/>
              <a:ext cx="544624" cy="3568438"/>
            </a:xfrm>
            <a:custGeom>
              <a:avLst/>
              <a:gdLst/>
              <a:ahLst/>
              <a:cxnLst/>
              <a:rect l="l" t="t" r="r" b="b"/>
              <a:pathLst>
                <a:path w="544624" h="3568438">
                  <a:moveTo>
                    <a:pt x="345440" y="32370"/>
                  </a:moveTo>
                  <a:lnTo>
                    <a:pt x="471496" y="126432"/>
                  </a:lnTo>
                  <a:cubicBezTo>
                    <a:pt x="517516" y="160773"/>
                    <a:pt x="544624" y="214824"/>
                    <a:pt x="544624" y="272245"/>
                  </a:cubicBezTo>
                  <a:lnTo>
                    <a:pt x="544624" y="3296193"/>
                  </a:lnTo>
                  <a:cubicBezTo>
                    <a:pt x="544624" y="3353614"/>
                    <a:pt x="517516" y="3407665"/>
                    <a:pt x="471496" y="3442005"/>
                  </a:cubicBezTo>
                  <a:lnTo>
                    <a:pt x="345440" y="3536068"/>
                  </a:lnTo>
                  <a:cubicBezTo>
                    <a:pt x="302061" y="3568438"/>
                    <a:pt x="242563" y="3568438"/>
                    <a:pt x="199184" y="3536068"/>
                  </a:cubicBezTo>
                  <a:lnTo>
                    <a:pt x="73128" y="3442005"/>
                  </a:lnTo>
                  <a:cubicBezTo>
                    <a:pt x="27108" y="3407665"/>
                    <a:pt x="0" y="3353614"/>
                    <a:pt x="0" y="3296193"/>
                  </a:cubicBezTo>
                  <a:lnTo>
                    <a:pt x="0" y="272245"/>
                  </a:lnTo>
                  <a:cubicBezTo>
                    <a:pt x="0" y="214824"/>
                    <a:pt x="27108" y="160773"/>
                    <a:pt x="73128" y="126432"/>
                  </a:cubicBezTo>
                  <a:lnTo>
                    <a:pt x="199184" y="32370"/>
                  </a:lnTo>
                  <a:cubicBezTo>
                    <a:pt x="242563" y="0"/>
                    <a:pt x="302061" y="0"/>
                    <a:pt x="345440" y="32370"/>
                  </a:cubicBezTo>
                  <a:close/>
                </a:path>
              </a:pathLst>
            </a:custGeom>
            <a:solidFill>
              <a:srgbClr val="0061A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5872028" y="5970429"/>
            <a:ext cx="6478906" cy="4316571"/>
          </a:xfrm>
          <a:custGeom>
            <a:avLst/>
            <a:gdLst/>
            <a:ahLst/>
            <a:cxnLst/>
            <a:rect l="l" t="t" r="r" b="b"/>
            <a:pathLst>
              <a:path w="6478906" h="4316571">
                <a:moveTo>
                  <a:pt x="0" y="0"/>
                </a:moveTo>
                <a:lnTo>
                  <a:pt x="6478906" y="0"/>
                </a:lnTo>
                <a:lnTo>
                  <a:pt x="6478906" y="4316571"/>
                </a:lnTo>
                <a:lnTo>
                  <a:pt x="0" y="43165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028700" y="1085850"/>
            <a:ext cx="7259372" cy="743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5280" dirty="0">
                <a:solidFill>
                  <a:srgbClr val="C5BD08"/>
                </a:solidFill>
                <a:latin typeface="Poppins Semi-Bold"/>
              </a:rPr>
              <a:t>WHAT’S THE VALUE?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75792" y="3762946"/>
            <a:ext cx="3738439" cy="1155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9"/>
              </a:lnSpc>
            </a:pPr>
            <a:r>
              <a:rPr lang="en-US" sz="2800" dirty="0">
                <a:solidFill>
                  <a:srgbClr val="005B9B"/>
                </a:solidFill>
                <a:latin typeface="Poppins"/>
              </a:rPr>
              <a:t>Healthcare industry has moved to value-based pay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101956" y="3621505"/>
            <a:ext cx="9525" cy="336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  <a:spcBef>
                <a:spcPct val="0"/>
              </a:spcBef>
            </a:pPr>
            <a:endParaRPr/>
          </a:p>
        </p:txBody>
      </p:sp>
      <p:sp>
        <p:nvSpPr>
          <p:cNvPr id="30" name="TextBox 30"/>
          <p:cNvSpPr txBox="1"/>
          <p:nvPr/>
        </p:nvSpPr>
        <p:spPr>
          <a:xfrm>
            <a:off x="5140998" y="3713593"/>
            <a:ext cx="3813872" cy="1543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9"/>
              </a:lnSpc>
              <a:spcBef>
                <a:spcPct val="0"/>
              </a:spcBef>
            </a:pPr>
            <a:r>
              <a:rPr lang="en-US" sz="2800" u="none" strike="noStrike" dirty="0">
                <a:solidFill>
                  <a:srgbClr val="005B9B"/>
                </a:solidFill>
                <a:latin typeface="Poppins"/>
              </a:rPr>
              <a:t>Fee for service is a dying model which rewarded people for doing more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324366" y="3713593"/>
            <a:ext cx="3938850" cy="1543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9"/>
              </a:lnSpc>
              <a:spcBef>
                <a:spcPct val="0"/>
              </a:spcBef>
            </a:pPr>
            <a:r>
              <a:rPr lang="en-US" sz="2800" u="none" strike="noStrike" dirty="0">
                <a:solidFill>
                  <a:srgbClr val="005B9B"/>
                </a:solidFill>
                <a:latin typeface="Poppins"/>
              </a:rPr>
              <a:t>Under value-based pay healthcare providers are paid for outcomes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640370" y="3371111"/>
            <a:ext cx="3696317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10"/>
              </a:lnSpc>
              <a:spcBef>
                <a:spcPct val="0"/>
              </a:spcBef>
            </a:pPr>
            <a:r>
              <a:rPr lang="en-US" sz="2000" u="none" strike="noStrike" dirty="0">
                <a:solidFill>
                  <a:srgbClr val="005B9B"/>
                </a:solidFill>
                <a:latin typeface="Poppins"/>
              </a:rPr>
              <a:t>Good outcomes require quality services that reduce unnecessary tests and use the shortest and most efficient pathway to maintaining the populations’ good health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55712" y="-1601786"/>
            <a:ext cx="1185275" cy="3540632"/>
            <a:chOff x="0" y="0"/>
            <a:chExt cx="804817" cy="2404133"/>
          </a:xfrm>
        </p:grpSpPr>
        <p:sp>
          <p:nvSpPr>
            <p:cNvPr id="3" name="Freeform 3"/>
            <p:cNvSpPr/>
            <p:nvPr/>
          </p:nvSpPr>
          <p:spPr>
            <a:xfrm>
              <a:off x="0" y="10330"/>
              <a:ext cx="804817" cy="2383474"/>
            </a:xfrm>
            <a:custGeom>
              <a:avLst/>
              <a:gdLst/>
              <a:ahLst/>
              <a:cxnLst/>
              <a:rect l="l" t="t" r="r" b="b"/>
              <a:pathLst>
                <a:path w="804817" h="2383474">
                  <a:moveTo>
                    <a:pt x="457525" y="17502"/>
                  </a:moveTo>
                  <a:lnTo>
                    <a:pt x="749700" y="165038"/>
                  </a:lnTo>
                  <a:cubicBezTo>
                    <a:pt x="783501" y="182107"/>
                    <a:pt x="804817" y="216749"/>
                    <a:pt x="804817" y="254615"/>
                  </a:cubicBezTo>
                  <a:lnTo>
                    <a:pt x="804817" y="2128858"/>
                  </a:lnTo>
                  <a:cubicBezTo>
                    <a:pt x="804817" y="2166724"/>
                    <a:pt x="783501" y="2201367"/>
                    <a:pt x="749700" y="2218435"/>
                  </a:cubicBezTo>
                  <a:lnTo>
                    <a:pt x="457525" y="2365971"/>
                  </a:lnTo>
                  <a:cubicBezTo>
                    <a:pt x="422865" y="2383473"/>
                    <a:pt x="381952" y="2383473"/>
                    <a:pt x="347291" y="2365971"/>
                  </a:cubicBezTo>
                  <a:lnTo>
                    <a:pt x="55117" y="2218435"/>
                  </a:lnTo>
                  <a:cubicBezTo>
                    <a:pt x="21315" y="2201367"/>
                    <a:pt x="0" y="2166724"/>
                    <a:pt x="0" y="2128858"/>
                  </a:cubicBezTo>
                  <a:lnTo>
                    <a:pt x="0" y="254615"/>
                  </a:lnTo>
                  <a:cubicBezTo>
                    <a:pt x="0" y="216749"/>
                    <a:pt x="21315" y="182107"/>
                    <a:pt x="55117" y="165038"/>
                  </a:cubicBezTo>
                  <a:lnTo>
                    <a:pt x="347291" y="17502"/>
                  </a:lnTo>
                  <a:cubicBezTo>
                    <a:pt x="381952" y="0"/>
                    <a:pt x="422865" y="0"/>
                    <a:pt x="457525" y="17502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840325" y="-685265"/>
            <a:ext cx="1028700" cy="3491650"/>
            <a:chOff x="0" y="0"/>
            <a:chExt cx="698500" cy="2370874"/>
          </a:xfrm>
        </p:grpSpPr>
        <p:sp>
          <p:nvSpPr>
            <p:cNvPr id="6" name="Freeform 6"/>
            <p:cNvSpPr/>
            <p:nvPr/>
          </p:nvSpPr>
          <p:spPr>
            <a:xfrm>
              <a:off x="0" y="13661"/>
              <a:ext cx="698500" cy="2343551"/>
            </a:xfrm>
            <a:custGeom>
              <a:avLst/>
              <a:gdLst/>
              <a:ahLst/>
              <a:cxnLst/>
              <a:rect l="l" t="t" r="r" b="b"/>
              <a:pathLst>
                <a:path w="698500" h="2343551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2082869"/>
                  </a:lnTo>
                  <a:cubicBezTo>
                    <a:pt x="698500" y="2126916"/>
                    <a:pt x="675079" y="2167640"/>
                    <a:pt x="637007" y="2189790"/>
                  </a:cubicBezTo>
                  <a:lnTo>
                    <a:pt x="410743" y="2321435"/>
                  </a:lnTo>
                  <a:cubicBezTo>
                    <a:pt x="372730" y="2343551"/>
                    <a:pt x="325770" y="2343551"/>
                    <a:pt x="287757" y="2321435"/>
                  </a:cubicBezTo>
                  <a:lnTo>
                    <a:pt x="61493" y="2189790"/>
                  </a:lnTo>
                  <a:cubicBezTo>
                    <a:pt x="23421" y="2167640"/>
                    <a:pt x="0" y="2126916"/>
                    <a:pt x="0" y="2082869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005B9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587952"/>
            <a:ext cx="8383158" cy="739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9"/>
              </a:lnSpc>
            </a:pPr>
            <a:r>
              <a:rPr lang="en-US" sz="5129">
                <a:solidFill>
                  <a:srgbClr val="C4BC07"/>
                </a:solidFill>
                <a:latin typeface="Poppins Bold"/>
              </a:rPr>
              <a:t>VALUE              RELEVANCE           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534721" y="9101725"/>
            <a:ext cx="5755000" cy="1384087"/>
            <a:chOff x="0" y="0"/>
            <a:chExt cx="2904347" cy="698500"/>
          </a:xfrm>
        </p:grpSpPr>
        <p:sp>
          <p:nvSpPr>
            <p:cNvPr id="10" name="Freeform 10"/>
            <p:cNvSpPr/>
            <p:nvPr/>
          </p:nvSpPr>
          <p:spPr>
            <a:xfrm>
              <a:off x="2842" y="0"/>
              <a:ext cx="2898664" cy="698500"/>
            </a:xfrm>
            <a:custGeom>
              <a:avLst/>
              <a:gdLst/>
              <a:ahLst/>
              <a:cxnLst/>
              <a:rect l="l" t="t" r="r" b="b"/>
              <a:pathLst>
                <a:path w="2898664" h="698500">
                  <a:moveTo>
                    <a:pt x="2894063" y="362040"/>
                  </a:moveTo>
                  <a:lnTo>
                    <a:pt x="2705747" y="685710"/>
                  </a:lnTo>
                  <a:cubicBezTo>
                    <a:pt x="2701139" y="693628"/>
                    <a:pt x="2692669" y="698500"/>
                    <a:pt x="2683507" y="698500"/>
                  </a:cubicBezTo>
                  <a:lnTo>
                    <a:pt x="215156" y="698500"/>
                  </a:lnTo>
                  <a:cubicBezTo>
                    <a:pt x="205994" y="698500"/>
                    <a:pt x="197524" y="693628"/>
                    <a:pt x="192916" y="685710"/>
                  </a:cubicBezTo>
                  <a:lnTo>
                    <a:pt x="4600" y="362040"/>
                  </a:lnTo>
                  <a:cubicBezTo>
                    <a:pt x="0" y="354134"/>
                    <a:pt x="0" y="344366"/>
                    <a:pt x="4600" y="336460"/>
                  </a:cubicBezTo>
                  <a:lnTo>
                    <a:pt x="192916" y="12790"/>
                  </a:lnTo>
                  <a:cubicBezTo>
                    <a:pt x="197524" y="4872"/>
                    <a:pt x="205994" y="0"/>
                    <a:pt x="215156" y="0"/>
                  </a:cubicBezTo>
                  <a:lnTo>
                    <a:pt x="2683507" y="0"/>
                  </a:lnTo>
                  <a:cubicBezTo>
                    <a:pt x="2692669" y="0"/>
                    <a:pt x="2701139" y="4872"/>
                    <a:pt x="2705747" y="12790"/>
                  </a:cubicBezTo>
                  <a:lnTo>
                    <a:pt x="2894063" y="336460"/>
                  </a:lnTo>
                  <a:cubicBezTo>
                    <a:pt x="2898663" y="344366"/>
                    <a:pt x="2898663" y="354134"/>
                    <a:pt x="2894063" y="362040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338921" y="9606322"/>
            <a:ext cx="7739949" cy="1361356"/>
            <a:chOff x="0" y="0"/>
            <a:chExt cx="6261511" cy="1101318"/>
          </a:xfrm>
        </p:grpSpPr>
        <p:sp>
          <p:nvSpPr>
            <p:cNvPr id="13" name="Freeform 13"/>
            <p:cNvSpPr/>
            <p:nvPr/>
          </p:nvSpPr>
          <p:spPr>
            <a:xfrm>
              <a:off x="1351" y="0"/>
              <a:ext cx="6258810" cy="1101318"/>
            </a:xfrm>
            <a:custGeom>
              <a:avLst/>
              <a:gdLst/>
              <a:ahLst/>
              <a:cxnLst/>
              <a:rect l="l" t="t" r="r" b="b"/>
              <a:pathLst>
                <a:path w="6258810" h="1101318">
                  <a:moveTo>
                    <a:pt x="6256351" y="560981"/>
                  </a:moveTo>
                  <a:lnTo>
                    <a:pt x="6060769" y="1090995"/>
                  </a:lnTo>
                  <a:cubicBezTo>
                    <a:pt x="6058480" y="1097198"/>
                    <a:pt x="6052569" y="1101318"/>
                    <a:pt x="6045957" y="1101318"/>
                  </a:cubicBezTo>
                  <a:lnTo>
                    <a:pt x="212852" y="1101318"/>
                  </a:lnTo>
                  <a:cubicBezTo>
                    <a:pt x="206240" y="1101318"/>
                    <a:pt x="200329" y="1097198"/>
                    <a:pt x="198040" y="1090995"/>
                  </a:cubicBezTo>
                  <a:lnTo>
                    <a:pt x="2458" y="560981"/>
                  </a:lnTo>
                  <a:cubicBezTo>
                    <a:pt x="0" y="554319"/>
                    <a:pt x="0" y="546999"/>
                    <a:pt x="2458" y="540336"/>
                  </a:cubicBezTo>
                  <a:lnTo>
                    <a:pt x="198040" y="10322"/>
                  </a:lnTo>
                  <a:cubicBezTo>
                    <a:pt x="200329" y="4120"/>
                    <a:pt x="206240" y="0"/>
                    <a:pt x="212852" y="0"/>
                  </a:cubicBezTo>
                  <a:lnTo>
                    <a:pt x="6045957" y="0"/>
                  </a:lnTo>
                  <a:cubicBezTo>
                    <a:pt x="6052569" y="0"/>
                    <a:pt x="6058480" y="4120"/>
                    <a:pt x="6060769" y="10322"/>
                  </a:cubicBezTo>
                  <a:lnTo>
                    <a:pt x="6256351" y="540336"/>
                  </a:lnTo>
                  <a:cubicBezTo>
                    <a:pt x="6258810" y="546999"/>
                    <a:pt x="6258810" y="554319"/>
                    <a:pt x="6256351" y="560981"/>
                  </a:cubicBezTo>
                  <a:close/>
                </a:path>
              </a:pathLst>
            </a:custGeom>
            <a:solidFill>
              <a:srgbClr val="005B9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3406764" y="1976947"/>
            <a:ext cx="1444283" cy="0"/>
          </a:xfrm>
          <a:prstGeom prst="line">
            <a:avLst/>
          </a:prstGeom>
          <a:ln w="76200" cap="flat">
            <a:solidFill>
              <a:srgbClr val="0061AA"/>
            </a:solidFill>
            <a:prstDash val="sysDash"/>
            <a:headEnd type="none" w="sm" len="sm"/>
            <a:tailEnd type="arrow" w="med" len="sm"/>
          </a:ln>
        </p:spPr>
      </p:sp>
      <p:sp>
        <p:nvSpPr>
          <p:cNvPr id="16" name="Freeform 16"/>
          <p:cNvSpPr/>
          <p:nvPr/>
        </p:nvSpPr>
        <p:spPr>
          <a:xfrm>
            <a:off x="660944" y="3640852"/>
            <a:ext cx="4559335" cy="4114800"/>
          </a:xfrm>
          <a:custGeom>
            <a:avLst/>
            <a:gdLst/>
            <a:ahLst/>
            <a:cxnLst/>
            <a:rect l="l" t="t" r="r" b="b"/>
            <a:pathLst>
              <a:path w="4559335" h="4114800">
                <a:moveTo>
                  <a:pt x="0" y="0"/>
                </a:moveTo>
                <a:lnTo>
                  <a:pt x="4559335" y="0"/>
                </a:lnTo>
                <a:lnTo>
                  <a:pt x="45593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962426" y="3563432"/>
            <a:ext cx="526695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60AA"/>
                </a:solidFill>
                <a:latin typeface="Poppins"/>
              </a:rPr>
              <a:t>Shareholder Value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99422" y="3517027"/>
            <a:ext cx="6056290" cy="76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60AA"/>
                </a:solidFill>
                <a:latin typeface="Poppins"/>
              </a:rPr>
              <a:t>Stakeholder Value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62426" y="4809678"/>
            <a:ext cx="5194920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C4BC07"/>
                </a:solidFill>
                <a:latin typeface="Canva Sans"/>
              </a:rPr>
              <a:t>Company Owner</a:t>
            </a:r>
          </a:p>
          <a:p>
            <a:pPr marL="1468119" lvl="2" indent="-489373" algn="ctr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C4BC07"/>
                </a:solidFill>
                <a:latin typeface="Canva Sans"/>
              </a:rPr>
              <a:t>Earnings (EBITDA)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C4BC07"/>
                </a:solidFill>
                <a:latin typeface="Canva Sans"/>
              </a:rPr>
              <a:t>Brand Valuation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17286" y="4805702"/>
            <a:ext cx="4604593" cy="3036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C4BC07"/>
                </a:solidFill>
                <a:latin typeface="Canva Sans"/>
              </a:rPr>
              <a:t>Radiologists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C4BC07"/>
                </a:solidFill>
                <a:latin typeface="Canva Sans"/>
              </a:rPr>
              <a:t>Employees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C4BC07"/>
                </a:solidFill>
                <a:latin typeface="Canva Sans"/>
              </a:rPr>
              <a:t>Referring (PO) Facilities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C4BC07"/>
                </a:solidFill>
                <a:latin typeface="Canva Sans"/>
              </a:rPr>
              <a:t>Communities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98573" y="9010697"/>
            <a:ext cx="4185210" cy="2172476"/>
            <a:chOff x="0" y="0"/>
            <a:chExt cx="1345639" cy="698500"/>
          </a:xfrm>
        </p:grpSpPr>
        <p:sp>
          <p:nvSpPr>
            <p:cNvPr id="3" name="Freeform 3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28904" y="9654243"/>
            <a:ext cx="6529898" cy="2964361"/>
            <a:chOff x="0" y="0"/>
            <a:chExt cx="1538656" cy="698500"/>
          </a:xfrm>
        </p:grpSpPr>
        <p:sp>
          <p:nvSpPr>
            <p:cNvPr id="6" name="Freeform 6"/>
            <p:cNvSpPr/>
            <p:nvPr/>
          </p:nvSpPr>
          <p:spPr>
            <a:xfrm>
              <a:off x="2504" y="0"/>
              <a:ext cx="1533648" cy="698500"/>
            </a:xfrm>
            <a:custGeom>
              <a:avLst/>
              <a:gdLst/>
              <a:ahLst/>
              <a:cxnLst/>
              <a:rect l="l" t="t" r="r" b="b"/>
              <a:pathLst>
                <a:path w="1533648" h="698500">
                  <a:moveTo>
                    <a:pt x="1529594" y="360523"/>
                  </a:moveTo>
                  <a:lnTo>
                    <a:pt x="1339511" y="687227"/>
                  </a:lnTo>
                  <a:cubicBezTo>
                    <a:pt x="1335450" y="694207"/>
                    <a:pt x="1327985" y="698500"/>
                    <a:pt x="1319911" y="698500"/>
                  </a:cubicBezTo>
                  <a:lnTo>
                    <a:pt x="213738" y="698500"/>
                  </a:lnTo>
                  <a:cubicBezTo>
                    <a:pt x="205663" y="698500"/>
                    <a:pt x="198198" y="694207"/>
                    <a:pt x="194137" y="687227"/>
                  </a:cubicBezTo>
                  <a:lnTo>
                    <a:pt x="4055" y="360523"/>
                  </a:lnTo>
                  <a:cubicBezTo>
                    <a:pt x="0" y="353554"/>
                    <a:pt x="0" y="344946"/>
                    <a:pt x="4055" y="337977"/>
                  </a:cubicBezTo>
                  <a:lnTo>
                    <a:pt x="194137" y="11273"/>
                  </a:lnTo>
                  <a:cubicBezTo>
                    <a:pt x="198198" y="4293"/>
                    <a:pt x="205663" y="0"/>
                    <a:pt x="213738" y="0"/>
                  </a:cubicBezTo>
                  <a:lnTo>
                    <a:pt x="1319911" y="0"/>
                  </a:lnTo>
                  <a:cubicBezTo>
                    <a:pt x="1327985" y="0"/>
                    <a:pt x="1335450" y="4293"/>
                    <a:pt x="1339511" y="11273"/>
                  </a:cubicBezTo>
                  <a:lnTo>
                    <a:pt x="1529594" y="337977"/>
                  </a:lnTo>
                  <a:cubicBezTo>
                    <a:pt x="1533648" y="344946"/>
                    <a:pt x="1533648" y="353554"/>
                    <a:pt x="1529594" y="360523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234417" y="-1711588"/>
            <a:ext cx="4185210" cy="2172476"/>
            <a:chOff x="0" y="0"/>
            <a:chExt cx="1345639" cy="698500"/>
          </a:xfrm>
        </p:grpSpPr>
        <p:sp>
          <p:nvSpPr>
            <p:cNvPr id="9" name="Freeform 9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327022" y="-286442"/>
            <a:ext cx="2511232" cy="1494660"/>
            <a:chOff x="0" y="0"/>
            <a:chExt cx="1173575" cy="698500"/>
          </a:xfrm>
        </p:grpSpPr>
        <p:sp>
          <p:nvSpPr>
            <p:cNvPr id="12" name="Freeform 12"/>
            <p:cNvSpPr/>
            <p:nvPr/>
          </p:nvSpPr>
          <p:spPr>
            <a:xfrm>
              <a:off x="6512" y="0"/>
              <a:ext cx="1160551" cy="698500"/>
            </a:xfrm>
            <a:custGeom>
              <a:avLst/>
              <a:gdLst/>
              <a:ahLst/>
              <a:cxnLst/>
              <a:rect l="l" t="t" r="r" b="b"/>
              <a:pathLst>
                <a:path w="1160551" h="698500">
                  <a:moveTo>
                    <a:pt x="1150009" y="378562"/>
                  </a:moveTo>
                  <a:lnTo>
                    <a:pt x="980917" y="669188"/>
                  </a:lnTo>
                  <a:cubicBezTo>
                    <a:pt x="970358" y="687336"/>
                    <a:pt x="950947" y="698500"/>
                    <a:pt x="929951" y="698500"/>
                  </a:cubicBezTo>
                  <a:lnTo>
                    <a:pt x="230600" y="698500"/>
                  </a:lnTo>
                  <a:cubicBezTo>
                    <a:pt x="209604" y="698500"/>
                    <a:pt x="190192" y="687336"/>
                    <a:pt x="179634" y="669188"/>
                  </a:cubicBezTo>
                  <a:lnTo>
                    <a:pt x="10542" y="378562"/>
                  </a:lnTo>
                  <a:cubicBezTo>
                    <a:pt x="0" y="360442"/>
                    <a:pt x="0" y="338058"/>
                    <a:pt x="10542" y="319938"/>
                  </a:cubicBezTo>
                  <a:lnTo>
                    <a:pt x="179634" y="29312"/>
                  </a:lnTo>
                  <a:cubicBezTo>
                    <a:pt x="190192" y="11164"/>
                    <a:pt x="209604" y="0"/>
                    <a:pt x="230600" y="0"/>
                  </a:cubicBezTo>
                  <a:lnTo>
                    <a:pt x="929951" y="0"/>
                  </a:lnTo>
                  <a:cubicBezTo>
                    <a:pt x="950947" y="0"/>
                    <a:pt x="970358" y="11164"/>
                    <a:pt x="980917" y="29312"/>
                  </a:cubicBezTo>
                  <a:lnTo>
                    <a:pt x="1150009" y="319938"/>
                  </a:lnTo>
                  <a:cubicBezTo>
                    <a:pt x="1160551" y="338058"/>
                    <a:pt x="1160551" y="360442"/>
                    <a:pt x="1150009" y="378562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5400859" y="7044395"/>
            <a:ext cx="7486282" cy="3242605"/>
          </a:xfrm>
          <a:custGeom>
            <a:avLst/>
            <a:gdLst/>
            <a:ahLst/>
            <a:cxnLst/>
            <a:rect l="l" t="t" r="r" b="b"/>
            <a:pathLst>
              <a:path w="7486282" h="3242605">
                <a:moveTo>
                  <a:pt x="0" y="0"/>
                </a:moveTo>
                <a:lnTo>
                  <a:pt x="7486282" y="0"/>
                </a:lnTo>
                <a:lnTo>
                  <a:pt x="7486282" y="3242605"/>
                </a:lnTo>
                <a:lnTo>
                  <a:pt x="0" y="324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433840" y="4123592"/>
            <a:ext cx="9525" cy="336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3320240" y="3895459"/>
            <a:ext cx="11790137" cy="2670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>
              <a:lnSpc>
                <a:spcPts val="5370"/>
              </a:lnSpc>
              <a:buFont typeface="Arial"/>
              <a:buChar char="•"/>
            </a:pPr>
            <a:r>
              <a:rPr lang="en-US" sz="3000">
                <a:solidFill>
                  <a:srgbClr val="C4BC07"/>
                </a:solidFill>
                <a:latin typeface="Poppins"/>
              </a:rPr>
              <a:t>Radiology is at the center of this transformative change</a:t>
            </a:r>
          </a:p>
          <a:p>
            <a:pPr marL="647702" lvl="1" indent="-323851">
              <a:lnSpc>
                <a:spcPts val="5370"/>
              </a:lnSpc>
              <a:buFont typeface="Arial"/>
              <a:buChar char="•"/>
            </a:pPr>
            <a:r>
              <a:rPr lang="en-US" sz="3000">
                <a:solidFill>
                  <a:srgbClr val="C4BC07"/>
                </a:solidFill>
                <a:latin typeface="Poppins"/>
              </a:rPr>
              <a:t>More and more providers are depending on imaging to diagnose and direct treatment in patient care</a:t>
            </a:r>
          </a:p>
          <a:p>
            <a:pPr marL="647702" lvl="1" indent="-323851">
              <a:lnSpc>
                <a:spcPts val="5370"/>
              </a:lnSpc>
              <a:buFont typeface="Arial"/>
              <a:buChar char="•"/>
            </a:pPr>
            <a:r>
              <a:rPr lang="en-US" sz="3000">
                <a:solidFill>
                  <a:srgbClr val="C4BC07"/>
                </a:solidFill>
                <a:latin typeface="Poppins"/>
              </a:rPr>
              <a:t>Radiologists need to be engaged in this transformation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9556" y="289438"/>
            <a:ext cx="8755752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5949">
                <a:solidFill>
                  <a:srgbClr val="C4BC07"/>
                </a:solidFill>
                <a:latin typeface="Poppins"/>
              </a:rPr>
              <a:t>HOW DO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43622" y="2761378"/>
            <a:ext cx="12600756" cy="84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9"/>
              </a:lnSpc>
              <a:spcBef>
                <a:spcPct val="0"/>
              </a:spcBef>
            </a:pPr>
            <a:r>
              <a:rPr lang="en-US" sz="5949">
                <a:solidFill>
                  <a:srgbClr val="0061AA"/>
                </a:solidFill>
                <a:latin typeface="Poppins"/>
              </a:rPr>
              <a:t>MICHIGAN RADIOLOGICAL SOCIETY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86410" y="1129923"/>
            <a:ext cx="8755752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5949">
                <a:solidFill>
                  <a:srgbClr val="0061AA"/>
                </a:solidFill>
                <a:latin typeface="Poppins Bold"/>
              </a:rPr>
              <a:t>WE DO THIS?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44092" y="3460115"/>
            <a:ext cx="15199816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61AA"/>
                </a:solidFill>
                <a:latin typeface="Canva Sans Bold"/>
              </a:rPr>
              <a:t>“Uncontrolled variation is the enemy of quality”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4350" y="927218"/>
            <a:ext cx="17259300" cy="84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9"/>
              </a:lnSpc>
            </a:pPr>
            <a:r>
              <a:rPr lang="en-US" sz="5949">
                <a:solidFill>
                  <a:srgbClr val="C4BC07"/>
                </a:solidFill>
                <a:latin typeface="Poppins"/>
              </a:rPr>
              <a:t>W. EDWARDS DEMING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00566" y="6807835"/>
            <a:ext cx="14843342" cy="62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C5BD08"/>
                </a:solidFill>
                <a:latin typeface="Canva Sans Bold"/>
              </a:rPr>
              <a:t>Putting a good person in a bad system will not lead to quality</a:t>
            </a:r>
          </a:p>
        </p:txBody>
      </p:sp>
      <p:grpSp>
        <p:nvGrpSpPr>
          <p:cNvPr id="5" name="Group 5"/>
          <p:cNvGrpSpPr/>
          <p:nvPr/>
        </p:nvGrpSpPr>
        <p:grpSpPr>
          <a:xfrm rot="5400000">
            <a:off x="17818973" y="6855812"/>
            <a:ext cx="1028700" cy="4345233"/>
            <a:chOff x="0" y="0"/>
            <a:chExt cx="698500" cy="2950467"/>
          </a:xfrm>
        </p:grpSpPr>
        <p:sp>
          <p:nvSpPr>
            <p:cNvPr id="6" name="Freeform 6"/>
            <p:cNvSpPr/>
            <p:nvPr/>
          </p:nvSpPr>
          <p:spPr>
            <a:xfrm>
              <a:off x="0" y="13661"/>
              <a:ext cx="698500" cy="2923144"/>
            </a:xfrm>
            <a:custGeom>
              <a:avLst/>
              <a:gdLst/>
              <a:ahLst/>
              <a:cxnLst/>
              <a:rect l="l" t="t" r="r" b="b"/>
              <a:pathLst>
                <a:path w="698500" h="2923144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2662462"/>
                  </a:lnTo>
                  <a:cubicBezTo>
                    <a:pt x="698500" y="2706509"/>
                    <a:pt x="675079" y="2747233"/>
                    <a:pt x="637007" y="2769383"/>
                  </a:cubicBezTo>
                  <a:lnTo>
                    <a:pt x="410743" y="2901028"/>
                  </a:lnTo>
                  <a:cubicBezTo>
                    <a:pt x="372730" y="2923144"/>
                    <a:pt x="325770" y="2923144"/>
                    <a:pt x="287757" y="2901028"/>
                  </a:cubicBezTo>
                  <a:lnTo>
                    <a:pt x="61493" y="2769383"/>
                  </a:lnTo>
                  <a:cubicBezTo>
                    <a:pt x="23421" y="2747233"/>
                    <a:pt x="0" y="2706509"/>
                    <a:pt x="0" y="2662462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6790273" y="7144682"/>
            <a:ext cx="1028700" cy="5320722"/>
            <a:chOff x="0" y="0"/>
            <a:chExt cx="698500" cy="3612836"/>
          </a:xfrm>
        </p:grpSpPr>
        <p:sp>
          <p:nvSpPr>
            <p:cNvPr id="9" name="Freeform 9"/>
            <p:cNvSpPr/>
            <p:nvPr/>
          </p:nvSpPr>
          <p:spPr>
            <a:xfrm>
              <a:off x="0" y="13661"/>
              <a:ext cx="698500" cy="3585513"/>
            </a:xfrm>
            <a:custGeom>
              <a:avLst/>
              <a:gdLst/>
              <a:ahLst/>
              <a:cxnLst/>
              <a:rect l="l" t="t" r="r" b="b"/>
              <a:pathLst>
                <a:path w="698500" h="3585513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3324831"/>
                  </a:lnTo>
                  <a:cubicBezTo>
                    <a:pt x="698500" y="3368877"/>
                    <a:pt x="675079" y="3409602"/>
                    <a:pt x="637007" y="3431752"/>
                  </a:cubicBezTo>
                  <a:lnTo>
                    <a:pt x="410743" y="3563397"/>
                  </a:lnTo>
                  <a:cubicBezTo>
                    <a:pt x="372730" y="3585513"/>
                    <a:pt x="325770" y="3585513"/>
                    <a:pt x="287757" y="3563397"/>
                  </a:cubicBezTo>
                  <a:lnTo>
                    <a:pt x="61493" y="3431752"/>
                  </a:lnTo>
                  <a:cubicBezTo>
                    <a:pt x="23421" y="3409602"/>
                    <a:pt x="0" y="3368877"/>
                    <a:pt x="0" y="3324831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139124" y="1830823"/>
            <a:ext cx="17259300" cy="61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50"/>
              </a:lnSpc>
            </a:pPr>
            <a:r>
              <a:rPr lang="en-US" sz="2800" dirty="0">
                <a:solidFill>
                  <a:srgbClr val="0061AA"/>
                </a:solidFill>
                <a:latin typeface="Poppins Bold"/>
              </a:rPr>
              <a:t>THE FATHER OF QUALITY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49452" y="1028700"/>
            <a:ext cx="6295770" cy="8372726"/>
          </a:xfrm>
          <a:custGeom>
            <a:avLst/>
            <a:gdLst/>
            <a:ahLst/>
            <a:cxnLst/>
            <a:rect l="l" t="t" r="r" b="b"/>
            <a:pathLst>
              <a:path w="6295770" h="8372726">
                <a:moveTo>
                  <a:pt x="0" y="0"/>
                </a:moveTo>
                <a:lnTo>
                  <a:pt x="6295771" y="0"/>
                </a:lnTo>
                <a:lnTo>
                  <a:pt x="6295771" y="8372726"/>
                </a:lnTo>
                <a:lnTo>
                  <a:pt x="0" y="8372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84697" y="1028700"/>
            <a:ext cx="6325190" cy="8372726"/>
          </a:xfrm>
          <a:custGeom>
            <a:avLst/>
            <a:gdLst/>
            <a:ahLst/>
            <a:cxnLst/>
            <a:rect l="l" t="t" r="r" b="b"/>
            <a:pathLst>
              <a:path w="6325190" h="8372726">
                <a:moveTo>
                  <a:pt x="0" y="0"/>
                </a:moveTo>
                <a:lnTo>
                  <a:pt x="6325190" y="0"/>
                </a:lnTo>
                <a:lnTo>
                  <a:pt x="6325190" y="8372726"/>
                </a:lnTo>
                <a:lnTo>
                  <a:pt x="0" y="8372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915891" y="2842055"/>
            <a:ext cx="2049570" cy="8395489"/>
            <a:chOff x="0" y="0"/>
            <a:chExt cx="698500" cy="2861209"/>
          </a:xfrm>
        </p:grpSpPr>
        <p:sp>
          <p:nvSpPr>
            <p:cNvPr id="3" name="Freeform 3"/>
            <p:cNvSpPr/>
            <p:nvPr/>
          </p:nvSpPr>
          <p:spPr>
            <a:xfrm>
              <a:off x="0" y="6857"/>
              <a:ext cx="698500" cy="2847496"/>
            </a:xfrm>
            <a:custGeom>
              <a:avLst/>
              <a:gdLst/>
              <a:ahLst/>
              <a:cxnLst/>
              <a:rect l="l" t="t" r="r" b="b"/>
              <a:pathLst>
                <a:path w="698500" h="2847496">
                  <a:moveTo>
                    <a:pt x="380114" y="11100"/>
                  </a:moveTo>
                  <a:lnTo>
                    <a:pt x="667636" y="178386"/>
                  </a:lnTo>
                  <a:cubicBezTo>
                    <a:pt x="686745" y="189504"/>
                    <a:pt x="698500" y="209943"/>
                    <a:pt x="698500" y="232051"/>
                  </a:cubicBezTo>
                  <a:lnTo>
                    <a:pt x="698500" y="2615445"/>
                  </a:lnTo>
                  <a:cubicBezTo>
                    <a:pt x="698500" y="2637552"/>
                    <a:pt x="686745" y="2657992"/>
                    <a:pt x="667636" y="2669110"/>
                  </a:cubicBezTo>
                  <a:lnTo>
                    <a:pt x="380114" y="2836395"/>
                  </a:lnTo>
                  <a:cubicBezTo>
                    <a:pt x="361035" y="2847496"/>
                    <a:pt x="337465" y="2847496"/>
                    <a:pt x="318386" y="2836395"/>
                  </a:cubicBezTo>
                  <a:lnTo>
                    <a:pt x="30864" y="2669110"/>
                  </a:lnTo>
                  <a:cubicBezTo>
                    <a:pt x="11755" y="2657992"/>
                    <a:pt x="0" y="2637552"/>
                    <a:pt x="0" y="2615445"/>
                  </a:cubicBezTo>
                  <a:lnTo>
                    <a:pt x="0" y="232051"/>
                  </a:lnTo>
                  <a:cubicBezTo>
                    <a:pt x="0" y="209943"/>
                    <a:pt x="11755" y="189504"/>
                    <a:pt x="30864" y="178386"/>
                  </a:cubicBezTo>
                  <a:lnTo>
                    <a:pt x="318386" y="11100"/>
                  </a:lnTo>
                  <a:cubicBezTo>
                    <a:pt x="337465" y="0"/>
                    <a:pt x="361035" y="0"/>
                    <a:pt x="380114" y="11100"/>
                  </a:cubicBezTo>
                  <a:close/>
                </a:path>
              </a:pathLst>
            </a:custGeom>
            <a:solidFill>
              <a:srgbClr val="005B9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54375" y="9258300"/>
            <a:ext cx="2049570" cy="2602202"/>
            <a:chOff x="0" y="0"/>
            <a:chExt cx="698500" cy="886839"/>
          </a:xfrm>
        </p:grpSpPr>
        <p:sp>
          <p:nvSpPr>
            <p:cNvPr id="6" name="Freeform 6"/>
            <p:cNvSpPr/>
            <p:nvPr/>
          </p:nvSpPr>
          <p:spPr>
            <a:xfrm>
              <a:off x="0" y="6857"/>
              <a:ext cx="698500" cy="873125"/>
            </a:xfrm>
            <a:custGeom>
              <a:avLst/>
              <a:gdLst/>
              <a:ahLst/>
              <a:cxnLst/>
              <a:rect l="l" t="t" r="r" b="b"/>
              <a:pathLst>
                <a:path w="698500" h="873125">
                  <a:moveTo>
                    <a:pt x="380114" y="11100"/>
                  </a:moveTo>
                  <a:lnTo>
                    <a:pt x="667636" y="178386"/>
                  </a:lnTo>
                  <a:cubicBezTo>
                    <a:pt x="686745" y="189504"/>
                    <a:pt x="698500" y="209943"/>
                    <a:pt x="698500" y="232051"/>
                  </a:cubicBezTo>
                  <a:lnTo>
                    <a:pt x="698500" y="641074"/>
                  </a:lnTo>
                  <a:cubicBezTo>
                    <a:pt x="698500" y="663181"/>
                    <a:pt x="686745" y="683621"/>
                    <a:pt x="667636" y="694739"/>
                  </a:cubicBezTo>
                  <a:lnTo>
                    <a:pt x="380114" y="862024"/>
                  </a:lnTo>
                  <a:cubicBezTo>
                    <a:pt x="361035" y="873125"/>
                    <a:pt x="337465" y="873125"/>
                    <a:pt x="318386" y="862024"/>
                  </a:cubicBezTo>
                  <a:lnTo>
                    <a:pt x="30864" y="694739"/>
                  </a:lnTo>
                  <a:cubicBezTo>
                    <a:pt x="11755" y="683621"/>
                    <a:pt x="0" y="663181"/>
                    <a:pt x="0" y="641074"/>
                  </a:cubicBezTo>
                  <a:lnTo>
                    <a:pt x="0" y="232051"/>
                  </a:lnTo>
                  <a:cubicBezTo>
                    <a:pt x="0" y="209943"/>
                    <a:pt x="11755" y="189504"/>
                    <a:pt x="30864" y="178386"/>
                  </a:cubicBezTo>
                  <a:lnTo>
                    <a:pt x="318386" y="11100"/>
                  </a:lnTo>
                  <a:cubicBezTo>
                    <a:pt x="337465" y="0"/>
                    <a:pt x="361035" y="0"/>
                    <a:pt x="380114" y="11100"/>
                  </a:cubicBezTo>
                  <a:close/>
                </a:path>
              </a:pathLst>
            </a:custGeom>
            <a:solidFill>
              <a:srgbClr val="C5BD0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6487382" y="-1143916"/>
            <a:ext cx="1028700" cy="4345233"/>
            <a:chOff x="0" y="0"/>
            <a:chExt cx="698500" cy="2950467"/>
          </a:xfrm>
        </p:grpSpPr>
        <p:sp>
          <p:nvSpPr>
            <p:cNvPr id="9" name="Freeform 9"/>
            <p:cNvSpPr/>
            <p:nvPr/>
          </p:nvSpPr>
          <p:spPr>
            <a:xfrm>
              <a:off x="0" y="13661"/>
              <a:ext cx="698500" cy="2923144"/>
            </a:xfrm>
            <a:custGeom>
              <a:avLst/>
              <a:gdLst/>
              <a:ahLst/>
              <a:cxnLst/>
              <a:rect l="l" t="t" r="r" b="b"/>
              <a:pathLst>
                <a:path w="698500" h="2923144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2662462"/>
                  </a:lnTo>
                  <a:cubicBezTo>
                    <a:pt x="698500" y="2706509"/>
                    <a:pt x="675079" y="2747233"/>
                    <a:pt x="637007" y="2769383"/>
                  </a:cubicBezTo>
                  <a:lnTo>
                    <a:pt x="410743" y="2901028"/>
                  </a:lnTo>
                  <a:cubicBezTo>
                    <a:pt x="372730" y="2923144"/>
                    <a:pt x="325770" y="2923144"/>
                    <a:pt x="287757" y="2901028"/>
                  </a:cubicBezTo>
                  <a:lnTo>
                    <a:pt x="61493" y="2769383"/>
                  </a:lnTo>
                  <a:cubicBezTo>
                    <a:pt x="23421" y="2747233"/>
                    <a:pt x="0" y="2706509"/>
                    <a:pt x="0" y="2662462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C5BD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5999637" y="-1117311"/>
            <a:ext cx="1028700" cy="5320722"/>
            <a:chOff x="0" y="0"/>
            <a:chExt cx="698500" cy="3612836"/>
          </a:xfrm>
        </p:grpSpPr>
        <p:sp>
          <p:nvSpPr>
            <p:cNvPr id="12" name="Freeform 12"/>
            <p:cNvSpPr/>
            <p:nvPr/>
          </p:nvSpPr>
          <p:spPr>
            <a:xfrm>
              <a:off x="0" y="13661"/>
              <a:ext cx="698500" cy="3585513"/>
            </a:xfrm>
            <a:custGeom>
              <a:avLst/>
              <a:gdLst/>
              <a:ahLst/>
              <a:cxnLst/>
              <a:rect l="l" t="t" r="r" b="b"/>
              <a:pathLst>
                <a:path w="698500" h="3585513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3324831"/>
                  </a:lnTo>
                  <a:cubicBezTo>
                    <a:pt x="698500" y="3368877"/>
                    <a:pt x="675079" y="3409602"/>
                    <a:pt x="637007" y="3431752"/>
                  </a:cubicBezTo>
                  <a:lnTo>
                    <a:pt x="410743" y="3563397"/>
                  </a:lnTo>
                  <a:cubicBezTo>
                    <a:pt x="372730" y="3585513"/>
                    <a:pt x="325770" y="3585513"/>
                    <a:pt x="287757" y="3563397"/>
                  </a:cubicBezTo>
                  <a:lnTo>
                    <a:pt x="61493" y="3431752"/>
                  </a:lnTo>
                  <a:cubicBezTo>
                    <a:pt x="23421" y="3409602"/>
                    <a:pt x="0" y="3368877"/>
                    <a:pt x="0" y="3324831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0061A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679160" y="8307521"/>
            <a:ext cx="2348933" cy="3614160"/>
            <a:chOff x="0" y="0"/>
            <a:chExt cx="698500" cy="1074739"/>
          </a:xfrm>
        </p:grpSpPr>
        <p:sp>
          <p:nvSpPr>
            <p:cNvPr id="15" name="Freeform 15"/>
            <p:cNvSpPr/>
            <p:nvPr/>
          </p:nvSpPr>
          <p:spPr>
            <a:xfrm>
              <a:off x="0" y="5983"/>
              <a:ext cx="698500" cy="1062774"/>
            </a:xfrm>
            <a:custGeom>
              <a:avLst/>
              <a:gdLst/>
              <a:ahLst/>
              <a:cxnLst/>
              <a:rect l="l" t="t" r="r" b="b"/>
              <a:pathLst>
                <a:path w="698500" h="1062774">
                  <a:moveTo>
                    <a:pt x="376180" y="9686"/>
                  </a:moveTo>
                  <a:lnTo>
                    <a:pt x="671570" y="181548"/>
                  </a:lnTo>
                  <a:cubicBezTo>
                    <a:pt x="688243" y="191249"/>
                    <a:pt x="698500" y="209084"/>
                    <a:pt x="698500" y="228374"/>
                  </a:cubicBezTo>
                  <a:lnTo>
                    <a:pt x="698500" y="834400"/>
                  </a:lnTo>
                  <a:cubicBezTo>
                    <a:pt x="698500" y="853689"/>
                    <a:pt x="688243" y="871524"/>
                    <a:pt x="671570" y="881225"/>
                  </a:cubicBezTo>
                  <a:lnTo>
                    <a:pt x="376180" y="1053088"/>
                  </a:lnTo>
                  <a:cubicBezTo>
                    <a:pt x="359533" y="1062774"/>
                    <a:pt x="338967" y="1062774"/>
                    <a:pt x="322320" y="1053088"/>
                  </a:cubicBezTo>
                  <a:lnTo>
                    <a:pt x="26930" y="881225"/>
                  </a:lnTo>
                  <a:cubicBezTo>
                    <a:pt x="10257" y="871524"/>
                    <a:pt x="0" y="853689"/>
                    <a:pt x="0" y="834400"/>
                  </a:cubicBezTo>
                  <a:lnTo>
                    <a:pt x="0" y="228374"/>
                  </a:lnTo>
                  <a:cubicBezTo>
                    <a:pt x="0" y="209084"/>
                    <a:pt x="10257" y="191249"/>
                    <a:pt x="26930" y="181548"/>
                  </a:cubicBezTo>
                  <a:lnTo>
                    <a:pt x="322320" y="9686"/>
                  </a:lnTo>
                  <a:cubicBezTo>
                    <a:pt x="338967" y="0"/>
                    <a:pt x="359533" y="0"/>
                    <a:pt x="376180" y="9686"/>
                  </a:cubicBezTo>
                  <a:close/>
                </a:path>
              </a:pathLst>
            </a:custGeom>
            <a:solidFill>
              <a:srgbClr val="0061A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18" name="Group 18"/>
          <p:cNvGrpSpPr/>
          <p:nvPr/>
        </p:nvGrpSpPr>
        <p:grpSpPr>
          <a:xfrm rot="5400000">
            <a:off x="4915891" y="-839596"/>
            <a:ext cx="2049570" cy="10415311"/>
            <a:chOff x="0" y="0"/>
            <a:chExt cx="698500" cy="3549571"/>
          </a:xfrm>
        </p:grpSpPr>
        <p:sp>
          <p:nvSpPr>
            <p:cNvPr id="19" name="Freeform 19"/>
            <p:cNvSpPr/>
            <p:nvPr/>
          </p:nvSpPr>
          <p:spPr>
            <a:xfrm>
              <a:off x="0" y="6857"/>
              <a:ext cx="698500" cy="3535858"/>
            </a:xfrm>
            <a:custGeom>
              <a:avLst/>
              <a:gdLst/>
              <a:ahLst/>
              <a:cxnLst/>
              <a:rect l="l" t="t" r="r" b="b"/>
              <a:pathLst>
                <a:path w="698500" h="3535858">
                  <a:moveTo>
                    <a:pt x="380114" y="11100"/>
                  </a:moveTo>
                  <a:lnTo>
                    <a:pt x="667636" y="178386"/>
                  </a:lnTo>
                  <a:cubicBezTo>
                    <a:pt x="686745" y="189504"/>
                    <a:pt x="698500" y="209943"/>
                    <a:pt x="698500" y="232051"/>
                  </a:cubicBezTo>
                  <a:lnTo>
                    <a:pt x="698500" y="3303807"/>
                  </a:lnTo>
                  <a:cubicBezTo>
                    <a:pt x="698500" y="3325914"/>
                    <a:pt x="686745" y="3346354"/>
                    <a:pt x="667636" y="3357471"/>
                  </a:cubicBezTo>
                  <a:lnTo>
                    <a:pt x="380114" y="3524757"/>
                  </a:lnTo>
                  <a:cubicBezTo>
                    <a:pt x="361035" y="3535857"/>
                    <a:pt x="337465" y="3535857"/>
                    <a:pt x="318386" y="3524757"/>
                  </a:cubicBezTo>
                  <a:lnTo>
                    <a:pt x="30864" y="3357471"/>
                  </a:lnTo>
                  <a:cubicBezTo>
                    <a:pt x="11755" y="3346354"/>
                    <a:pt x="0" y="3325914"/>
                    <a:pt x="0" y="3303807"/>
                  </a:cubicBezTo>
                  <a:lnTo>
                    <a:pt x="0" y="232051"/>
                  </a:lnTo>
                  <a:cubicBezTo>
                    <a:pt x="0" y="209943"/>
                    <a:pt x="11755" y="189504"/>
                    <a:pt x="30864" y="178386"/>
                  </a:cubicBezTo>
                  <a:lnTo>
                    <a:pt x="318386" y="11100"/>
                  </a:lnTo>
                  <a:cubicBezTo>
                    <a:pt x="337465" y="0"/>
                    <a:pt x="361035" y="0"/>
                    <a:pt x="380114" y="11100"/>
                  </a:cubicBezTo>
                  <a:close/>
                </a:path>
              </a:pathLst>
            </a:custGeom>
            <a:solidFill>
              <a:srgbClr val="C5BD08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12548206" y="3087135"/>
            <a:ext cx="5713047" cy="4627080"/>
            <a:chOff x="0" y="0"/>
            <a:chExt cx="862437" cy="698500"/>
          </a:xfrm>
        </p:grpSpPr>
        <p:sp>
          <p:nvSpPr>
            <p:cNvPr id="22" name="Freeform 22"/>
            <p:cNvSpPr/>
            <p:nvPr/>
          </p:nvSpPr>
          <p:spPr>
            <a:xfrm>
              <a:off x="2862" y="0"/>
              <a:ext cx="856712" cy="698500"/>
            </a:xfrm>
            <a:custGeom>
              <a:avLst/>
              <a:gdLst/>
              <a:ahLst/>
              <a:cxnLst/>
              <a:rect l="l" t="t" r="r" b="b"/>
              <a:pathLst>
                <a:path w="856712" h="698500">
                  <a:moveTo>
                    <a:pt x="852078" y="362134"/>
                  </a:moveTo>
                  <a:lnTo>
                    <a:pt x="663871" y="685616"/>
                  </a:lnTo>
                  <a:cubicBezTo>
                    <a:pt x="659230" y="693593"/>
                    <a:pt x="650697" y="698500"/>
                    <a:pt x="641468" y="698500"/>
                  </a:cubicBezTo>
                  <a:lnTo>
                    <a:pt x="215244" y="698500"/>
                  </a:lnTo>
                  <a:cubicBezTo>
                    <a:pt x="206016" y="698500"/>
                    <a:pt x="197483" y="693593"/>
                    <a:pt x="192842" y="685616"/>
                  </a:cubicBezTo>
                  <a:lnTo>
                    <a:pt x="4634" y="362134"/>
                  </a:lnTo>
                  <a:cubicBezTo>
                    <a:pt x="0" y="354170"/>
                    <a:pt x="0" y="344330"/>
                    <a:pt x="4634" y="336366"/>
                  </a:cubicBezTo>
                  <a:lnTo>
                    <a:pt x="192842" y="12884"/>
                  </a:lnTo>
                  <a:cubicBezTo>
                    <a:pt x="197483" y="4907"/>
                    <a:pt x="206016" y="0"/>
                    <a:pt x="215244" y="0"/>
                  </a:cubicBezTo>
                  <a:lnTo>
                    <a:pt x="641468" y="0"/>
                  </a:lnTo>
                  <a:cubicBezTo>
                    <a:pt x="650697" y="0"/>
                    <a:pt x="659230" y="4907"/>
                    <a:pt x="663871" y="12884"/>
                  </a:cubicBezTo>
                  <a:lnTo>
                    <a:pt x="852078" y="336366"/>
                  </a:lnTo>
                  <a:cubicBezTo>
                    <a:pt x="856712" y="344330"/>
                    <a:pt x="856712" y="354170"/>
                    <a:pt x="852078" y="362134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3563494" y="3551610"/>
            <a:ext cx="3682470" cy="3682470"/>
          </a:xfrm>
          <a:custGeom>
            <a:avLst/>
            <a:gdLst/>
            <a:ahLst/>
            <a:cxnLst/>
            <a:rect l="l" t="t" r="r" b="b"/>
            <a:pathLst>
              <a:path w="3682470" h="3682470">
                <a:moveTo>
                  <a:pt x="0" y="0"/>
                </a:moveTo>
                <a:lnTo>
                  <a:pt x="3682471" y="0"/>
                </a:lnTo>
                <a:lnTo>
                  <a:pt x="3682471" y="3682470"/>
                </a:lnTo>
                <a:lnTo>
                  <a:pt x="0" y="3682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93437" y="248936"/>
            <a:ext cx="11294478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30"/>
              </a:lnSpc>
            </a:pPr>
            <a:r>
              <a:rPr lang="en-US" sz="5950">
                <a:solidFill>
                  <a:srgbClr val="C5BD08"/>
                </a:solidFill>
                <a:latin typeface="Poppins"/>
              </a:rPr>
              <a:t>WE MUST REDUCE VARIABILITY</a:t>
            </a:r>
            <a:r>
              <a:rPr lang="en-US" sz="5950">
                <a:solidFill>
                  <a:srgbClr val="000B5D"/>
                </a:solidFill>
                <a:latin typeface="Poppins Semi-Bold"/>
              </a:rPr>
              <a:t>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21758" y="3670830"/>
            <a:ext cx="9237835" cy="128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Poppins Bold"/>
              </a:rPr>
              <a:t>By improving process, we can reduce variability and improve quality of care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20259" y="6342569"/>
            <a:ext cx="7440833" cy="128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3599" u="none" strike="noStrike">
                <a:solidFill>
                  <a:srgbClr val="FFFFFF"/>
                </a:solidFill>
                <a:latin typeface="Poppins Bold"/>
              </a:rPr>
              <a:t>This is the value proposition for radiologists moving forward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21758" y="1155081"/>
            <a:ext cx="11294478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30"/>
              </a:lnSpc>
            </a:pPr>
            <a:r>
              <a:rPr lang="en-US" sz="5950">
                <a:solidFill>
                  <a:srgbClr val="0061AA"/>
                </a:solidFill>
                <a:latin typeface="Poppins Semi-Bold"/>
              </a:rPr>
              <a:t>AND IMPROVE QUAL﻿ITY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98573" y="9010697"/>
            <a:ext cx="4185210" cy="2172476"/>
            <a:chOff x="0" y="0"/>
            <a:chExt cx="1345639" cy="698500"/>
          </a:xfrm>
        </p:grpSpPr>
        <p:sp>
          <p:nvSpPr>
            <p:cNvPr id="3" name="Freeform 3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28904" y="9654243"/>
            <a:ext cx="8377487" cy="2964361"/>
            <a:chOff x="0" y="0"/>
            <a:chExt cx="1974009" cy="698500"/>
          </a:xfrm>
        </p:grpSpPr>
        <p:sp>
          <p:nvSpPr>
            <p:cNvPr id="6" name="Freeform 6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234417" y="-1711588"/>
            <a:ext cx="4185210" cy="2172476"/>
            <a:chOff x="0" y="0"/>
            <a:chExt cx="1345639" cy="698500"/>
          </a:xfrm>
        </p:grpSpPr>
        <p:sp>
          <p:nvSpPr>
            <p:cNvPr id="9" name="Freeform 9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327022" y="-286442"/>
            <a:ext cx="2511232" cy="1494660"/>
            <a:chOff x="0" y="0"/>
            <a:chExt cx="1173575" cy="698500"/>
          </a:xfrm>
        </p:grpSpPr>
        <p:sp>
          <p:nvSpPr>
            <p:cNvPr id="12" name="Freeform 12"/>
            <p:cNvSpPr/>
            <p:nvPr/>
          </p:nvSpPr>
          <p:spPr>
            <a:xfrm>
              <a:off x="6512" y="0"/>
              <a:ext cx="1160551" cy="698500"/>
            </a:xfrm>
            <a:custGeom>
              <a:avLst/>
              <a:gdLst/>
              <a:ahLst/>
              <a:cxnLst/>
              <a:rect l="l" t="t" r="r" b="b"/>
              <a:pathLst>
                <a:path w="1160551" h="698500">
                  <a:moveTo>
                    <a:pt x="1150009" y="378562"/>
                  </a:moveTo>
                  <a:lnTo>
                    <a:pt x="980917" y="669188"/>
                  </a:lnTo>
                  <a:cubicBezTo>
                    <a:pt x="970358" y="687336"/>
                    <a:pt x="950947" y="698500"/>
                    <a:pt x="929951" y="698500"/>
                  </a:cubicBezTo>
                  <a:lnTo>
                    <a:pt x="230600" y="698500"/>
                  </a:lnTo>
                  <a:cubicBezTo>
                    <a:pt x="209604" y="698500"/>
                    <a:pt x="190192" y="687336"/>
                    <a:pt x="179634" y="669188"/>
                  </a:cubicBezTo>
                  <a:lnTo>
                    <a:pt x="10542" y="378562"/>
                  </a:lnTo>
                  <a:cubicBezTo>
                    <a:pt x="0" y="360442"/>
                    <a:pt x="0" y="338058"/>
                    <a:pt x="10542" y="319938"/>
                  </a:cubicBezTo>
                  <a:lnTo>
                    <a:pt x="179634" y="29312"/>
                  </a:lnTo>
                  <a:cubicBezTo>
                    <a:pt x="190192" y="11164"/>
                    <a:pt x="209604" y="0"/>
                    <a:pt x="230600" y="0"/>
                  </a:cubicBezTo>
                  <a:lnTo>
                    <a:pt x="929951" y="0"/>
                  </a:lnTo>
                  <a:cubicBezTo>
                    <a:pt x="950947" y="0"/>
                    <a:pt x="970358" y="11164"/>
                    <a:pt x="980917" y="29312"/>
                  </a:cubicBezTo>
                  <a:lnTo>
                    <a:pt x="1150009" y="319938"/>
                  </a:lnTo>
                  <a:cubicBezTo>
                    <a:pt x="1160551" y="338058"/>
                    <a:pt x="1160551" y="360442"/>
                    <a:pt x="1150009" y="378562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26098" y="1928231"/>
            <a:ext cx="9706471" cy="6430537"/>
          </a:xfrm>
          <a:custGeom>
            <a:avLst/>
            <a:gdLst/>
            <a:ahLst/>
            <a:cxnLst/>
            <a:rect l="l" t="t" r="r" b="b"/>
            <a:pathLst>
              <a:path w="9706471" h="6430537">
                <a:moveTo>
                  <a:pt x="0" y="0"/>
                </a:moveTo>
                <a:lnTo>
                  <a:pt x="9706471" y="0"/>
                </a:lnTo>
                <a:lnTo>
                  <a:pt x="9706471" y="6430538"/>
                </a:lnTo>
                <a:lnTo>
                  <a:pt x="0" y="643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7" b="-377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433840" y="4123592"/>
            <a:ext cx="9525" cy="336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10757744" y="1378648"/>
            <a:ext cx="5746328" cy="268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800" dirty="0">
                <a:solidFill>
                  <a:srgbClr val="0061AA"/>
                </a:solidFill>
                <a:latin typeface="Poppins"/>
              </a:rPr>
              <a:t>Incentive programs have developed that reward quality-based radiology groups that can deliver quality care at a reduce cost to the system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57744" y="4157094"/>
            <a:ext cx="5746328" cy="133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800" dirty="0">
                <a:solidFill>
                  <a:srgbClr val="0061AA"/>
                </a:solidFill>
                <a:latin typeface="Poppins"/>
              </a:rPr>
              <a:t>Decreasing reimbursements have put tremendous pressure on the industry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71599" y="6405072"/>
            <a:ext cx="5746328" cy="90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3200" dirty="0">
                <a:solidFill>
                  <a:srgbClr val="C4BC07"/>
                </a:solidFill>
                <a:latin typeface="Poppins"/>
              </a:rPr>
              <a:t>Efficiency gains are tough to come by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757744" y="7576567"/>
            <a:ext cx="5746328" cy="90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3200" dirty="0">
                <a:solidFill>
                  <a:srgbClr val="C4BC07"/>
                </a:solidFill>
                <a:latin typeface="Poppins"/>
              </a:rPr>
              <a:t>How is quality rated in the industry?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1909" y="568736"/>
            <a:ext cx="4058492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5949">
                <a:solidFill>
                  <a:srgbClr val="C4BC07"/>
                </a:solidFill>
                <a:latin typeface="Poppins"/>
              </a:rPr>
              <a:t>FEEDBACK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543049"/>
            <a:ext cx="7048321" cy="84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9"/>
              </a:lnSpc>
            </a:pPr>
            <a:r>
              <a:rPr lang="en-US" sz="5949">
                <a:solidFill>
                  <a:srgbClr val="0061AA"/>
                </a:solidFill>
                <a:latin typeface="Poppins Semi-Bold"/>
              </a:rPr>
              <a:t>IS IMPORTANT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499579" y="2950865"/>
            <a:ext cx="3967043" cy="1041524"/>
            <a:chOff x="0" y="0"/>
            <a:chExt cx="2660504" cy="698500"/>
          </a:xfrm>
        </p:grpSpPr>
        <p:sp>
          <p:nvSpPr>
            <p:cNvPr id="5" name="Freeform 5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0061AA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018408" y="6403919"/>
            <a:ext cx="3967043" cy="1041524"/>
            <a:chOff x="0" y="0"/>
            <a:chExt cx="2660504" cy="698500"/>
          </a:xfrm>
        </p:grpSpPr>
        <p:sp>
          <p:nvSpPr>
            <p:cNvPr id="8" name="Freeform 8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0061AA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66720" y="3524893"/>
            <a:ext cx="5235278" cy="2137280"/>
            <a:chOff x="0" y="0"/>
            <a:chExt cx="1710979" cy="698500"/>
          </a:xfrm>
        </p:grpSpPr>
        <p:sp>
          <p:nvSpPr>
            <p:cNvPr id="11" name="Freeform 11"/>
            <p:cNvSpPr/>
            <p:nvPr/>
          </p:nvSpPr>
          <p:spPr>
            <a:xfrm>
              <a:off x="3124" y="0"/>
              <a:ext cx="1704732" cy="698500"/>
            </a:xfrm>
            <a:custGeom>
              <a:avLst/>
              <a:gdLst/>
              <a:ahLst/>
              <a:cxnLst/>
              <a:rect l="l" t="t" r="r" b="b"/>
              <a:pathLst>
                <a:path w="1704732" h="698500">
                  <a:moveTo>
                    <a:pt x="1699675" y="363310"/>
                  </a:moveTo>
                  <a:lnTo>
                    <a:pt x="1512836" y="684440"/>
                  </a:lnTo>
                  <a:cubicBezTo>
                    <a:pt x="1507771" y="693145"/>
                    <a:pt x="1498460" y="698500"/>
                    <a:pt x="1488389" y="698500"/>
                  </a:cubicBezTo>
                  <a:lnTo>
                    <a:pt x="216343" y="698500"/>
                  </a:lnTo>
                  <a:cubicBezTo>
                    <a:pt x="206272" y="698500"/>
                    <a:pt x="196960" y="693145"/>
                    <a:pt x="191896" y="684440"/>
                  </a:cubicBezTo>
                  <a:lnTo>
                    <a:pt x="5056" y="363310"/>
                  </a:lnTo>
                  <a:cubicBezTo>
                    <a:pt x="0" y="354619"/>
                    <a:pt x="0" y="343881"/>
                    <a:pt x="5056" y="335190"/>
                  </a:cubicBezTo>
                  <a:lnTo>
                    <a:pt x="191896" y="14060"/>
                  </a:lnTo>
                  <a:cubicBezTo>
                    <a:pt x="196960" y="5355"/>
                    <a:pt x="206272" y="0"/>
                    <a:pt x="216343" y="0"/>
                  </a:cubicBezTo>
                  <a:lnTo>
                    <a:pt x="1488389" y="0"/>
                  </a:lnTo>
                  <a:cubicBezTo>
                    <a:pt x="1498460" y="0"/>
                    <a:pt x="1507771" y="5355"/>
                    <a:pt x="1512836" y="14060"/>
                  </a:cubicBezTo>
                  <a:lnTo>
                    <a:pt x="1699675" y="335190"/>
                  </a:lnTo>
                  <a:cubicBezTo>
                    <a:pt x="1704732" y="343881"/>
                    <a:pt x="1704732" y="354619"/>
                    <a:pt x="1699675" y="36331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C4BC07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85550" y="6977947"/>
            <a:ext cx="5235278" cy="2137280"/>
            <a:chOff x="0" y="0"/>
            <a:chExt cx="1710979" cy="698500"/>
          </a:xfrm>
        </p:grpSpPr>
        <p:sp>
          <p:nvSpPr>
            <p:cNvPr id="14" name="Freeform 14"/>
            <p:cNvSpPr/>
            <p:nvPr/>
          </p:nvSpPr>
          <p:spPr>
            <a:xfrm>
              <a:off x="3124" y="0"/>
              <a:ext cx="1704732" cy="698500"/>
            </a:xfrm>
            <a:custGeom>
              <a:avLst/>
              <a:gdLst/>
              <a:ahLst/>
              <a:cxnLst/>
              <a:rect l="l" t="t" r="r" b="b"/>
              <a:pathLst>
                <a:path w="1704732" h="698500">
                  <a:moveTo>
                    <a:pt x="1699675" y="363310"/>
                  </a:moveTo>
                  <a:lnTo>
                    <a:pt x="1512836" y="684440"/>
                  </a:lnTo>
                  <a:cubicBezTo>
                    <a:pt x="1507771" y="693145"/>
                    <a:pt x="1498460" y="698500"/>
                    <a:pt x="1488389" y="698500"/>
                  </a:cubicBezTo>
                  <a:lnTo>
                    <a:pt x="216343" y="698500"/>
                  </a:lnTo>
                  <a:cubicBezTo>
                    <a:pt x="206272" y="698500"/>
                    <a:pt x="196960" y="693145"/>
                    <a:pt x="191896" y="684440"/>
                  </a:cubicBezTo>
                  <a:lnTo>
                    <a:pt x="5056" y="363310"/>
                  </a:lnTo>
                  <a:cubicBezTo>
                    <a:pt x="0" y="354619"/>
                    <a:pt x="0" y="343881"/>
                    <a:pt x="5056" y="335190"/>
                  </a:cubicBezTo>
                  <a:lnTo>
                    <a:pt x="191896" y="14060"/>
                  </a:lnTo>
                  <a:cubicBezTo>
                    <a:pt x="196960" y="5355"/>
                    <a:pt x="206272" y="0"/>
                    <a:pt x="216343" y="0"/>
                  </a:cubicBezTo>
                  <a:lnTo>
                    <a:pt x="1488389" y="0"/>
                  </a:lnTo>
                  <a:cubicBezTo>
                    <a:pt x="1498460" y="0"/>
                    <a:pt x="1507771" y="5355"/>
                    <a:pt x="1512836" y="14060"/>
                  </a:cubicBezTo>
                  <a:lnTo>
                    <a:pt x="1699675" y="335190"/>
                  </a:lnTo>
                  <a:cubicBezTo>
                    <a:pt x="1704732" y="343881"/>
                    <a:pt x="1704732" y="354619"/>
                    <a:pt x="1699675" y="36331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C4BC07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78134" y="2807792"/>
            <a:ext cx="3321462" cy="2854381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4923" y="0"/>
              <a:ext cx="802953" cy="698500"/>
            </a:xfrm>
            <a:custGeom>
              <a:avLst/>
              <a:gdLst/>
              <a:ahLst/>
              <a:cxnLst/>
              <a:rect l="l" t="t" r="r" b="b"/>
              <a:pathLst>
                <a:path w="802953" h="698500">
                  <a:moveTo>
                    <a:pt x="794983" y="371412"/>
                  </a:moveTo>
                  <a:lnTo>
                    <a:pt x="617571" y="676338"/>
                  </a:lnTo>
                  <a:cubicBezTo>
                    <a:pt x="609588" y="690059"/>
                    <a:pt x="594911" y="698500"/>
                    <a:pt x="579037" y="698500"/>
                  </a:cubicBezTo>
                  <a:lnTo>
                    <a:pt x="223917" y="698500"/>
                  </a:lnTo>
                  <a:cubicBezTo>
                    <a:pt x="208043" y="698500"/>
                    <a:pt x="193366" y="690059"/>
                    <a:pt x="185383" y="676338"/>
                  </a:cubicBezTo>
                  <a:lnTo>
                    <a:pt x="7971" y="371412"/>
                  </a:lnTo>
                  <a:cubicBezTo>
                    <a:pt x="0" y="357712"/>
                    <a:pt x="0" y="340788"/>
                    <a:pt x="7971" y="327088"/>
                  </a:cubicBezTo>
                  <a:lnTo>
                    <a:pt x="185383" y="22162"/>
                  </a:lnTo>
                  <a:cubicBezTo>
                    <a:pt x="193366" y="8441"/>
                    <a:pt x="208043" y="0"/>
                    <a:pt x="223917" y="0"/>
                  </a:cubicBezTo>
                  <a:lnTo>
                    <a:pt x="579037" y="0"/>
                  </a:lnTo>
                  <a:cubicBezTo>
                    <a:pt x="594911" y="0"/>
                    <a:pt x="609588" y="8441"/>
                    <a:pt x="617571" y="22162"/>
                  </a:cubicBezTo>
                  <a:lnTo>
                    <a:pt x="794983" y="327088"/>
                  </a:lnTo>
                  <a:cubicBezTo>
                    <a:pt x="802954" y="340788"/>
                    <a:pt x="802954" y="357712"/>
                    <a:pt x="794983" y="371412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63603" y="2905643"/>
            <a:ext cx="3122129" cy="2683080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5238" y="0"/>
              <a:ext cx="802324" cy="698500"/>
            </a:xfrm>
            <a:custGeom>
              <a:avLst/>
              <a:gdLst/>
              <a:ahLst/>
              <a:cxnLst/>
              <a:rect l="l" t="t" r="r" b="b"/>
              <a:pathLst>
                <a:path w="802324" h="698500">
                  <a:moveTo>
                    <a:pt x="793845" y="372826"/>
                  </a:moveTo>
                  <a:lnTo>
                    <a:pt x="618079" y="674923"/>
                  </a:lnTo>
                  <a:cubicBezTo>
                    <a:pt x="609587" y="689520"/>
                    <a:pt x="593973" y="698500"/>
                    <a:pt x="577085" y="698500"/>
                  </a:cubicBezTo>
                  <a:lnTo>
                    <a:pt x="225239" y="698500"/>
                  </a:lnTo>
                  <a:cubicBezTo>
                    <a:pt x="208351" y="698500"/>
                    <a:pt x="192737" y="689520"/>
                    <a:pt x="184245" y="674923"/>
                  </a:cubicBezTo>
                  <a:lnTo>
                    <a:pt x="8479" y="372826"/>
                  </a:lnTo>
                  <a:cubicBezTo>
                    <a:pt x="0" y="358252"/>
                    <a:pt x="0" y="340248"/>
                    <a:pt x="8479" y="325674"/>
                  </a:cubicBezTo>
                  <a:lnTo>
                    <a:pt x="184245" y="23576"/>
                  </a:lnTo>
                  <a:cubicBezTo>
                    <a:pt x="192737" y="8980"/>
                    <a:pt x="208351" y="0"/>
                    <a:pt x="225239" y="0"/>
                  </a:cubicBezTo>
                  <a:lnTo>
                    <a:pt x="577085" y="0"/>
                  </a:lnTo>
                  <a:cubicBezTo>
                    <a:pt x="593973" y="0"/>
                    <a:pt x="609587" y="8980"/>
                    <a:pt x="618079" y="23576"/>
                  </a:cubicBezTo>
                  <a:lnTo>
                    <a:pt x="793845" y="325674"/>
                  </a:lnTo>
                  <a:cubicBezTo>
                    <a:pt x="802324" y="340248"/>
                    <a:pt x="802324" y="358252"/>
                    <a:pt x="793845" y="3728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300626" y="3028200"/>
            <a:ext cx="2876477" cy="2490900"/>
            <a:chOff x="0" y="0"/>
            <a:chExt cx="4282440" cy="3708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87" r="-14987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4421692" y="3757671"/>
            <a:ext cx="3791288" cy="187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8"/>
              </a:lnSpc>
            </a:pPr>
            <a:r>
              <a:rPr lang="en-US" sz="2800" dirty="0">
                <a:solidFill>
                  <a:srgbClr val="0061AA"/>
                </a:solidFill>
                <a:latin typeface="Poppins"/>
              </a:rPr>
              <a:t>In Michigan companies are working with payers to develop cost effective value care systems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63643" y="7080458"/>
            <a:ext cx="3861233" cy="1990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20"/>
              </a:lnSpc>
            </a:pPr>
            <a:r>
              <a:rPr lang="en-US" sz="2800" dirty="0">
                <a:solidFill>
                  <a:srgbClr val="0061AA"/>
                </a:solidFill>
                <a:latin typeface="Poppins"/>
              </a:rPr>
              <a:t>A multiyear project that </a:t>
            </a:r>
            <a:r>
              <a:rPr lang="en-US" sz="2800" dirty="0" err="1">
                <a:solidFill>
                  <a:srgbClr val="0061AA"/>
                </a:solidFill>
                <a:latin typeface="Poppins"/>
              </a:rPr>
              <a:t>Covera</a:t>
            </a:r>
            <a:r>
              <a:rPr lang="en-US" sz="2800" dirty="0">
                <a:solidFill>
                  <a:srgbClr val="0061AA"/>
                </a:solidFill>
                <a:latin typeface="Poppins"/>
              </a:rPr>
              <a:t> has taken on to transform the industry and work to bring value-based pay to the practice of radiology in Michigan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2256881" y="2950865"/>
            <a:ext cx="3967043" cy="1041524"/>
            <a:chOff x="0" y="0"/>
            <a:chExt cx="2660504" cy="698500"/>
          </a:xfrm>
        </p:grpSpPr>
        <p:sp>
          <p:nvSpPr>
            <p:cNvPr id="27" name="Freeform 27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0061AA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24022" y="3524893"/>
            <a:ext cx="5235278" cy="2137280"/>
            <a:chOff x="0" y="0"/>
            <a:chExt cx="1710979" cy="698500"/>
          </a:xfrm>
        </p:grpSpPr>
        <p:sp>
          <p:nvSpPr>
            <p:cNvPr id="30" name="Freeform 30"/>
            <p:cNvSpPr/>
            <p:nvPr/>
          </p:nvSpPr>
          <p:spPr>
            <a:xfrm>
              <a:off x="3124" y="0"/>
              <a:ext cx="1704732" cy="698500"/>
            </a:xfrm>
            <a:custGeom>
              <a:avLst/>
              <a:gdLst/>
              <a:ahLst/>
              <a:cxnLst/>
              <a:rect l="l" t="t" r="r" b="b"/>
              <a:pathLst>
                <a:path w="1704732" h="698500">
                  <a:moveTo>
                    <a:pt x="1699675" y="363310"/>
                  </a:moveTo>
                  <a:lnTo>
                    <a:pt x="1512836" y="684440"/>
                  </a:lnTo>
                  <a:cubicBezTo>
                    <a:pt x="1507771" y="693145"/>
                    <a:pt x="1498460" y="698500"/>
                    <a:pt x="1488389" y="698500"/>
                  </a:cubicBezTo>
                  <a:lnTo>
                    <a:pt x="216343" y="698500"/>
                  </a:lnTo>
                  <a:cubicBezTo>
                    <a:pt x="206272" y="698500"/>
                    <a:pt x="196960" y="693145"/>
                    <a:pt x="191896" y="684440"/>
                  </a:cubicBezTo>
                  <a:lnTo>
                    <a:pt x="5056" y="363310"/>
                  </a:lnTo>
                  <a:cubicBezTo>
                    <a:pt x="0" y="354619"/>
                    <a:pt x="0" y="343881"/>
                    <a:pt x="5056" y="335190"/>
                  </a:cubicBezTo>
                  <a:lnTo>
                    <a:pt x="191896" y="14060"/>
                  </a:lnTo>
                  <a:cubicBezTo>
                    <a:pt x="196960" y="5355"/>
                    <a:pt x="206272" y="0"/>
                    <a:pt x="216343" y="0"/>
                  </a:cubicBezTo>
                  <a:lnTo>
                    <a:pt x="1488389" y="0"/>
                  </a:lnTo>
                  <a:cubicBezTo>
                    <a:pt x="1498460" y="0"/>
                    <a:pt x="1507771" y="5355"/>
                    <a:pt x="1512836" y="14060"/>
                  </a:cubicBezTo>
                  <a:lnTo>
                    <a:pt x="1699675" y="335190"/>
                  </a:lnTo>
                  <a:cubicBezTo>
                    <a:pt x="1704732" y="343881"/>
                    <a:pt x="1704732" y="354619"/>
                    <a:pt x="1699675" y="36331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C4BC07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278122" y="3602884"/>
            <a:ext cx="3487577" cy="187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8"/>
              </a:lnSpc>
            </a:pPr>
            <a:r>
              <a:rPr lang="en-US" sz="2800" dirty="0" err="1">
                <a:solidFill>
                  <a:srgbClr val="0061AA"/>
                </a:solidFill>
                <a:latin typeface="Poppins"/>
              </a:rPr>
              <a:t>Covera</a:t>
            </a:r>
            <a:r>
              <a:rPr lang="en-US" sz="2800" dirty="0">
                <a:solidFill>
                  <a:srgbClr val="0061AA"/>
                </a:solidFill>
                <a:latin typeface="Poppins"/>
              </a:rPr>
              <a:t> is in the marketplace working with BC/BS to identify quality players in radiology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-725441" y="9609524"/>
            <a:ext cx="4185210" cy="2172476"/>
            <a:chOff x="0" y="0"/>
            <a:chExt cx="1345639" cy="698500"/>
          </a:xfrm>
        </p:grpSpPr>
        <p:sp>
          <p:nvSpPr>
            <p:cNvPr id="34" name="Freeform 34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-4224424" y="9871150"/>
            <a:ext cx="8141223" cy="1553840"/>
            <a:chOff x="0" y="0"/>
            <a:chExt cx="3659737" cy="698500"/>
          </a:xfrm>
        </p:grpSpPr>
        <p:sp>
          <p:nvSpPr>
            <p:cNvPr id="37" name="Freeform 37"/>
            <p:cNvSpPr/>
            <p:nvPr/>
          </p:nvSpPr>
          <p:spPr>
            <a:xfrm>
              <a:off x="2009" y="0"/>
              <a:ext cx="3655720" cy="698500"/>
            </a:xfrm>
            <a:custGeom>
              <a:avLst/>
              <a:gdLst/>
              <a:ahLst/>
              <a:cxnLst/>
              <a:rect l="l" t="t" r="r" b="b"/>
              <a:pathLst>
                <a:path w="3655720" h="698500">
                  <a:moveTo>
                    <a:pt x="3652468" y="358292"/>
                  </a:moveTo>
                  <a:lnTo>
                    <a:pt x="3459789" y="689458"/>
                  </a:lnTo>
                  <a:cubicBezTo>
                    <a:pt x="3456532" y="695056"/>
                    <a:pt x="3450544" y="698500"/>
                    <a:pt x="3444067" y="698500"/>
                  </a:cubicBezTo>
                  <a:lnTo>
                    <a:pt x="211651" y="698500"/>
                  </a:lnTo>
                  <a:cubicBezTo>
                    <a:pt x="205175" y="698500"/>
                    <a:pt x="199187" y="695056"/>
                    <a:pt x="195930" y="689458"/>
                  </a:cubicBezTo>
                  <a:lnTo>
                    <a:pt x="3252" y="358292"/>
                  </a:lnTo>
                  <a:cubicBezTo>
                    <a:pt x="0" y="352702"/>
                    <a:pt x="0" y="345798"/>
                    <a:pt x="3252" y="340208"/>
                  </a:cubicBezTo>
                  <a:lnTo>
                    <a:pt x="195930" y="9042"/>
                  </a:lnTo>
                  <a:cubicBezTo>
                    <a:pt x="199187" y="3444"/>
                    <a:pt x="205175" y="0"/>
                    <a:pt x="211651" y="0"/>
                  </a:cubicBezTo>
                  <a:lnTo>
                    <a:pt x="3444067" y="0"/>
                  </a:lnTo>
                  <a:cubicBezTo>
                    <a:pt x="3450544" y="0"/>
                    <a:pt x="3456532" y="3444"/>
                    <a:pt x="3459789" y="9042"/>
                  </a:cubicBezTo>
                  <a:lnTo>
                    <a:pt x="3652468" y="340208"/>
                  </a:lnTo>
                  <a:cubicBezTo>
                    <a:pt x="3655719" y="345798"/>
                    <a:pt x="3655719" y="352702"/>
                    <a:pt x="3652468" y="358292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919344" y="2807792"/>
            <a:ext cx="3321462" cy="2854381"/>
            <a:chOff x="0" y="0"/>
            <a:chExt cx="812800" cy="698500"/>
          </a:xfrm>
        </p:grpSpPr>
        <p:sp>
          <p:nvSpPr>
            <p:cNvPr id="40" name="Freeform 40"/>
            <p:cNvSpPr/>
            <p:nvPr/>
          </p:nvSpPr>
          <p:spPr>
            <a:xfrm>
              <a:off x="4923" y="0"/>
              <a:ext cx="802953" cy="698500"/>
            </a:xfrm>
            <a:custGeom>
              <a:avLst/>
              <a:gdLst/>
              <a:ahLst/>
              <a:cxnLst/>
              <a:rect l="l" t="t" r="r" b="b"/>
              <a:pathLst>
                <a:path w="802953" h="698500">
                  <a:moveTo>
                    <a:pt x="794983" y="371412"/>
                  </a:moveTo>
                  <a:lnTo>
                    <a:pt x="617571" y="676338"/>
                  </a:lnTo>
                  <a:cubicBezTo>
                    <a:pt x="609588" y="690059"/>
                    <a:pt x="594911" y="698500"/>
                    <a:pt x="579037" y="698500"/>
                  </a:cubicBezTo>
                  <a:lnTo>
                    <a:pt x="223917" y="698500"/>
                  </a:lnTo>
                  <a:cubicBezTo>
                    <a:pt x="208043" y="698500"/>
                    <a:pt x="193366" y="690059"/>
                    <a:pt x="185383" y="676338"/>
                  </a:cubicBezTo>
                  <a:lnTo>
                    <a:pt x="7971" y="371412"/>
                  </a:lnTo>
                  <a:cubicBezTo>
                    <a:pt x="0" y="357712"/>
                    <a:pt x="0" y="340788"/>
                    <a:pt x="7971" y="327088"/>
                  </a:cubicBezTo>
                  <a:lnTo>
                    <a:pt x="185383" y="22162"/>
                  </a:lnTo>
                  <a:cubicBezTo>
                    <a:pt x="193366" y="8441"/>
                    <a:pt x="208043" y="0"/>
                    <a:pt x="223917" y="0"/>
                  </a:cubicBezTo>
                  <a:lnTo>
                    <a:pt x="579037" y="0"/>
                  </a:lnTo>
                  <a:cubicBezTo>
                    <a:pt x="594911" y="0"/>
                    <a:pt x="609588" y="8441"/>
                    <a:pt x="617571" y="22162"/>
                  </a:cubicBezTo>
                  <a:lnTo>
                    <a:pt x="794983" y="327088"/>
                  </a:lnTo>
                  <a:cubicBezTo>
                    <a:pt x="802954" y="340788"/>
                    <a:pt x="802954" y="357712"/>
                    <a:pt x="794983" y="371412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004813" y="2905643"/>
            <a:ext cx="3122129" cy="2683080"/>
            <a:chOff x="0" y="0"/>
            <a:chExt cx="812800" cy="698500"/>
          </a:xfrm>
        </p:grpSpPr>
        <p:sp>
          <p:nvSpPr>
            <p:cNvPr id="43" name="Freeform 43"/>
            <p:cNvSpPr/>
            <p:nvPr/>
          </p:nvSpPr>
          <p:spPr>
            <a:xfrm>
              <a:off x="5238" y="0"/>
              <a:ext cx="802324" cy="698500"/>
            </a:xfrm>
            <a:custGeom>
              <a:avLst/>
              <a:gdLst/>
              <a:ahLst/>
              <a:cxnLst/>
              <a:rect l="l" t="t" r="r" b="b"/>
              <a:pathLst>
                <a:path w="802324" h="698500">
                  <a:moveTo>
                    <a:pt x="793845" y="372826"/>
                  </a:moveTo>
                  <a:lnTo>
                    <a:pt x="618079" y="674923"/>
                  </a:lnTo>
                  <a:cubicBezTo>
                    <a:pt x="609587" y="689520"/>
                    <a:pt x="593973" y="698500"/>
                    <a:pt x="577085" y="698500"/>
                  </a:cubicBezTo>
                  <a:lnTo>
                    <a:pt x="225239" y="698500"/>
                  </a:lnTo>
                  <a:cubicBezTo>
                    <a:pt x="208351" y="698500"/>
                    <a:pt x="192737" y="689520"/>
                    <a:pt x="184245" y="674923"/>
                  </a:cubicBezTo>
                  <a:lnTo>
                    <a:pt x="8479" y="372826"/>
                  </a:lnTo>
                  <a:cubicBezTo>
                    <a:pt x="0" y="358252"/>
                    <a:pt x="0" y="340248"/>
                    <a:pt x="8479" y="325674"/>
                  </a:cubicBezTo>
                  <a:lnTo>
                    <a:pt x="184245" y="23576"/>
                  </a:lnTo>
                  <a:cubicBezTo>
                    <a:pt x="192737" y="8980"/>
                    <a:pt x="208351" y="0"/>
                    <a:pt x="225239" y="0"/>
                  </a:cubicBezTo>
                  <a:lnTo>
                    <a:pt x="577085" y="0"/>
                  </a:lnTo>
                  <a:cubicBezTo>
                    <a:pt x="593973" y="0"/>
                    <a:pt x="609587" y="8980"/>
                    <a:pt x="618079" y="23576"/>
                  </a:cubicBezTo>
                  <a:lnTo>
                    <a:pt x="793845" y="325674"/>
                  </a:lnTo>
                  <a:cubicBezTo>
                    <a:pt x="802324" y="340248"/>
                    <a:pt x="802324" y="358252"/>
                    <a:pt x="793845" y="3728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10127639" y="3028200"/>
            <a:ext cx="2876477" cy="2490900"/>
            <a:chOff x="0" y="0"/>
            <a:chExt cx="4282440" cy="3708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865" r="-14865"/>
              </a:stretch>
            </a:blipFill>
          </p:spPr>
        </p:sp>
      </p:grpSp>
      <p:grpSp>
        <p:nvGrpSpPr>
          <p:cNvPr id="47" name="Group 47"/>
          <p:cNvGrpSpPr/>
          <p:nvPr/>
        </p:nvGrpSpPr>
        <p:grpSpPr>
          <a:xfrm>
            <a:off x="5483101" y="6403919"/>
            <a:ext cx="3321462" cy="2854381"/>
            <a:chOff x="0" y="0"/>
            <a:chExt cx="812800" cy="698500"/>
          </a:xfrm>
        </p:grpSpPr>
        <p:sp>
          <p:nvSpPr>
            <p:cNvPr id="48" name="Freeform 48"/>
            <p:cNvSpPr/>
            <p:nvPr/>
          </p:nvSpPr>
          <p:spPr>
            <a:xfrm>
              <a:off x="4923" y="0"/>
              <a:ext cx="802953" cy="698500"/>
            </a:xfrm>
            <a:custGeom>
              <a:avLst/>
              <a:gdLst/>
              <a:ahLst/>
              <a:cxnLst/>
              <a:rect l="l" t="t" r="r" b="b"/>
              <a:pathLst>
                <a:path w="802953" h="698500">
                  <a:moveTo>
                    <a:pt x="794983" y="371412"/>
                  </a:moveTo>
                  <a:lnTo>
                    <a:pt x="617571" y="676338"/>
                  </a:lnTo>
                  <a:cubicBezTo>
                    <a:pt x="609588" y="690059"/>
                    <a:pt x="594911" y="698500"/>
                    <a:pt x="579037" y="698500"/>
                  </a:cubicBezTo>
                  <a:lnTo>
                    <a:pt x="223917" y="698500"/>
                  </a:lnTo>
                  <a:cubicBezTo>
                    <a:pt x="208043" y="698500"/>
                    <a:pt x="193366" y="690059"/>
                    <a:pt x="185383" y="676338"/>
                  </a:cubicBezTo>
                  <a:lnTo>
                    <a:pt x="7971" y="371412"/>
                  </a:lnTo>
                  <a:cubicBezTo>
                    <a:pt x="0" y="357712"/>
                    <a:pt x="0" y="340788"/>
                    <a:pt x="7971" y="327088"/>
                  </a:cubicBezTo>
                  <a:lnTo>
                    <a:pt x="185383" y="22162"/>
                  </a:lnTo>
                  <a:cubicBezTo>
                    <a:pt x="193366" y="8441"/>
                    <a:pt x="208043" y="0"/>
                    <a:pt x="223917" y="0"/>
                  </a:cubicBezTo>
                  <a:lnTo>
                    <a:pt x="579037" y="0"/>
                  </a:lnTo>
                  <a:cubicBezTo>
                    <a:pt x="594911" y="0"/>
                    <a:pt x="609588" y="8441"/>
                    <a:pt x="617571" y="22162"/>
                  </a:cubicBezTo>
                  <a:lnTo>
                    <a:pt x="794983" y="327088"/>
                  </a:lnTo>
                  <a:cubicBezTo>
                    <a:pt x="802954" y="340788"/>
                    <a:pt x="802954" y="357712"/>
                    <a:pt x="794983" y="371412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5568570" y="6501770"/>
            <a:ext cx="3122129" cy="2683080"/>
            <a:chOff x="0" y="0"/>
            <a:chExt cx="812800" cy="698500"/>
          </a:xfrm>
        </p:grpSpPr>
        <p:sp>
          <p:nvSpPr>
            <p:cNvPr id="51" name="Freeform 51"/>
            <p:cNvSpPr/>
            <p:nvPr/>
          </p:nvSpPr>
          <p:spPr>
            <a:xfrm>
              <a:off x="5238" y="0"/>
              <a:ext cx="802324" cy="698500"/>
            </a:xfrm>
            <a:custGeom>
              <a:avLst/>
              <a:gdLst/>
              <a:ahLst/>
              <a:cxnLst/>
              <a:rect l="l" t="t" r="r" b="b"/>
              <a:pathLst>
                <a:path w="802324" h="698500">
                  <a:moveTo>
                    <a:pt x="793845" y="372826"/>
                  </a:moveTo>
                  <a:lnTo>
                    <a:pt x="618079" y="674923"/>
                  </a:lnTo>
                  <a:cubicBezTo>
                    <a:pt x="609587" y="689520"/>
                    <a:pt x="593973" y="698500"/>
                    <a:pt x="577085" y="698500"/>
                  </a:cubicBezTo>
                  <a:lnTo>
                    <a:pt x="225239" y="698500"/>
                  </a:lnTo>
                  <a:cubicBezTo>
                    <a:pt x="208351" y="698500"/>
                    <a:pt x="192737" y="689520"/>
                    <a:pt x="184245" y="674923"/>
                  </a:cubicBezTo>
                  <a:lnTo>
                    <a:pt x="8479" y="372826"/>
                  </a:lnTo>
                  <a:cubicBezTo>
                    <a:pt x="0" y="358252"/>
                    <a:pt x="0" y="340248"/>
                    <a:pt x="8479" y="325674"/>
                  </a:cubicBezTo>
                  <a:lnTo>
                    <a:pt x="184245" y="23576"/>
                  </a:lnTo>
                  <a:cubicBezTo>
                    <a:pt x="192737" y="8980"/>
                    <a:pt x="208351" y="0"/>
                    <a:pt x="225239" y="0"/>
                  </a:cubicBezTo>
                  <a:lnTo>
                    <a:pt x="577085" y="0"/>
                  </a:lnTo>
                  <a:cubicBezTo>
                    <a:pt x="593973" y="0"/>
                    <a:pt x="609587" y="8980"/>
                    <a:pt x="618079" y="23576"/>
                  </a:cubicBezTo>
                  <a:lnTo>
                    <a:pt x="793845" y="325674"/>
                  </a:lnTo>
                  <a:cubicBezTo>
                    <a:pt x="802324" y="340248"/>
                    <a:pt x="802324" y="358252"/>
                    <a:pt x="793845" y="3728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53" name="Group 53"/>
          <p:cNvGrpSpPr>
            <a:grpSpLocks noChangeAspect="1"/>
          </p:cNvGrpSpPr>
          <p:nvPr/>
        </p:nvGrpSpPr>
        <p:grpSpPr>
          <a:xfrm>
            <a:off x="5705593" y="6597860"/>
            <a:ext cx="2876477" cy="2490900"/>
            <a:chOff x="0" y="0"/>
            <a:chExt cx="4282440" cy="3708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r="-29974"/>
              </a:stretch>
            </a:blipFill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6315400" y="-1772184"/>
            <a:ext cx="1028700" cy="4345233"/>
            <a:chOff x="0" y="0"/>
            <a:chExt cx="698500" cy="2950467"/>
          </a:xfrm>
        </p:grpSpPr>
        <p:sp>
          <p:nvSpPr>
            <p:cNvPr id="56" name="Freeform 56"/>
            <p:cNvSpPr/>
            <p:nvPr/>
          </p:nvSpPr>
          <p:spPr>
            <a:xfrm>
              <a:off x="0" y="13661"/>
              <a:ext cx="698500" cy="2923144"/>
            </a:xfrm>
            <a:custGeom>
              <a:avLst/>
              <a:gdLst/>
              <a:ahLst/>
              <a:cxnLst/>
              <a:rect l="l" t="t" r="r" b="b"/>
              <a:pathLst>
                <a:path w="698500" h="2923144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2662462"/>
                  </a:lnTo>
                  <a:cubicBezTo>
                    <a:pt x="698500" y="2706509"/>
                    <a:pt x="675079" y="2747233"/>
                    <a:pt x="637007" y="2769383"/>
                  </a:cubicBezTo>
                  <a:lnTo>
                    <a:pt x="410743" y="2901028"/>
                  </a:lnTo>
                  <a:cubicBezTo>
                    <a:pt x="372730" y="2923144"/>
                    <a:pt x="325770" y="2923144"/>
                    <a:pt x="287757" y="2901028"/>
                  </a:cubicBezTo>
                  <a:lnTo>
                    <a:pt x="61493" y="2769383"/>
                  </a:lnTo>
                  <a:cubicBezTo>
                    <a:pt x="23421" y="2747233"/>
                    <a:pt x="0" y="2706509"/>
                    <a:pt x="0" y="2662462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C5BD08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 rot="5400000">
            <a:off x="15940964" y="-1858887"/>
            <a:ext cx="802083" cy="5320722"/>
            <a:chOff x="0" y="0"/>
            <a:chExt cx="544624" cy="3612836"/>
          </a:xfrm>
        </p:grpSpPr>
        <p:sp>
          <p:nvSpPr>
            <p:cNvPr id="59" name="Freeform 59"/>
            <p:cNvSpPr/>
            <p:nvPr/>
          </p:nvSpPr>
          <p:spPr>
            <a:xfrm>
              <a:off x="0" y="22199"/>
              <a:ext cx="544624" cy="3568438"/>
            </a:xfrm>
            <a:custGeom>
              <a:avLst/>
              <a:gdLst/>
              <a:ahLst/>
              <a:cxnLst/>
              <a:rect l="l" t="t" r="r" b="b"/>
              <a:pathLst>
                <a:path w="544624" h="3568438">
                  <a:moveTo>
                    <a:pt x="345440" y="32370"/>
                  </a:moveTo>
                  <a:lnTo>
                    <a:pt x="471496" y="126432"/>
                  </a:lnTo>
                  <a:cubicBezTo>
                    <a:pt x="517516" y="160773"/>
                    <a:pt x="544624" y="214824"/>
                    <a:pt x="544624" y="272245"/>
                  </a:cubicBezTo>
                  <a:lnTo>
                    <a:pt x="544624" y="3296193"/>
                  </a:lnTo>
                  <a:cubicBezTo>
                    <a:pt x="544624" y="3353614"/>
                    <a:pt x="517516" y="3407665"/>
                    <a:pt x="471496" y="3442005"/>
                  </a:cubicBezTo>
                  <a:lnTo>
                    <a:pt x="345440" y="3536068"/>
                  </a:lnTo>
                  <a:cubicBezTo>
                    <a:pt x="302061" y="3568438"/>
                    <a:pt x="242563" y="3568438"/>
                    <a:pt x="199184" y="3536068"/>
                  </a:cubicBezTo>
                  <a:lnTo>
                    <a:pt x="73128" y="3442005"/>
                  </a:lnTo>
                  <a:cubicBezTo>
                    <a:pt x="27108" y="3407665"/>
                    <a:pt x="0" y="3353614"/>
                    <a:pt x="0" y="3296193"/>
                  </a:cubicBezTo>
                  <a:lnTo>
                    <a:pt x="0" y="272245"/>
                  </a:lnTo>
                  <a:cubicBezTo>
                    <a:pt x="0" y="214824"/>
                    <a:pt x="27108" y="160773"/>
                    <a:pt x="73128" y="126432"/>
                  </a:cubicBezTo>
                  <a:lnTo>
                    <a:pt x="199184" y="32370"/>
                  </a:lnTo>
                  <a:cubicBezTo>
                    <a:pt x="242563" y="0"/>
                    <a:pt x="302061" y="0"/>
                    <a:pt x="345440" y="32370"/>
                  </a:cubicBezTo>
                  <a:close/>
                </a:path>
              </a:pathLst>
            </a:custGeom>
            <a:solidFill>
              <a:srgbClr val="0061A9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93754" y="9258300"/>
            <a:ext cx="4185210" cy="2172476"/>
            <a:chOff x="0" y="0"/>
            <a:chExt cx="1345639" cy="698500"/>
          </a:xfrm>
        </p:grpSpPr>
        <p:sp>
          <p:nvSpPr>
            <p:cNvPr id="3" name="Freeform 3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01820" y="9825097"/>
            <a:ext cx="8377487" cy="2964361"/>
            <a:chOff x="0" y="0"/>
            <a:chExt cx="1974009" cy="698500"/>
          </a:xfrm>
        </p:grpSpPr>
        <p:sp>
          <p:nvSpPr>
            <p:cNvPr id="6" name="Freeform 6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032027" y="1255392"/>
            <a:ext cx="5466887" cy="2330394"/>
            <a:chOff x="0" y="0"/>
            <a:chExt cx="1638616" cy="698500"/>
          </a:xfrm>
        </p:grpSpPr>
        <p:sp>
          <p:nvSpPr>
            <p:cNvPr id="9" name="Freeform 9"/>
            <p:cNvSpPr/>
            <p:nvPr/>
          </p:nvSpPr>
          <p:spPr>
            <a:xfrm>
              <a:off x="2991" y="0"/>
              <a:ext cx="1632633" cy="698500"/>
            </a:xfrm>
            <a:custGeom>
              <a:avLst/>
              <a:gdLst/>
              <a:ahLst/>
              <a:cxnLst/>
              <a:rect l="l" t="t" r="r" b="b"/>
              <a:pathLst>
                <a:path w="1632633" h="698500">
                  <a:moveTo>
                    <a:pt x="1627791" y="362714"/>
                  </a:moveTo>
                  <a:lnTo>
                    <a:pt x="1440259" y="685036"/>
                  </a:lnTo>
                  <a:cubicBezTo>
                    <a:pt x="1435409" y="693372"/>
                    <a:pt x="1426492" y="698500"/>
                    <a:pt x="1416847" y="698500"/>
                  </a:cubicBezTo>
                  <a:lnTo>
                    <a:pt x="215787" y="698500"/>
                  </a:lnTo>
                  <a:cubicBezTo>
                    <a:pt x="206142" y="698500"/>
                    <a:pt x="197225" y="693372"/>
                    <a:pt x="192375" y="685036"/>
                  </a:cubicBezTo>
                  <a:lnTo>
                    <a:pt x="4843" y="362714"/>
                  </a:lnTo>
                  <a:cubicBezTo>
                    <a:pt x="0" y="354391"/>
                    <a:pt x="0" y="344109"/>
                    <a:pt x="4843" y="335786"/>
                  </a:cubicBezTo>
                  <a:lnTo>
                    <a:pt x="192375" y="13464"/>
                  </a:lnTo>
                  <a:cubicBezTo>
                    <a:pt x="197225" y="5128"/>
                    <a:pt x="206142" y="0"/>
                    <a:pt x="215787" y="0"/>
                  </a:cubicBezTo>
                  <a:lnTo>
                    <a:pt x="1416847" y="0"/>
                  </a:lnTo>
                  <a:cubicBezTo>
                    <a:pt x="1426492" y="0"/>
                    <a:pt x="1435409" y="5128"/>
                    <a:pt x="1440259" y="13464"/>
                  </a:cubicBezTo>
                  <a:lnTo>
                    <a:pt x="1627791" y="335786"/>
                  </a:lnTo>
                  <a:cubicBezTo>
                    <a:pt x="1632634" y="344109"/>
                    <a:pt x="1632634" y="354391"/>
                    <a:pt x="1627791" y="362714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075875" y="1832983"/>
            <a:ext cx="9831143" cy="8448639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663" y="0"/>
              <a:ext cx="809473" cy="698500"/>
            </a:xfrm>
            <a:custGeom>
              <a:avLst/>
              <a:gdLst/>
              <a:ahLst/>
              <a:cxnLst/>
              <a:rect l="l" t="t" r="r" b="b"/>
              <a:pathLst>
                <a:path w="809473" h="698500">
                  <a:moveTo>
                    <a:pt x="806781" y="356737"/>
                  </a:moveTo>
                  <a:lnTo>
                    <a:pt x="612293" y="691013"/>
                  </a:lnTo>
                  <a:cubicBezTo>
                    <a:pt x="609596" y="695648"/>
                    <a:pt x="604638" y="698500"/>
                    <a:pt x="599275" y="698500"/>
                  </a:cubicBezTo>
                  <a:lnTo>
                    <a:pt x="210199" y="698500"/>
                  </a:lnTo>
                  <a:cubicBezTo>
                    <a:pt x="204836" y="698500"/>
                    <a:pt x="199878" y="695648"/>
                    <a:pt x="197181" y="691013"/>
                  </a:cubicBezTo>
                  <a:lnTo>
                    <a:pt x="2693" y="356737"/>
                  </a:lnTo>
                  <a:cubicBezTo>
                    <a:pt x="0" y="352109"/>
                    <a:pt x="0" y="346391"/>
                    <a:pt x="2693" y="341763"/>
                  </a:cubicBezTo>
                  <a:lnTo>
                    <a:pt x="197181" y="7487"/>
                  </a:lnTo>
                  <a:cubicBezTo>
                    <a:pt x="199878" y="2852"/>
                    <a:pt x="204836" y="0"/>
                    <a:pt x="210199" y="0"/>
                  </a:cubicBezTo>
                  <a:lnTo>
                    <a:pt x="599275" y="0"/>
                  </a:lnTo>
                  <a:cubicBezTo>
                    <a:pt x="604638" y="0"/>
                    <a:pt x="609596" y="2852"/>
                    <a:pt x="612293" y="7487"/>
                  </a:cubicBezTo>
                  <a:lnTo>
                    <a:pt x="806781" y="341763"/>
                  </a:lnTo>
                  <a:cubicBezTo>
                    <a:pt x="809474" y="346391"/>
                    <a:pt x="809474" y="352109"/>
                    <a:pt x="806781" y="356737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1681953" y="1734022"/>
            <a:ext cx="9985001" cy="8646561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4651" r="-24651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2073883" y="8985306"/>
            <a:ext cx="2711731" cy="2330394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6030" y="0"/>
              <a:ext cx="800739" cy="698500"/>
            </a:xfrm>
            <a:custGeom>
              <a:avLst/>
              <a:gdLst/>
              <a:ahLst/>
              <a:cxnLst/>
              <a:rect l="l" t="t" r="r" b="b"/>
              <a:pathLst>
                <a:path w="800739" h="698500">
                  <a:moveTo>
                    <a:pt x="790977" y="376395"/>
                  </a:moveTo>
                  <a:lnTo>
                    <a:pt x="619363" y="671355"/>
                  </a:lnTo>
                  <a:cubicBezTo>
                    <a:pt x="609585" y="688161"/>
                    <a:pt x="591609" y="698500"/>
                    <a:pt x="572165" y="698500"/>
                  </a:cubicBezTo>
                  <a:lnTo>
                    <a:pt x="228575" y="698500"/>
                  </a:lnTo>
                  <a:cubicBezTo>
                    <a:pt x="209131" y="698500"/>
                    <a:pt x="191155" y="688161"/>
                    <a:pt x="181377" y="671355"/>
                  </a:cubicBezTo>
                  <a:lnTo>
                    <a:pt x="9763" y="376395"/>
                  </a:lnTo>
                  <a:cubicBezTo>
                    <a:pt x="0" y="359615"/>
                    <a:pt x="0" y="338885"/>
                    <a:pt x="9763" y="322105"/>
                  </a:cubicBezTo>
                  <a:lnTo>
                    <a:pt x="181377" y="27145"/>
                  </a:lnTo>
                  <a:cubicBezTo>
                    <a:pt x="191155" y="10339"/>
                    <a:pt x="209131" y="0"/>
                    <a:pt x="228575" y="0"/>
                  </a:cubicBezTo>
                  <a:lnTo>
                    <a:pt x="572165" y="0"/>
                  </a:lnTo>
                  <a:cubicBezTo>
                    <a:pt x="591609" y="0"/>
                    <a:pt x="609585" y="10339"/>
                    <a:pt x="619363" y="27145"/>
                  </a:cubicBezTo>
                  <a:lnTo>
                    <a:pt x="790977" y="322105"/>
                  </a:lnTo>
                  <a:cubicBezTo>
                    <a:pt x="800740" y="338885"/>
                    <a:pt x="800740" y="359615"/>
                    <a:pt x="790977" y="376395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567547" y="613780"/>
            <a:ext cx="2975107" cy="1986190"/>
          </a:xfrm>
          <a:custGeom>
            <a:avLst/>
            <a:gdLst/>
            <a:ahLst/>
            <a:cxnLst/>
            <a:rect l="l" t="t" r="r" b="b"/>
            <a:pathLst>
              <a:path w="2975107" h="1986190">
                <a:moveTo>
                  <a:pt x="0" y="0"/>
                </a:moveTo>
                <a:lnTo>
                  <a:pt x="2975107" y="0"/>
                </a:lnTo>
                <a:lnTo>
                  <a:pt x="2975107" y="1986190"/>
                </a:lnTo>
                <a:lnTo>
                  <a:pt x="0" y="1986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659432" y="982353"/>
            <a:ext cx="10035319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5949">
                <a:solidFill>
                  <a:srgbClr val="0061AA"/>
                </a:solidFill>
                <a:latin typeface="Poppins"/>
              </a:rPr>
              <a:t>EXPERIENCE WITH COVERA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3807" y="3315155"/>
            <a:ext cx="914400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61AA"/>
                </a:solidFill>
                <a:latin typeface="Canva Sans"/>
              </a:rPr>
              <a:t>Clinical image datasets are analyzed with AI powered intelligence platform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83807" y="4668626"/>
            <a:ext cx="9483926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C4BC07"/>
                </a:solidFill>
                <a:latin typeface="Canva Sans"/>
              </a:rPr>
              <a:t>Provide feedback on quality and give insight as to where work is needed to drive right diagnosis and care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83807" y="6620616"/>
            <a:ext cx="966521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61AA"/>
                </a:solidFill>
                <a:latin typeface="Canva Sans"/>
              </a:rPr>
              <a:t>Accurate diagnosis leads to reduced costs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7372456"/>
            <a:ext cx="10047175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C4BC07"/>
                </a:solidFill>
                <a:latin typeface="Canva Sans"/>
              </a:rPr>
              <a:t>Those with the best teams and systems will draw the attention of the payers and POs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98573" y="9010697"/>
            <a:ext cx="4185210" cy="2172476"/>
            <a:chOff x="0" y="0"/>
            <a:chExt cx="1345639" cy="698500"/>
          </a:xfrm>
        </p:grpSpPr>
        <p:sp>
          <p:nvSpPr>
            <p:cNvPr id="3" name="Freeform 3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28904" y="9654243"/>
            <a:ext cx="8377487" cy="2964361"/>
            <a:chOff x="0" y="0"/>
            <a:chExt cx="1974009" cy="698500"/>
          </a:xfrm>
        </p:grpSpPr>
        <p:sp>
          <p:nvSpPr>
            <p:cNvPr id="6" name="Freeform 6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234417" y="-1711588"/>
            <a:ext cx="4185210" cy="2172476"/>
            <a:chOff x="0" y="0"/>
            <a:chExt cx="1345639" cy="698500"/>
          </a:xfrm>
        </p:grpSpPr>
        <p:sp>
          <p:nvSpPr>
            <p:cNvPr id="9" name="Freeform 9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327022" y="-286442"/>
            <a:ext cx="2511232" cy="1494660"/>
            <a:chOff x="0" y="0"/>
            <a:chExt cx="1173575" cy="698500"/>
          </a:xfrm>
        </p:grpSpPr>
        <p:sp>
          <p:nvSpPr>
            <p:cNvPr id="12" name="Freeform 12"/>
            <p:cNvSpPr/>
            <p:nvPr/>
          </p:nvSpPr>
          <p:spPr>
            <a:xfrm>
              <a:off x="6512" y="0"/>
              <a:ext cx="1160551" cy="698500"/>
            </a:xfrm>
            <a:custGeom>
              <a:avLst/>
              <a:gdLst/>
              <a:ahLst/>
              <a:cxnLst/>
              <a:rect l="l" t="t" r="r" b="b"/>
              <a:pathLst>
                <a:path w="1160551" h="698500">
                  <a:moveTo>
                    <a:pt x="1150009" y="378562"/>
                  </a:moveTo>
                  <a:lnTo>
                    <a:pt x="980917" y="669188"/>
                  </a:lnTo>
                  <a:cubicBezTo>
                    <a:pt x="970358" y="687336"/>
                    <a:pt x="950947" y="698500"/>
                    <a:pt x="929951" y="698500"/>
                  </a:cubicBezTo>
                  <a:lnTo>
                    <a:pt x="230600" y="698500"/>
                  </a:lnTo>
                  <a:cubicBezTo>
                    <a:pt x="209604" y="698500"/>
                    <a:pt x="190192" y="687336"/>
                    <a:pt x="179634" y="669188"/>
                  </a:cubicBezTo>
                  <a:lnTo>
                    <a:pt x="10542" y="378562"/>
                  </a:lnTo>
                  <a:cubicBezTo>
                    <a:pt x="0" y="360442"/>
                    <a:pt x="0" y="338058"/>
                    <a:pt x="10542" y="319938"/>
                  </a:cubicBezTo>
                  <a:lnTo>
                    <a:pt x="179634" y="29312"/>
                  </a:lnTo>
                  <a:cubicBezTo>
                    <a:pt x="190192" y="11164"/>
                    <a:pt x="209604" y="0"/>
                    <a:pt x="230600" y="0"/>
                  </a:cubicBezTo>
                  <a:lnTo>
                    <a:pt x="929951" y="0"/>
                  </a:lnTo>
                  <a:cubicBezTo>
                    <a:pt x="950947" y="0"/>
                    <a:pt x="970358" y="11164"/>
                    <a:pt x="980917" y="29312"/>
                  </a:cubicBezTo>
                  <a:lnTo>
                    <a:pt x="1150009" y="319938"/>
                  </a:lnTo>
                  <a:cubicBezTo>
                    <a:pt x="1160551" y="338058"/>
                    <a:pt x="1160551" y="360442"/>
                    <a:pt x="1150009" y="378562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433840" y="1248981"/>
            <a:ext cx="7406360" cy="8721641"/>
          </a:xfrm>
          <a:custGeom>
            <a:avLst/>
            <a:gdLst/>
            <a:ahLst/>
            <a:cxnLst/>
            <a:rect l="l" t="t" r="r" b="b"/>
            <a:pathLst>
              <a:path w="6302789" h="8013822">
                <a:moveTo>
                  <a:pt x="0" y="0"/>
                </a:moveTo>
                <a:lnTo>
                  <a:pt x="6302788" y="0"/>
                </a:lnTo>
                <a:lnTo>
                  <a:pt x="6302788" y="8013821"/>
                </a:lnTo>
                <a:lnTo>
                  <a:pt x="0" y="8013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19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165747" y="2803073"/>
            <a:ext cx="6353693" cy="6321276"/>
          </a:xfrm>
          <a:custGeom>
            <a:avLst/>
            <a:gdLst/>
            <a:ahLst/>
            <a:cxnLst/>
            <a:rect l="l" t="t" r="r" b="b"/>
            <a:pathLst>
              <a:path w="6353693" h="6321276">
                <a:moveTo>
                  <a:pt x="0" y="0"/>
                </a:moveTo>
                <a:lnTo>
                  <a:pt x="6353693" y="0"/>
                </a:lnTo>
                <a:lnTo>
                  <a:pt x="6353693" y="6321275"/>
                </a:lnTo>
                <a:lnTo>
                  <a:pt x="0" y="6321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433840" y="4123592"/>
            <a:ext cx="9525" cy="336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560564" y="289438"/>
            <a:ext cx="5840236" cy="1011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9"/>
              </a:lnSpc>
            </a:pPr>
            <a:r>
              <a:rPr lang="en-US" sz="5949" dirty="0">
                <a:solidFill>
                  <a:srgbClr val="C4BC07"/>
                </a:solidFill>
                <a:latin typeface="Poppins"/>
              </a:rPr>
              <a:t>Feedback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3746" y="1212901"/>
            <a:ext cx="7062644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9"/>
              </a:lnSpc>
            </a:pPr>
            <a:r>
              <a:rPr lang="en-US" sz="5949">
                <a:solidFill>
                  <a:srgbClr val="0061AA"/>
                </a:solidFill>
                <a:latin typeface="Poppins Bold"/>
              </a:rPr>
              <a:t>On Discrepancies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6487382" y="-1143916"/>
            <a:ext cx="1028700" cy="4345233"/>
            <a:chOff x="0" y="0"/>
            <a:chExt cx="698500" cy="2950467"/>
          </a:xfrm>
        </p:grpSpPr>
        <p:sp>
          <p:nvSpPr>
            <p:cNvPr id="3" name="Freeform 3"/>
            <p:cNvSpPr/>
            <p:nvPr/>
          </p:nvSpPr>
          <p:spPr>
            <a:xfrm>
              <a:off x="0" y="13661"/>
              <a:ext cx="698500" cy="2923144"/>
            </a:xfrm>
            <a:custGeom>
              <a:avLst/>
              <a:gdLst/>
              <a:ahLst/>
              <a:cxnLst/>
              <a:rect l="l" t="t" r="r" b="b"/>
              <a:pathLst>
                <a:path w="698500" h="2923144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2662462"/>
                  </a:lnTo>
                  <a:cubicBezTo>
                    <a:pt x="698500" y="2706509"/>
                    <a:pt x="675079" y="2747233"/>
                    <a:pt x="637007" y="2769383"/>
                  </a:cubicBezTo>
                  <a:lnTo>
                    <a:pt x="410743" y="2901028"/>
                  </a:lnTo>
                  <a:cubicBezTo>
                    <a:pt x="372730" y="2923144"/>
                    <a:pt x="325770" y="2923144"/>
                    <a:pt x="287757" y="2901028"/>
                  </a:cubicBezTo>
                  <a:lnTo>
                    <a:pt x="61493" y="2769383"/>
                  </a:lnTo>
                  <a:cubicBezTo>
                    <a:pt x="23421" y="2747233"/>
                    <a:pt x="0" y="2706509"/>
                    <a:pt x="0" y="2662462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005B9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5999637" y="-1117311"/>
            <a:ext cx="1028700" cy="5320722"/>
            <a:chOff x="0" y="0"/>
            <a:chExt cx="698500" cy="3612836"/>
          </a:xfrm>
        </p:grpSpPr>
        <p:sp>
          <p:nvSpPr>
            <p:cNvPr id="6" name="Freeform 6"/>
            <p:cNvSpPr/>
            <p:nvPr/>
          </p:nvSpPr>
          <p:spPr>
            <a:xfrm>
              <a:off x="0" y="13661"/>
              <a:ext cx="698500" cy="3585513"/>
            </a:xfrm>
            <a:custGeom>
              <a:avLst/>
              <a:gdLst/>
              <a:ahLst/>
              <a:cxnLst/>
              <a:rect l="l" t="t" r="r" b="b"/>
              <a:pathLst>
                <a:path w="698500" h="3585513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3324831"/>
                  </a:lnTo>
                  <a:cubicBezTo>
                    <a:pt x="698500" y="3368877"/>
                    <a:pt x="675079" y="3409602"/>
                    <a:pt x="637007" y="3431752"/>
                  </a:cubicBezTo>
                  <a:lnTo>
                    <a:pt x="410743" y="3563397"/>
                  </a:lnTo>
                  <a:cubicBezTo>
                    <a:pt x="372730" y="3585513"/>
                    <a:pt x="325770" y="3585513"/>
                    <a:pt x="287757" y="3563397"/>
                  </a:cubicBezTo>
                  <a:lnTo>
                    <a:pt x="61493" y="3431752"/>
                  </a:lnTo>
                  <a:cubicBezTo>
                    <a:pt x="23421" y="3409602"/>
                    <a:pt x="0" y="3368877"/>
                    <a:pt x="0" y="3324831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620779" y="9258300"/>
            <a:ext cx="11046443" cy="8229600"/>
          </a:xfrm>
          <a:custGeom>
            <a:avLst/>
            <a:gdLst/>
            <a:ahLst/>
            <a:cxnLst/>
            <a:rect l="l" t="t" r="r" b="b"/>
            <a:pathLst>
              <a:path w="11046443" h="8229600">
                <a:moveTo>
                  <a:pt x="0" y="0"/>
                </a:moveTo>
                <a:lnTo>
                  <a:pt x="11046442" y="0"/>
                </a:lnTo>
                <a:lnTo>
                  <a:pt x="11046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74089" y="967559"/>
            <a:ext cx="7912763" cy="1093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77"/>
              </a:lnSpc>
            </a:pPr>
            <a:r>
              <a:rPr lang="en-US" sz="6055">
                <a:solidFill>
                  <a:srgbClr val="C5BD08"/>
                </a:solidFill>
                <a:latin typeface="Poppins"/>
              </a:rPr>
              <a:t>DISCLOSURES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7472" y="4242752"/>
            <a:ext cx="17109591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50" dirty="0">
                <a:solidFill>
                  <a:srgbClr val="0061AA"/>
                </a:solidFill>
                <a:latin typeface="Helvetica World"/>
              </a:rPr>
              <a:t>I have a relevant financial relationship with </a:t>
            </a:r>
            <a:r>
              <a:rPr lang="en-US" sz="5150" dirty="0" err="1">
                <a:solidFill>
                  <a:srgbClr val="0061AA"/>
                </a:solidFill>
                <a:latin typeface="Helvetica World"/>
              </a:rPr>
              <a:t>iCAD</a:t>
            </a:r>
            <a:r>
              <a:rPr lang="en-US" sz="5150" dirty="0">
                <a:solidFill>
                  <a:srgbClr val="0061AA"/>
                </a:solidFill>
                <a:latin typeface="Helvetica World"/>
              </a:rPr>
              <a:t>, GE and Merge/</a:t>
            </a:r>
            <a:r>
              <a:rPr lang="en-US" sz="5150" dirty="0" err="1">
                <a:solidFill>
                  <a:srgbClr val="0061AA"/>
                </a:solidFill>
                <a:latin typeface="Helvetica World"/>
              </a:rPr>
              <a:t>Merative</a:t>
            </a:r>
            <a:r>
              <a:rPr lang="en-US" sz="5150" dirty="0">
                <a:solidFill>
                  <a:srgbClr val="0061AA"/>
                </a:solidFill>
                <a:latin typeface="Helvetica World"/>
              </a:rPr>
              <a:t> as a consultant. </a:t>
            </a:r>
            <a:endParaRPr lang="en-US" sz="5199" dirty="0">
              <a:solidFill>
                <a:srgbClr val="0061AA"/>
              </a:solidFill>
              <a:latin typeface="Helvetica Wor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91625" y="4108524"/>
            <a:ext cx="7994448" cy="908936"/>
            <a:chOff x="0" y="0"/>
            <a:chExt cx="6143581" cy="698500"/>
          </a:xfrm>
        </p:grpSpPr>
        <p:sp>
          <p:nvSpPr>
            <p:cNvPr id="3" name="Freeform 3"/>
            <p:cNvSpPr/>
            <p:nvPr/>
          </p:nvSpPr>
          <p:spPr>
            <a:xfrm>
              <a:off x="2046" y="0"/>
              <a:ext cx="6139490" cy="698500"/>
            </a:xfrm>
            <a:custGeom>
              <a:avLst/>
              <a:gdLst/>
              <a:ahLst/>
              <a:cxnLst/>
              <a:rect l="l" t="t" r="r" b="b"/>
              <a:pathLst>
                <a:path w="6139490" h="698500">
                  <a:moveTo>
                    <a:pt x="6136178" y="358458"/>
                  </a:moveTo>
                  <a:lnTo>
                    <a:pt x="5943692" y="689293"/>
                  </a:lnTo>
                  <a:cubicBezTo>
                    <a:pt x="5940376" y="694993"/>
                    <a:pt x="5934278" y="698500"/>
                    <a:pt x="5927683" y="698500"/>
                  </a:cubicBezTo>
                  <a:lnTo>
                    <a:pt x="211807" y="698500"/>
                  </a:lnTo>
                  <a:cubicBezTo>
                    <a:pt x="205211" y="698500"/>
                    <a:pt x="199114" y="694993"/>
                    <a:pt x="195797" y="689293"/>
                  </a:cubicBezTo>
                  <a:lnTo>
                    <a:pt x="3311" y="358458"/>
                  </a:lnTo>
                  <a:cubicBezTo>
                    <a:pt x="0" y="352766"/>
                    <a:pt x="0" y="345734"/>
                    <a:pt x="3311" y="340042"/>
                  </a:cubicBezTo>
                  <a:lnTo>
                    <a:pt x="195797" y="9207"/>
                  </a:lnTo>
                  <a:cubicBezTo>
                    <a:pt x="199114" y="3507"/>
                    <a:pt x="205211" y="0"/>
                    <a:pt x="211807" y="0"/>
                  </a:cubicBezTo>
                  <a:lnTo>
                    <a:pt x="5927683" y="0"/>
                  </a:lnTo>
                  <a:cubicBezTo>
                    <a:pt x="5934278" y="0"/>
                    <a:pt x="5940376" y="3507"/>
                    <a:pt x="5943692" y="9207"/>
                  </a:cubicBezTo>
                  <a:lnTo>
                    <a:pt x="6136178" y="340042"/>
                  </a:lnTo>
                  <a:cubicBezTo>
                    <a:pt x="6139490" y="345734"/>
                    <a:pt x="6139490" y="352766"/>
                    <a:pt x="6136178" y="35845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C4BC07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23844" y="5744881"/>
            <a:ext cx="7994448" cy="908936"/>
            <a:chOff x="0" y="0"/>
            <a:chExt cx="6143581" cy="698500"/>
          </a:xfrm>
        </p:grpSpPr>
        <p:sp>
          <p:nvSpPr>
            <p:cNvPr id="6" name="Freeform 6"/>
            <p:cNvSpPr/>
            <p:nvPr/>
          </p:nvSpPr>
          <p:spPr>
            <a:xfrm>
              <a:off x="2046" y="0"/>
              <a:ext cx="6139490" cy="698500"/>
            </a:xfrm>
            <a:custGeom>
              <a:avLst/>
              <a:gdLst/>
              <a:ahLst/>
              <a:cxnLst/>
              <a:rect l="l" t="t" r="r" b="b"/>
              <a:pathLst>
                <a:path w="6139490" h="698500">
                  <a:moveTo>
                    <a:pt x="6136178" y="358458"/>
                  </a:moveTo>
                  <a:lnTo>
                    <a:pt x="5943692" y="689293"/>
                  </a:lnTo>
                  <a:cubicBezTo>
                    <a:pt x="5940376" y="694993"/>
                    <a:pt x="5934278" y="698500"/>
                    <a:pt x="5927683" y="698500"/>
                  </a:cubicBezTo>
                  <a:lnTo>
                    <a:pt x="211807" y="698500"/>
                  </a:lnTo>
                  <a:cubicBezTo>
                    <a:pt x="205211" y="698500"/>
                    <a:pt x="199114" y="694993"/>
                    <a:pt x="195797" y="689293"/>
                  </a:cubicBezTo>
                  <a:lnTo>
                    <a:pt x="3311" y="358458"/>
                  </a:lnTo>
                  <a:cubicBezTo>
                    <a:pt x="0" y="352766"/>
                    <a:pt x="0" y="345734"/>
                    <a:pt x="3311" y="340042"/>
                  </a:cubicBezTo>
                  <a:lnTo>
                    <a:pt x="195797" y="9207"/>
                  </a:lnTo>
                  <a:cubicBezTo>
                    <a:pt x="199114" y="3507"/>
                    <a:pt x="205211" y="0"/>
                    <a:pt x="211807" y="0"/>
                  </a:cubicBezTo>
                  <a:lnTo>
                    <a:pt x="5927683" y="0"/>
                  </a:lnTo>
                  <a:cubicBezTo>
                    <a:pt x="5934278" y="0"/>
                    <a:pt x="5940376" y="3507"/>
                    <a:pt x="5943692" y="9207"/>
                  </a:cubicBezTo>
                  <a:lnTo>
                    <a:pt x="6136178" y="340042"/>
                  </a:lnTo>
                  <a:cubicBezTo>
                    <a:pt x="6139490" y="345734"/>
                    <a:pt x="6139490" y="352766"/>
                    <a:pt x="6136178" y="35845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61AA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91625" y="7763879"/>
            <a:ext cx="7994448" cy="908936"/>
            <a:chOff x="0" y="0"/>
            <a:chExt cx="6143581" cy="698500"/>
          </a:xfrm>
        </p:grpSpPr>
        <p:sp>
          <p:nvSpPr>
            <p:cNvPr id="9" name="Freeform 9"/>
            <p:cNvSpPr/>
            <p:nvPr/>
          </p:nvSpPr>
          <p:spPr>
            <a:xfrm>
              <a:off x="2046" y="0"/>
              <a:ext cx="6139490" cy="698500"/>
            </a:xfrm>
            <a:custGeom>
              <a:avLst/>
              <a:gdLst/>
              <a:ahLst/>
              <a:cxnLst/>
              <a:rect l="l" t="t" r="r" b="b"/>
              <a:pathLst>
                <a:path w="6139490" h="698500">
                  <a:moveTo>
                    <a:pt x="6136178" y="358458"/>
                  </a:moveTo>
                  <a:lnTo>
                    <a:pt x="5943692" y="689293"/>
                  </a:lnTo>
                  <a:cubicBezTo>
                    <a:pt x="5940376" y="694993"/>
                    <a:pt x="5934278" y="698500"/>
                    <a:pt x="5927683" y="698500"/>
                  </a:cubicBezTo>
                  <a:lnTo>
                    <a:pt x="211807" y="698500"/>
                  </a:lnTo>
                  <a:cubicBezTo>
                    <a:pt x="205211" y="698500"/>
                    <a:pt x="199114" y="694993"/>
                    <a:pt x="195797" y="689293"/>
                  </a:cubicBezTo>
                  <a:lnTo>
                    <a:pt x="3311" y="358458"/>
                  </a:lnTo>
                  <a:cubicBezTo>
                    <a:pt x="0" y="352766"/>
                    <a:pt x="0" y="345734"/>
                    <a:pt x="3311" y="340042"/>
                  </a:cubicBezTo>
                  <a:lnTo>
                    <a:pt x="195797" y="9207"/>
                  </a:lnTo>
                  <a:cubicBezTo>
                    <a:pt x="199114" y="3507"/>
                    <a:pt x="205211" y="0"/>
                    <a:pt x="211807" y="0"/>
                  </a:cubicBezTo>
                  <a:lnTo>
                    <a:pt x="5927683" y="0"/>
                  </a:lnTo>
                  <a:cubicBezTo>
                    <a:pt x="5934278" y="0"/>
                    <a:pt x="5940376" y="3507"/>
                    <a:pt x="5943692" y="9207"/>
                  </a:cubicBezTo>
                  <a:lnTo>
                    <a:pt x="6136178" y="340042"/>
                  </a:lnTo>
                  <a:cubicBezTo>
                    <a:pt x="6139490" y="345734"/>
                    <a:pt x="6139490" y="352766"/>
                    <a:pt x="6136178" y="35845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C4BC07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2655" y="3456284"/>
            <a:ext cx="1517940" cy="1304480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0773" y="0"/>
              <a:ext cx="791254" cy="698500"/>
            </a:xfrm>
            <a:custGeom>
              <a:avLst/>
              <a:gdLst/>
              <a:ahLst/>
              <a:cxnLst/>
              <a:rect l="l" t="t" r="r" b="b"/>
              <a:pathLst>
                <a:path w="791254" h="698500">
                  <a:moveTo>
                    <a:pt x="773813" y="397743"/>
                  </a:moveTo>
                  <a:lnTo>
                    <a:pt x="627041" y="650007"/>
                  </a:lnTo>
                  <a:cubicBezTo>
                    <a:pt x="609573" y="680030"/>
                    <a:pt x="577459" y="698500"/>
                    <a:pt x="542724" y="698500"/>
                  </a:cubicBezTo>
                  <a:lnTo>
                    <a:pt x="248530" y="698500"/>
                  </a:lnTo>
                  <a:cubicBezTo>
                    <a:pt x="213795" y="698500"/>
                    <a:pt x="181681" y="680030"/>
                    <a:pt x="164213" y="650007"/>
                  </a:cubicBezTo>
                  <a:lnTo>
                    <a:pt x="17441" y="397743"/>
                  </a:lnTo>
                  <a:cubicBezTo>
                    <a:pt x="0" y="367766"/>
                    <a:pt x="0" y="330734"/>
                    <a:pt x="17441" y="300757"/>
                  </a:cubicBezTo>
                  <a:lnTo>
                    <a:pt x="164213" y="48493"/>
                  </a:lnTo>
                  <a:cubicBezTo>
                    <a:pt x="181681" y="18470"/>
                    <a:pt x="213795" y="0"/>
                    <a:pt x="248530" y="0"/>
                  </a:cubicBezTo>
                  <a:lnTo>
                    <a:pt x="542724" y="0"/>
                  </a:lnTo>
                  <a:cubicBezTo>
                    <a:pt x="577459" y="0"/>
                    <a:pt x="609573" y="18470"/>
                    <a:pt x="627041" y="48493"/>
                  </a:cubicBezTo>
                  <a:lnTo>
                    <a:pt x="773813" y="300757"/>
                  </a:lnTo>
                  <a:cubicBezTo>
                    <a:pt x="791254" y="330734"/>
                    <a:pt x="791254" y="367766"/>
                    <a:pt x="773813" y="397743"/>
                  </a:cubicBezTo>
                  <a:close/>
                </a:path>
              </a:pathLst>
            </a:custGeom>
            <a:solidFill>
              <a:srgbClr val="0061AA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2655" y="5283763"/>
            <a:ext cx="1517940" cy="1304480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10773" y="0"/>
              <a:ext cx="791254" cy="698500"/>
            </a:xfrm>
            <a:custGeom>
              <a:avLst/>
              <a:gdLst/>
              <a:ahLst/>
              <a:cxnLst/>
              <a:rect l="l" t="t" r="r" b="b"/>
              <a:pathLst>
                <a:path w="791254" h="698500">
                  <a:moveTo>
                    <a:pt x="773813" y="397743"/>
                  </a:moveTo>
                  <a:lnTo>
                    <a:pt x="627041" y="650007"/>
                  </a:lnTo>
                  <a:cubicBezTo>
                    <a:pt x="609573" y="680030"/>
                    <a:pt x="577459" y="698500"/>
                    <a:pt x="542724" y="698500"/>
                  </a:cubicBezTo>
                  <a:lnTo>
                    <a:pt x="248530" y="698500"/>
                  </a:lnTo>
                  <a:cubicBezTo>
                    <a:pt x="213795" y="698500"/>
                    <a:pt x="181681" y="680030"/>
                    <a:pt x="164213" y="650007"/>
                  </a:cubicBezTo>
                  <a:lnTo>
                    <a:pt x="17441" y="397743"/>
                  </a:lnTo>
                  <a:cubicBezTo>
                    <a:pt x="0" y="367766"/>
                    <a:pt x="0" y="330734"/>
                    <a:pt x="17441" y="300757"/>
                  </a:cubicBezTo>
                  <a:lnTo>
                    <a:pt x="164213" y="48493"/>
                  </a:lnTo>
                  <a:cubicBezTo>
                    <a:pt x="181681" y="18470"/>
                    <a:pt x="213795" y="0"/>
                    <a:pt x="248530" y="0"/>
                  </a:cubicBezTo>
                  <a:lnTo>
                    <a:pt x="542724" y="0"/>
                  </a:lnTo>
                  <a:cubicBezTo>
                    <a:pt x="577459" y="0"/>
                    <a:pt x="609573" y="18470"/>
                    <a:pt x="627041" y="48493"/>
                  </a:cubicBezTo>
                  <a:lnTo>
                    <a:pt x="773813" y="300757"/>
                  </a:lnTo>
                  <a:cubicBezTo>
                    <a:pt x="791254" y="330734"/>
                    <a:pt x="791254" y="367766"/>
                    <a:pt x="773813" y="397743"/>
                  </a:cubicBezTo>
                  <a:close/>
                </a:path>
              </a:pathLst>
            </a:custGeom>
            <a:solidFill>
              <a:srgbClr val="C4BC07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32655" y="7111639"/>
            <a:ext cx="1517940" cy="1304480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10773" y="0"/>
              <a:ext cx="791254" cy="698500"/>
            </a:xfrm>
            <a:custGeom>
              <a:avLst/>
              <a:gdLst/>
              <a:ahLst/>
              <a:cxnLst/>
              <a:rect l="l" t="t" r="r" b="b"/>
              <a:pathLst>
                <a:path w="791254" h="698500">
                  <a:moveTo>
                    <a:pt x="773813" y="397743"/>
                  </a:moveTo>
                  <a:lnTo>
                    <a:pt x="627041" y="650007"/>
                  </a:lnTo>
                  <a:cubicBezTo>
                    <a:pt x="609573" y="680030"/>
                    <a:pt x="577459" y="698500"/>
                    <a:pt x="542724" y="698500"/>
                  </a:cubicBezTo>
                  <a:lnTo>
                    <a:pt x="248530" y="698500"/>
                  </a:lnTo>
                  <a:cubicBezTo>
                    <a:pt x="213795" y="698500"/>
                    <a:pt x="181681" y="680030"/>
                    <a:pt x="164213" y="650007"/>
                  </a:cubicBezTo>
                  <a:lnTo>
                    <a:pt x="17441" y="397743"/>
                  </a:lnTo>
                  <a:cubicBezTo>
                    <a:pt x="0" y="367766"/>
                    <a:pt x="0" y="330734"/>
                    <a:pt x="17441" y="300757"/>
                  </a:cubicBezTo>
                  <a:lnTo>
                    <a:pt x="164213" y="48493"/>
                  </a:lnTo>
                  <a:cubicBezTo>
                    <a:pt x="181681" y="18470"/>
                    <a:pt x="213795" y="0"/>
                    <a:pt x="248530" y="0"/>
                  </a:cubicBezTo>
                  <a:lnTo>
                    <a:pt x="542724" y="0"/>
                  </a:lnTo>
                  <a:cubicBezTo>
                    <a:pt x="577459" y="0"/>
                    <a:pt x="609573" y="18470"/>
                    <a:pt x="627041" y="48493"/>
                  </a:cubicBezTo>
                  <a:lnTo>
                    <a:pt x="773813" y="300757"/>
                  </a:lnTo>
                  <a:cubicBezTo>
                    <a:pt x="791254" y="330734"/>
                    <a:pt x="791254" y="367766"/>
                    <a:pt x="773813" y="397743"/>
                  </a:cubicBezTo>
                  <a:close/>
                </a:path>
              </a:pathLst>
            </a:custGeom>
            <a:solidFill>
              <a:srgbClr val="0061AA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358737" y="8672814"/>
            <a:ext cx="4185210" cy="2172476"/>
            <a:chOff x="0" y="0"/>
            <a:chExt cx="1345639" cy="698500"/>
          </a:xfrm>
        </p:grpSpPr>
        <p:sp>
          <p:nvSpPr>
            <p:cNvPr id="21" name="Freeform 21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935766" y="9331740"/>
            <a:ext cx="8377487" cy="2964361"/>
            <a:chOff x="0" y="0"/>
            <a:chExt cx="1974009" cy="698500"/>
          </a:xfrm>
        </p:grpSpPr>
        <p:sp>
          <p:nvSpPr>
            <p:cNvPr id="24" name="Freeform 24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575782" y="3777228"/>
            <a:ext cx="864722" cy="662593"/>
          </a:xfrm>
          <a:custGeom>
            <a:avLst/>
            <a:gdLst/>
            <a:ahLst/>
            <a:cxnLst/>
            <a:rect l="l" t="t" r="r" b="b"/>
            <a:pathLst>
              <a:path w="864722" h="662593">
                <a:moveTo>
                  <a:pt x="0" y="0"/>
                </a:moveTo>
                <a:lnTo>
                  <a:pt x="864722" y="0"/>
                </a:lnTo>
                <a:lnTo>
                  <a:pt x="864722" y="662593"/>
                </a:lnTo>
                <a:lnTo>
                  <a:pt x="0" y="662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75782" y="5530788"/>
            <a:ext cx="810429" cy="810429"/>
          </a:xfrm>
          <a:custGeom>
            <a:avLst/>
            <a:gdLst/>
            <a:ahLst/>
            <a:cxnLst/>
            <a:rect l="l" t="t" r="r" b="b"/>
            <a:pathLst>
              <a:path w="810429" h="810429">
                <a:moveTo>
                  <a:pt x="0" y="0"/>
                </a:moveTo>
                <a:lnTo>
                  <a:pt x="810429" y="0"/>
                </a:lnTo>
                <a:lnTo>
                  <a:pt x="810429" y="810429"/>
                </a:lnTo>
                <a:lnTo>
                  <a:pt x="0" y="81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8789" y="7245921"/>
            <a:ext cx="725673" cy="972426"/>
          </a:xfrm>
          <a:custGeom>
            <a:avLst/>
            <a:gdLst/>
            <a:ahLst/>
            <a:cxnLst/>
            <a:rect l="l" t="t" r="r" b="b"/>
            <a:pathLst>
              <a:path w="725673" h="972426">
                <a:moveTo>
                  <a:pt x="0" y="0"/>
                </a:moveTo>
                <a:lnTo>
                  <a:pt x="725673" y="0"/>
                </a:lnTo>
                <a:lnTo>
                  <a:pt x="725673" y="972425"/>
                </a:lnTo>
                <a:lnTo>
                  <a:pt x="0" y="9724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232817" y="3180530"/>
            <a:ext cx="7055183" cy="4700515"/>
          </a:xfrm>
          <a:custGeom>
            <a:avLst/>
            <a:gdLst/>
            <a:ahLst/>
            <a:cxnLst/>
            <a:rect l="l" t="t" r="r" b="b"/>
            <a:pathLst>
              <a:path w="7055183" h="4700515">
                <a:moveTo>
                  <a:pt x="0" y="0"/>
                </a:moveTo>
                <a:lnTo>
                  <a:pt x="7055183" y="0"/>
                </a:lnTo>
                <a:lnTo>
                  <a:pt x="7055183" y="4700516"/>
                </a:lnTo>
                <a:lnTo>
                  <a:pt x="0" y="47005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814543" y="742929"/>
            <a:ext cx="9017044" cy="84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49"/>
              </a:lnSpc>
            </a:pPr>
            <a:r>
              <a:rPr lang="en-US" sz="5949">
                <a:solidFill>
                  <a:srgbClr val="C4BC07"/>
                </a:solidFill>
                <a:latin typeface="Poppins"/>
              </a:rPr>
              <a:t>BUILDING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152239" y="4243958"/>
            <a:ext cx="636208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4"/>
              </a:lnSpc>
            </a:pPr>
            <a:r>
              <a:rPr lang="en-US" sz="2400" dirty="0">
                <a:solidFill>
                  <a:srgbClr val="0061AA"/>
                </a:solidFill>
                <a:latin typeface="Poppins"/>
              </a:rPr>
              <a:t>Michigan radiologists need to work with industry to show our value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713565" y="5985899"/>
            <a:ext cx="6278035" cy="602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4"/>
              </a:lnSpc>
            </a:pPr>
            <a:r>
              <a:rPr lang="en-US" sz="2400" dirty="0">
                <a:solidFill>
                  <a:srgbClr val="0061AA"/>
                </a:solidFill>
                <a:latin typeface="Poppins"/>
              </a:rPr>
              <a:t>Sharing data to improve quality throughout the state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797388" y="7904021"/>
            <a:ext cx="6550567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4"/>
              </a:lnSpc>
            </a:pPr>
            <a:r>
              <a:rPr lang="en-US" sz="2400" dirty="0">
                <a:solidFill>
                  <a:srgbClr val="0061AA"/>
                </a:solidFill>
                <a:latin typeface="Poppins"/>
              </a:rPr>
              <a:t>To be of value we will need to work on reducing variability in the profession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32655" y="1533504"/>
            <a:ext cx="9017044" cy="84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49"/>
              </a:lnSpc>
            </a:pPr>
            <a:r>
              <a:rPr lang="en-US" sz="5949">
                <a:solidFill>
                  <a:srgbClr val="0061AA"/>
                </a:solidFill>
                <a:latin typeface="Poppins Bold"/>
              </a:rPr>
              <a:t>PARTNERSHIPS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3338" y="263443"/>
            <a:ext cx="4058492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5949">
                <a:solidFill>
                  <a:srgbClr val="C4BC07"/>
                </a:solidFill>
                <a:latin typeface="Poppins"/>
              </a:rPr>
              <a:t>HOW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37669" y="1418509"/>
            <a:ext cx="7048321" cy="84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9"/>
              </a:lnSpc>
            </a:pPr>
            <a:r>
              <a:rPr lang="en-US" sz="5949">
                <a:solidFill>
                  <a:srgbClr val="0061AA"/>
                </a:solidFill>
                <a:latin typeface="Poppins Semi-Bold"/>
              </a:rPr>
              <a:t>TO IMPROVE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499579" y="2950865"/>
            <a:ext cx="3967043" cy="1041524"/>
            <a:chOff x="0" y="0"/>
            <a:chExt cx="2660504" cy="698500"/>
          </a:xfrm>
        </p:grpSpPr>
        <p:sp>
          <p:nvSpPr>
            <p:cNvPr id="5" name="Freeform 5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C4BC07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527216" y="6437322"/>
            <a:ext cx="3967043" cy="1041524"/>
            <a:chOff x="0" y="0"/>
            <a:chExt cx="2660504" cy="698500"/>
          </a:xfrm>
        </p:grpSpPr>
        <p:sp>
          <p:nvSpPr>
            <p:cNvPr id="8" name="Freeform 8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0061AA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66720" y="3524893"/>
            <a:ext cx="5235278" cy="2137280"/>
            <a:chOff x="0" y="0"/>
            <a:chExt cx="1710979" cy="698500"/>
          </a:xfrm>
        </p:grpSpPr>
        <p:sp>
          <p:nvSpPr>
            <p:cNvPr id="11" name="Freeform 11"/>
            <p:cNvSpPr/>
            <p:nvPr/>
          </p:nvSpPr>
          <p:spPr>
            <a:xfrm>
              <a:off x="3124" y="0"/>
              <a:ext cx="1704732" cy="698500"/>
            </a:xfrm>
            <a:custGeom>
              <a:avLst/>
              <a:gdLst/>
              <a:ahLst/>
              <a:cxnLst/>
              <a:rect l="l" t="t" r="r" b="b"/>
              <a:pathLst>
                <a:path w="1704732" h="698500">
                  <a:moveTo>
                    <a:pt x="1699675" y="363310"/>
                  </a:moveTo>
                  <a:lnTo>
                    <a:pt x="1512836" y="684440"/>
                  </a:lnTo>
                  <a:cubicBezTo>
                    <a:pt x="1507771" y="693145"/>
                    <a:pt x="1498460" y="698500"/>
                    <a:pt x="1488389" y="698500"/>
                  </a:cubicBezTo>
                  <a:lnTo>
                    <a:pt x="216343" y="698500"/>
                  </a:lnTo>
                  <a:cubicBezTo>
                    <a:pt x="206272" y="698500"/>
                    <a:pt x="196960" y="693145"/>
                    <a:pt x="191896" y="684440"/>
                  </a:cubicBezTo>
                  <a:lnTo>
                    <a:pt x="5056" y="363310"/>
                  </a:lnTo>
                  <a:cubicBezTo>
                    <a:pt x="0" y="354619"/>
                    <a:pt x="0" y="343881"/>
                    <a:pt x="5056" y="335190"/>
                  </a:cubicBezTo>
                  <a:lnTo>
                    <a:pt x="191896" y="14060"/>
                  </a:lnTo>
                  <a:cubicBezTo>
                    <a:pt x="196960" y="5355"/>
                    <a:pt x="206272" y="0"/>
                    <a:pt x="216343" y="0"/>
                  </a:cubicBezTo>
                  <a:lnTo>
                    <a:pt x="1488389" y="0"/>
                  </a:lnTo>
                  <a:cubicBezTo>
                    <a:pt x="1498460" y="0"/>
                    <a:pt x="1507771" y="5355"/>
                    <a:pt x="1512836" y="14060"/>
                  </a:cubicBezTo>
                  <a:lnTo>
                    <a:pt x="1699675" y="335190"/>
                  </a:lnTo>
                  <a:cubicBezTo>
                    <a:pt x="1704732" y="343881"/>
                    <a:pt x="1704732" y="354619"/>
                    <a:pt x="1699675" y="36331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061AA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294358" y="7011350"/>
            <a:ext cx="5235278" cy="2137280"/>
            <a:chOff x="0" y="0"/>
            <a:chExt cx="1710979" cy="698500"/>
          </a:xfrm>
        </p:grpSpPr>
        <p:sp>
          <p:nvSpPr>
            <p:cNvPr id="14" name="Freeform 14"/>
            <p:cNvSpPr/>
            <p:nvPr/>
          </p:nvSpPr>
          <p:spPr>
            <a:xfrm>
              <a:off x="3124" y="0"/>
              <a:ext cx="1704732" cy="698500"/>
            </a:xfrm>
            <a:custGeom>
              <a:avLst/>
              <a:gdLst/>
              <a:ahLst/>
              <a:cxnLst/>
              <a:rect l="l" t="t" r="r" b="b"/>
              <a:pathLst>
                <a:path w="1704732" h="698500">
                  <a:moveTo>
                    <a:pt x="1699675" y="363310"/>
                  </a:moveTo>
                  <a:lnTo>
                    <a:pt x="1512836" y="684440"/>
                  </a:lnTo>
                  <a:cubicBezTo>
                    <a:pt x="1507771" y="693145"/>
                    <a:pt x="1498460" y="698500"/>
                    <a:pt x="1488389" y="698500"/>
                  </a:cubicBezTo>
                  <a:lnTo>
                    <a:pt x="216343" y="698500"/>
                  </a:lnTo>
                  <a:cubicBezTo>
                    <a:pt x="206272" y="698500"/>
                    <a:pt x="196960" y="693145"/>
                    <a:pt x="191896" y="684440"/>
                  </a:cubicBezTo>
                  <a:lnTo>
                    <a:pt x="5056" y="363310"/>
                  </a:lnTo>
                  <a:cubicBezTo>
                    <a:pt x="0" y="354619"/>
                    <a:pt x="0" y="343881"/>
                    <a:pt x="5056" y="335190"/>
                  </a:cubicBezTo>
                  <a:lnTo>
                    <a:pt x="191896" y="14060"/>
                  </a:lnTo>
                  <a:cubicBezTo>
                    <a:pt x="196960" y="5355"/>
                    <a:pt x="206272" y="0"/>
                    <a:pt x="216343" y="0"/>
                  </a:cubicBezTo>
                  <a:lnTo>
                    <a:pt x="1488389" y="0"/>
                  </a:lnTo>
                  <a:cubicBezTo>
                    <a:pt x="1498460" y="0"/>
                    <a:pt x="1507771" y="5355"/>
                    <a:pt x="1512836" y="14060"/>
                  </a:cubicBezTo>
                  <a:lnTo>
                    <a:pt x="1699675" y="335190"/>
                  </a:lnTo>
                  <a:cubicBezTo>
                    <a:pt x="1704732" y="343881"/>
                    <a:pt x="1704732" y="354619"/>
                    <a:pt x="1699675" y="36331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C4BC07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78134" y="2807792"/>
            <a:ext cx="3321462" cy="2854381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4923" y="0"/>
              <a:ext cx="802953" cy="698500"/>
            </a:xfrm>
            <a:custGeom>
              <a:avLst/>
              <a:gdLst/>
              <a:ahLst/>
              <a:cxnLst/>
              <a:rect l="l" t="t" r="r" b="b"/>
              <a:pathLst>
                <a:path w="802953" h="698500">
                  <a:moveTo>
                    <a:pt x="794983" y="371412"/>
                  </a:moveTo>
                  <a:lnTo>
                    <a:pt x="617571" y="676338"/>
                  </a:lnTo>
                  <a:cubicBezTo>
                    <a:pt x="609588" y="690059"/>
                    <a:pt x="594911" y="698500"/>
                    <a:pt x="579037" y="698500"/>
                  </a:cubicBezTo>
                  <a:lnTo>
                    <a:pt x="223917" y="698500"/>
                  </a:lnTo>
                  <a:cubicBezTo>
                    <a:pt x="208043" y="698500"/>
                    <a:pt x="193366" y="690059"/>
                    <a:pt x="185383" y="676338"/>
                  </a:cubicBezTo>
                  <a:lnTo>
                    <a:pt x="7971" y="371412"/>
                  </a:lnTo>
                  <a:cubicBezTo>
                    <a:pt x="0" y="357712"/>
                    <a:pt x="0" y="340788"/>
                    <a:pt x="7971" y="327088"/>
                  </a:cubicBezTo>
                  <a:lnTo>
                    <a:pt x="185383" y="22162"/>
                  </a:lnTo>
                  <a:cubicBezTo>
                    <a:pt x="193366" y="8441"/>
                    <a:pt x="208043" y="0"/>
                    <a:pt x="223917" y="0"/>
                  </a:cubicBezTo>
                  <a:lnTo>
                    <a:pt x="579037" y="0"/>
                  </a:lnTo>
                  <a:cubicBezTo>
                    <a:pt x="594911" y="0"/>
                    <a:pt x="609588" y="8441"/>
                    <a:pt x="617571" y="22162"/>
                  </a:cubicBezTo>
                  <a:lnTo>
                    <a:pt x="794983" y="327088"/>
                  </a:lnTo>
                  <a:cubicBezTo>
                    <a:pt x="802954" y="340788"/>
                    <a:pt x="802954" y="357712"/>
                    <a:pt x="794983" y="371412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63603" y="2905643"/>
            <a:ext cx="3122129" cy="2683080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5238" y="0"/>
              <a:ext cx="802324" cy="698500"/>
            </a:xfrm>
            <a:custGeom>
              <a:avLst/>
              <a:gdLst/>
              <a:ahLst/>
              <a:cxnLst/>
              <a:rect l="l" t="t" r="r" b="b"/>
              <a:pathLst>
                <a:path w="802324" h="698500">
                  <a:moveTo>
                    <a:pt x="793845" y="372826"/>
                  </a:moveTo>
                  <a:lnTo>
                    <a:pt x="618079" y="674923"/>
                  </a:lnTo>
                  <a:cubicBezTo>
                    <a:pt x="609587" y="689520"/>
                    <a:pt x="593973" y="698500"/>
                    <a:pt x="577085" y="698500"/>
                  </a:cubicBezTo>
                  <a:lnTo>
                    <a:pt x="225239" y="698500"/>
                  </a:lnTo>
                  <a:cubicBezTo>
                    <a:pt x="208351" y="698500"/>
                    <a:pt x="192737" y="689520"/>
                    <a:pt x="184245" y="674923"/>
                  </a:cubicBezTo>
                  <a:lnTo>
                    <a:pt x="8479" y="372826"/>
                  </a:lnTo>
                  <a:cubicBezTo>
                    <a:pt x="0" y="358252"/>
                    <a:pt x="0" y="340248"/>
                    <a:pt x="8479" y="325674"/>
                  </a:cubicBezTo>
                  <a:lnTo>
                    <a:pt x="184245" y="23576"/>
                  </a:lnTo>
                  <a:cubicBezTo>
                    <a:pt x="192737" y="8980"/>
                    <a:pt x="208351" y="0"/>
                    <a:pt x="225239" y="0"/>
                  </a:cubicBezTo>
                  <a:lnTo>
                    <a:pt x="577085" y="0"/>
                  </a:lnTo>
                  <a:cubicBezTo>
                    <a:pt x="593973" y="0"/>
                    <a:pt x="609587" y="8980"/>
                    <a:pt x="618079" y="23576"/>
                  </a:cubicBezTo>
                  <a:lnTo>
                    <a:pt x="793845" y="325674"/>
                  </a:lnTo>
                  <a:cubicBezTo>
                    <a:pt x="802324" y="340248"/>
                    <a:pt x="802324" y="358252"/>
                    <a:pt x="793845" y="3728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300626" y="3028200"/>
            <a:ext cx="2876477" cy="2490900"/>
            <a:chOff x="0" y="0"/>
            <a:chExt cx="4282440" cy="3708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9576" r="-84178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4399596" y="3795229"/>
            <a:ext cx="3791288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8"/>
              </a:lnSpc>
            </a:pPr>
            <a:r>
              <a:rPr lang="en-US" sz="1806" dirty="0">
                <a:solidFill>
                  <a:srgbClr val="0061AA"/>
                </a:solidFill>
                <a:latin typeface="Poppins"/>
              </a:rPr>
              <a:t>Through industry partnerships radiology groups can gain an understanding of where they are in quality metrics compared to others in the state of Michigan and around the country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94664" y="7532302"/>
            <a:ext cx="3271025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9"/>
              </a:lnSpc>
            </a:pPr>
            <a:r>
              <a:rPr lang="en-US" sz="2249">
                <a:solidFill>
                  <a:srgbClr val="0061AA"/>
                </a:solidFill>
                <a:latin typeface="Poppins"/>
              </a:rPr>
              <a:t>Improved metrics/quality leads to improved value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2256881" y="2950865"/>
            <a:ext cx="3967043" cy="1041524"/>
            <a:chOff x="0" y="0"/>
            <a:chExt cx="2660504" cy="698500"/>
          </a:xfrm>
        </p:grpSpPr>
        <p:sp>
          <p:nvSpPr>
            <p:cNvPr id="27" name="Freeform 27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0061AA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24022" y="3524893"/>
            <a:ext cx="5235278" cy="2137280"/>
            <a:chOff x="0" y="0"/>
            <a:chExt cx="1710979" cy="698500"/>
          </a:xfrm>
        </p:grpSpPr>
        <p:sp>
          <p:nvSpPr>
            <p:cNvPr id="30" name="Freeform 30"/>
            <p:cNvSpPr/>
            <p:nvPr/>
          </p:nvSpPr>
          <p:spPr>
            <a:xfrm>
              <a:off x="3124" y="0"/>
              <a:ext cx="1704732" cy="698500"/>
            </a:xfrm>
            <a:custGeom>
              <a:avLst/>
              <a:gdLst/>
              <a:ahLst/>
              <a:cxnLst/>
              <a:rect l="l" t="t" r="r" b="b"/>
              <a:pathLst>
                <a:path w="1704732" h="698500">
                  <a:moveTo>
                    <a:pt x="1699675" y="363310"/>
                  </a:moveTo>
                  <a:lnTo>
                    <a:pt x="1512836" y="684440"/>
                  </a:lnTo>
                  <a:cubicBezTo>
                    <a:pt x="1507771" y="693145"/>
                    <a:pt x="1498460" y="698500"/>
                    <a:pt x="1488389" y="698500"/>
                  </a:cubicBezTo>
                  <a:lnTo>
                    <a:pt x="216343" y="698500"/>
                  </a:lnTo>
                  <a:cubicBezTo>
                    <a:pt x="206272" y="698500"/>
                    <a:pt x="196960" y="693145"/>
                    <a:pt x="191896" y="684440"/>
                  </a:cubicBezTo>
                  <a:lnTo>
                    <a:pt x="5056" y="363310"/>
                  </a:lnTo>
                  <a:cubicBezTo>
                    <a:pt x="0" y="354619"/>
                    <a:pt x="0" y="343881"/>
                    <a:pt x="5056" y="335190"/>
                  </a:cubicBezTo>
                  <a:lnTo>
                    <a:pt x="191896" y="14060"/>
                  </a:lnTo>
                  <a:cubicBezTo>
                    <a:pt x="196960" y="5355"/>
                    <a:pt x="206272" y="0"/>
                    <a:pt x="216343" y="0"/>
                  </a:cubicBezTo>
                  <a:lnTo>
                    <a:pt x="1488389" y="0"/>
                  </a:lnTo>
                  <a:cubicBezTo>
                    <a:pt x="1498460" y="0"/>
                    <a:pt x="1507771" y="5355"/>
                    <a:pt x="1512836" y="14060"/>
                  </a:cubicBezTo>
                  <a:lnTo>
                    <a:pt x="1699675" y="335190"/>
                  </a:lnTo>
                  <a:cubicBezTo>
                    <a:pt x="1704732" y="343881"/>
                    <a:pt x="1704732" y="354619"/>
                    <a:pt x="1699675" y="36331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C4BC07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355106" y="3883920"/>
            <a:ext cx="3487577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15"/>
              </a:lnSpc>
            </a:pPr>
            <a:r>
              <a:rPr lang="en-US" sz="1845">
                <a:solidFill>
                  <a:srgbClr val="0061AA"/>
                </a:solidFill>
                <a:latin typeface="Poppins"/>
              </a:rPr>
              <a:t>In doing so, quality metrics can be reviewed in a confidential manner and radiologists can work to improve these metrics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5523005" y="9609524"/>
            <a:ext cx="4185210" cy="2172476"/>
            <a:chOff x="0" y="0"/>
            <a:chExt cx="1345639" cy="698500"/>
          </a:xfrm>
        </p:grpSpPr>
        <p:sp>
          <p:nvSpPr>
            <p:cNvPr id="34" name="Freeform 34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024022" y="9871150"/>
            <a:ext cx="8141223" cy="1553840"/>
            <a:chOff x="0" y="0"/>
            <a:chExt cx="3659737" cy="698500"/>
          </a:xfrm>
        </p:grpSpPr>
        <p:sp>
          <p:nvSpPr>
            <p:cNvPr id="37" name="Freeform 37"/>
            <p:cNvSpPr/>
            <p:nvPr/>
          </p:nvSpPr>
          <p:spPr>
            <a:xfrm>
              <a:off x="2009" y="0"/>
              <a:ext cx="3655720" cy="698500"/>
            </a:xfrm>
            <a:custGeom>
              <a:avLst/>
              <a:gdLst/>
              <a:ahLst/>
              <a:cxnLst/>
              <a:rect l="l" t="t" r="r" b="b"/>
              <a:pathLst>
                <a:path w="3655720" h="698500">
                  <a:moveTo>
                    <a:pt x="3652468" y="358292"/>
                  </a:moveTo>
                  <a:lnTo>
                    <a:pt x="3459789" y="689458"/>
                  </a:lnTo>
                  <a:cubicBezTo>
                    <a:pt x="3456532" y="695056"/>
                    <a:pt x="3450544" y="698500"/>
                    <a:pt x="3444067" y="698500"/>
                  </a:cubicBezTo>
                  <a:lnTo>
                    <a:pt x="211651" y="698500"/>
                  </a:lnTo>
                  <a:cubicBezTo>
                    <a:pt x="205175" y="698500"/>
                    <a:pt x="199187" y="695056"/>
                    <a:pt x="195930" y="689458"/>
                  </a:cubicBezTo>
                  <a:lnTo>
                    <a:pt x="3252" y="358292"/>
                  </a:lnTo>
                  <a:cubicBezTo>
                    <a:pt x="0" y="352702"/>
                    <a:pt x="0" y="345798"/>
                    <a:pt x="3252" y="340208"/>
                  </a:cubicBezTo>
                  <a:lnTo>
                    <a:pt x="195930" y="9042"/>
                  </a:lnTo>
                  <a:cubicBezTo>
                    <a:pt x="199187" y="3444"/>
                    <a:pt x="205175" y="0"/>
                    <a:pt x="211651" y="0"/>
                  </a:cubicBezTo>
                  <a:lnTo>
                    <a:pt x="3444067" y="0"/>
                  </a:lnTo>
                  <a:cubicBezTo>
                    <a:pt x="3450544" y="0"/>
                    <a:pt x="3456532" y="3444"/>
                    <a:pt x="3459789" y="9042"/>
                  </a:cubicBezTo>
                  <a:lnTo>
                    <a:pt x="3652468" y="340208"/>
                  </a:lnTo>
                  <a:cubicBezTo>
                    <a:pt x="3655719" y="345798"/>
                    <a:pt x="3655719" y="352702"/>
                    <a:pt x="3652468" y="358292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919344" y="2807792"/>
            <a:ext cx="3321462" cy="2854381"/>
            <a:chOff x="0" y="0"/>
            <a:chExt cx="812800" cy="698500"/>
          </a:xfrm>
        </p:grpSpPr>
        <p:sp>
          <p:nvSpPr>
            <p:cNvPr id="40" name="Freeform 40"/>
            <p:cNvSpPr/>
            <p:nvPr/>
          </p:nvSpPr>
          <p:spPr>
            <a:xfrm>
              <a:off x="4923" y="0"/>
              <a:ext cx="802953" cy="698500"/>
            </a:xfrm>
            <a:custGeom>
              <a:avLst/>
              <a:gdLst/>
              <a:ahLst/>
              <a:cxnLst/>
              <a:rect l="l" t="t" r="r" b="b"/>
              <a:pathLst>
                <a:path w="802953" h="698500">
                  <a:moveTo>
                    <a:pt x="794983" y="371412"/>
                  </a:moveTo>
                  <a:lnTo>
                    <a:pt x="617571" y="676338"/>
                  </a:lnTo>
                  <a:cubicBezTo>
                    <a:pt x="609588" y="690059"/>
                    <a:pt x="594911" y="698500"/>
                    <a:pt x="579037" y="698500"/>
                  </a:cubicBezTo>
                  <a:lnTo>
                    <a:pt x="223917" y="698500"/>
                  </a:lnTo>
                  <a:cubicBezTo>
                    <a:pt x="208043" y="698500"/>
                    <a:pt x="193366" y="690059"/>
                    <a:pt x="185383" y="676338"/>
                  </a:cubicBezTo>
                  <a:lnTo>
                    <a:pt x="7971" y="371412"/>
                  </a:lnTo>
                  <a:cubicBezTo>
                    <a:pt x="0" y="357712"/>
                    <a:pt x="0" y="340788"/>
                    <a:pt x="7971" y="327088"/>
                  </a:cubicBezTo>
                  <a:lnTo>
                    <a:pt x="185383" y="22162"/>
                  </a:lnTo>
                  <a:cubicBezTo>
                    <a:pt x="193366" y="8441"/>
                    <a:pt x="208043" y="0"/>
                    <a:pt x="223917" y="0"/>
                  </a:cubicBezTo>
                  <a:lnTo>
                    <a:pt x="579037" y="0"/>
                  </a:lnTo>
                  <a:cubicBezTo>
                    <a:pt x="594911" y="0"/>
                    <a:pt x="609588" y="8441"/>
                    <a:pt x="617571" y="22162"/>
                  </a:cubicBezTo>
                  <a:lnTo>
                    <a:pt x="794983" y="327088"/>
                  </a:lnTo>
                  <a:cubicBezTo>
                    <a:pt x="802954" y="340788"/>
                    <a:pt x="802954" y="357712"/>
                    <a:pt x="794983" y="371412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004813" y="2905643"/>
            <a:ext cx="3122129" cy="2683080"/>
            <a:chOff x="0" y="0"/>
            <a:chExt cx="812800" cy="698500"/>
          </a:xfrm>
        </p:grpSpPr>
        <p:sp>
          <p:nvSpPr>
            <p:cNvPr id="43" name="Freeform 43"/>
            <p:cNvSpPr/>
            <p:nvPr/>
          </p:nvSpPr>
          <p:spPr>
            <a:xfrm>
              <a:off x="5238" y="0"/>
              <a:ext cx="802324" cy="698500"/>
            </a:xfrm>
            <a:custGeom>
              <a:avLst/>
              <a:gdLst/>
              <a:ahLst/>
              <a:cxnLst/>
              <a:rect l="l" t="t" r="r" b="b"/>
              <a:pathLst>
                <a:path w="802324" h="698500">
                  <a:moveTo>
                    <a:pt x="793845" y="372826"/>
                  </a:moveTo>
                  <a:lnTo>
                    <a:pt x="618079" y="674923"/>
                  </a:lnTo>
                  <a:cubicBezTo>
                    <a:pt x="609587" y="689520"/>
                    <a:pt x="593973" y="698500"/>
                    <a:pt x="577085" y="698500"/>
                  </a:cubicBezTo>
                  <a:lnTo>
                    <a:pt x="225239" y="698500"/>
                  </a:lnTo>
                  <a:cubicBezTo>
                    <a:pt x="208351" y="698500"/>
                    <a:pt x="192737" y="689520"/>
                    <a:pt x="184245" y="674923"/>
                  </a:cubicBezTo>
                  <a:lnTo>
                    <a:pt x="8479" y="372826"/>
                  </a:lnTo>
                  <a:cubicBezTo>
                    <a:pt x="0" y="358252"/>
                    <a:pt x="0" y="340248"/>
                    <a:pt x="8479" y="325674"/>
                  </a:cubicBezTo>
                  <a:lnTo>
                    <a:pt x="184245" y="23576"/>
                  </a:lnTo>
                  <a:cubicBezTo>
                    <a:pt x="192737" y="8980"/>
                    <a:pt x="208351" y="0"/>
                    <a:pt x="225239" y="0"/>
                  </a:cubicBezTo>
                  <a:lnTo>
                    <a:pt x="577085" y="0"/>
                  </a:lnTo>
                  <a:cubicBezTo>
                    <a:pt x="593973" y="0"/>
                    <a:pt x="609587" y="8980"/>
                    <a:pt x="618079" y="23576"/>
                  </a:cubicBezTo>
                  <a:lnTo>
                    <a:pt x="793845" y="325674"/>
                  </a:lnTo>
                  <a:cubicBezTo>
                    <a:pt x="802324" y="340248"/>
                    <a:pt x="802324" y="358252"/>
                    <a:pt x="793845" y="3728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10127639" y="3028200"/>
            <a:ext cx="2876477" cy="2490900"/>
            <a:chOff x="0" y="0"/>
            <a:chExt cx="4282440" cy="3708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3673" r="-13673"/>
              </a:stretch>
            </a:blipFill>
          </p:spPr>
        </p:sp>
      </p:grpSp>
      <p:grpSp>
        <p:nvGrpSpPr>
          <p:cNvPr id="47" name="Group 47"/>
          <p:cNvGrpSpPr/>
          <p:nvPr/>
        </p:nvGrpSpPr>
        <p:grpSpPr>
          <a:xfrm>
            <a:off x="991909" y="6437322"/>
            <a:ext cx="3321462" cy="2854381"/>
            <a:chOff x="0" y="0"/>
            <a:chExt cx="812800" cy="698500"/>
          </a:xfrm>
        </p:grpSpPr>
        <p:sp>
          <p:nvSpPr>
            <p:cNvPr id="48" name="Freeform 48"/>
            <p:cNvSpPr/>
            <p:nvPr/>
          </p:nvSpPr>
          <p:spPr>
            <a:xfrm>
              <a:off x="4923" y="0"/>
              <a:ext cx="802953" cy="698500"/>
            </a:xfrm>
            <a:custGeom>
              <a:avLst/>
              <a:gdLst/>
              <a:ahLst/>
              <a:cxnLst/>
              <a:rect l="l" t="t" r="r" b="b"/>
              <a:pathLst>
                <a:path w="802953" h="698500">
                  <a:moveTo>
                    <a:pt x="794983" y="371412"/>
                  </a:moveTo>
                  <a:lnTo>
                    <a:pt x="617571" y="676338"/>
                  </a:lnTo>
                  <a:cubicBezTo>
                    <a:pt x="609588" y="690059"/>
                    <a:pt x="594911" y="698500"/>
                    <a:pt x="579037" y="698500"/>
                  </a:cubicBezTo>
                  <a:lnTo>
                    <a:pt x="223917" y="698500"/>
                  </a:lnTo>
                  <a:cubicBezTo>
                    <a:pt x="208043" y="698500"/>
                    <a:pt x="193366" y="690059"/>
                    <a:pt x="185383" y="676338"/>
                  </a:cubicBezTo>
                  <a:lnTo>
                    <a:pt x="7971" y="371412"/>
                  </a:lnTo>
                  <a:cubicBezTo>
                    <a:pt x="0" y="357712"/>
                    <a:pt x="0" y="340788"/>
                    <a:pt x="7971" y="327088"/>
                  </a:cubicBezTo>
                  <a:lnTo>
                    <a:pt x="185383" y="22162"/>
                  </a:lnTo>
                  <a:cubicBezTo>
                    <a:pt x="193366" y="8441"/>
                    <a:pt x="208043" y="0"/>
                    <a:pt x="223917" y="0"/>
                  </a:cubicBezTo>
                  <a:lnTo>
                    <a:pt x="579037" y="0"/>
                  </a:lnTo>
                  <a:cubicBezTo>
                    <a:pt x="594911" y="0"/>
                    <a:pt x="609588" y="8441"/>
                    <a:pt x="617571" y="22162"/>
                  </a:cubicBezTo>
                  <a:lnTo>
                    <a:pt x="794983" y="327088"/>
                  </a:lnTo>
                  <a:cubicBezTo>
                    <a:pt x="802954" y="340788"/>
                    <a:pt x="802954" y="357712"/>
                    <a:pt x="794983" y="371412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077378" y="6535173"/>
            <a:ext cx="3122129" cy="2683080"/>
            <a:chOff x="0" y="0"/>
            <a:chExt cx="812800" cy="698500"/>
          </a:xfrm>
        </p:grpSpPr>
        <p:sp>
          <p:nvSpPr>
            <p:cNvPr id="51" name="Freeform 51"/>
            <p:cNvSpPr/>
            <p:nvPr/>
          </p:nvSpPr>
          <p:spPr>
            <a:xfrm>
              <a:off x="5238" y="0"/>
              <a:ext cx="802324" cy="698500"/>
            </a:xfrm>
            <a:custGeom>
              <a:avLst/>
              <a:gdLst/>
              <a:ahLst/>
              <a:cxnLst/>
              <a:rect l="l" t="t" r="r" b="b"/>
              <a:pathLst>
                <a:path w="802324" h="698500">
                  <a:moveTo>
                    <a:pt x="793845" y="372826"/>
                  </a:moveTo>
                  <a:lnTo>
                    <a:pt x="618079" y="674923"/>
                  </a:lnTo>
                  <a:cubicBezTo>
                    <a:pt x="609587" y="689520"/>
                    <a:pt x="593973" y="698500"/>
                    <a:pt x="577085" y="698500"/>
                  </a:cubicBezTo>
                  <a:lnTo>
                    <a:pt x="225239" y="698500"/>
                  </a:lnTo>
                  <a:cubicBezTo>
                    <a:pt x="208351" y="698500"/>
                    <a:pt x="192737" y="689520"/>
                    <a:pt x="184245" y="674923"/>
                  </a:cubicBezTo>
                  <a:lnTo>
                    <a:pt x="8479" y="372826"/>
                  </a:lnTo>
                  <a:cubicBezTo>
                    <a:pt x="0" y="358252"/>
                    <a:pt x="0" y="340248"/>
                    <a:pt x="8479" y="325674"/>
                  </a:cubicBezTo>
                  <a:lnTo>
                    <a:pt x="184245" y="23576"/>
                  </a:lnTo>
                  <a:cubicBezTo>
                    <a:pt x="192737" y="8980"/>
                    <a:pt x="208351" y="0"/>
                    <a:pt x="225239" y="0"/>
                  </a:cubicBezTo>
                  <a:lnTo>
                    <a:pt x="577085" y="0"/>
                  </a:lnTo>
                  <a:cubicBezTo>
                    <a:pt x="593973" y="0"/>
                    <a:pt x="609587" y="8980"/>
                    <a:pt x="618079" y="23576"/>
                  </a:cubicBezTo>
                  <a:lnTo>
                    <a:pt x="793845" y="325674"/>
                  </a:lnTo>
                  <a:cubicBezTo>
                    <a:pt x="802324" y="340248"/>
                    <a:pt x="802324" y="358252"/>
                    <a:pt x="793845" y="3728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53" name="Group 53"/>
          <p:cNvGrpSpPr>
            <a:grpSpLocks noChangeAspect="1"/>
          </p:cNvGrpSpPr>
          <p:nvPr/>
        </p:nvGrpSpPr>
        <p:grpSpPr>
          <a:xfrm>
            <a:off x="1214401" y="6631263"/>
            <a:ext cx="2876477" cy="2490900"/>
            <a:chOff x="0" y="0"/>
            <a:chExt cx="4282440" cy="3708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8180" r="-3999"/>
              </a:stretch>
            </a:blipFill>
          </p:spPr>
        </p:sp>
      </p:grpSp>
      <p:grpSp>
        <p:nvGrpSpPr>
          <p:cNvPr id="55" name="Group 55"/>
          <p:cNvGrpSpPr/>
          <p:nvPr/>
        </p:nvGrpSpPr>
        <p:grpSpPr>
          <a:xfrm>
            <a:off x="12454652" y="6339471"/>
            <a:ext cx="3967043" cy="1041524"/>
            <a:chOff x="0" y="0"/>
            <a:chExt cx="2660504" cy="698500"/>
          </a:xfrm>
        </p:grpSpPr>
        <p:sp>
          <p:nvSpPr>
            <p:cNvPr id="56" name="Freeform 56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C4BC07"/>
            </a:solidFill>
            <a:ln cap="sq">
              <a:noFill/>
              <a:prstDash val="solid"/>
              <a:miter/>
            </a:ln>
          </p:spPr>
        </p:sp>
        <p:sp>
          <p:nvSpPr>
            <p:cNvPr id="57" name="TextBox 5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2221793" y="6913499"/>
            <a:ext cx="5235278" cy="2137280"/>
            <a:chOff x="0" y="0"/>
            <a:chExt cx="1710979" cy="698500"/>
          </a:xfrm>
        </p:grpSpPr>
        <p:sp>
          <p:nvSpPr>
            <p:cNvPr id="59" name="Freeform 59"/>
            <p:cNvSpPr/>
            <p:nvPr/>
          </p:nvSpPr>
          <p:spPr>
            <a:xfrm>
              <a:off x="3124" y="0"/>
              <a:ext cx="1704732" cy="698500"/>
            </a:xfrm>
            <a:custGeom>
              <a:avLst/>
              <a:gdLst/>
              <a:ahLst/>
              <a:cxnLst/>
              <a:rect l="l" t="t" r="r" b="b"/>
              <a:pathLst>
                <a:path w="1704732" h="698500">
                  <a:moveTo>
                    <a:pt x="1699675" y="363310"/>
                  </a:moveTo>
                  <a:lnTo>
                    <a:pt x="1512836" y="684440"/>
                  </a:lnTo>
                  <a:cubicBezTo>
                    <a:pt x="1507771" y="693145"/>
                    <a:pt x="1498460" y="698500"/>
                    <a:pt x="1488389" y="698500"/>
                  </a:cubicBezTo>
                  <a:lnTo>
                    <a:pt x="216343" y="698500"/>
                  </a:lnTo>
                  <a:cubicBezTo>
                    <a:pt x="206272" y="698500"/>
                    <a:pt x="196960" y="693145"/>
                    <a:pt x="191896" y="684440"/>
                  </a:cubicBezTo>
                  <a:lnTo>
                    <a:pt x="5056" y="363310"/>
                  </a:lnTo>
                  <a:cubicBezTo>
                    <a:pt x="0" y="354619"/>
                    <a:pt x="0" y="343881"/>
                    <a:pt x="5056" y="335190"/>
                  </a:cubicBezTo>
                  <a:lnTo>
                    <a:pt x="191896" y="14060"/>
                  </a:lnTo>
                  <a:cubicBezTo>
                    <a:pt x="196960" y="5355"/>
                    <a:pt x="206272" y="0"/>
                    <a:pt x="216343" y="0"/>
                  </a:cubicBezTo>
                  <a:lnTo>
                    <a:pt x="1488389" y="0"/>
                  </a:lnTo>
                  <a:cubicBezTo>
                    <a:pt x="1498460" y="0"/>
                    <a:pt x="1507771" y="5355"/>
                    <a:pt x="1512836" y="14060"/>
                  </a:cubicBezTo>
                  <a:lnTo>
                    <a:pt x="1699675" y="335190"/>
                  </a:lnTo>
                  <a:cubicBezTo>
                    <a:pt x="1704732" y="343881"/>
                    <a:pt x="1704732" y="354619"/>
                    <a:pt x="1699675" y="36331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061AA"/>
              </a:solidFill>
              <a:prstDash val="solid"/>
              <a:miter/>
            </a:ln>
          </p:spPr>
        </p:sp>
        <p:sp>
          <p:nvSpPr>
            <p:cNvPr id="60" name="TextBox 6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13240806" y="7243224"/>
            <a:ext cx="3487577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sz="1950" dirty="0">
                <a:solidFill>
                  <a:srgbClr val="0061AA"/>
                </a:solidFill>
                <a:latin typeface="Poppins"/>
              </a:rPr>
              <a:t>Working with industry, radiologists can change the way we are paid by demonstrating our quality/value</a:t>
            </a:r>
          </a:p>
        </p:txBody>
      </p:sp>
      <p:grpSp>
        <p:nvGrpSpPr>
          <p:cNvPr id="62" name="Group 62"/>
          <p:cNvGrpSpPr/>
          <p:nvPr/>
        </p:nvGrpSpPr>
        <p:grpSpPr>
          <a:xfrm>
            <a:off x="9919344" y="6339471"/>
            <a:ext cx="3321462" cy="2854381"/>
            <a:chOff x="0" y="0"/>
            <a:chExt cx="812800" cy="698500"/>
          </a:xfrm>
        </p:grpSpPr>
        <p:sp>
          <p:nvSpPr>
            <p:cNvPr id="63" name="Freeform 63"/>
            <p:cNvSpPr/>
            <p:nvPr/>
          </p:nvSpPr>
          <p:spPr>
            <a:xfrm>
              <a:off x="4923" y="0"/>
              <a:ext cx="802953" cy="698500"/>
            </a:xfrm>
            <a:custGeom>
              <a:avLst/>
              <a:gdLst/>
              <a:ahLst/>
              <a:cxnLst/>
              <a:rect l="l" t="t" r="r" b="b"/>
              <a:pathLst>
                <a:path w="802953" h="698500">
                  <a:moveTo>
                    <a:pt x="794983" y="371412"/>
                  </a:moveTo>
                  <a:lnTo>
                    <a:pt x="617571" y="676338"/>
                  </a:lnTo>
                  <a:cubicBezTo>
                    <a:pt x="609588" y="690059"/>
                    <a:pt x="594911" y="698500"/>
                    <a:pt x="579037" y="698500"/>
                  </a:cubicBezTo>
                  <a:lnTo>
                    <a:pt x="223917" y="698500"/>
                  </a:lnTo>
                  <a:cubicBezTo>
                    <a:pt x="208043" y="698500"/>
                    <a:pt x="193366" y="690059"/>
                    <a:pt x="185383" y="676338"/>
                  </a:cubicBezTo>
                  <a:lnTo>
                    <a:pt x="7971" y="371412"/>
                  </a:lnTo>
                  <a:cubicBezTo>
                    <a:pt x="0" y="357712"/>
                    <a:pt x="0" y="340788"/>
                    <a:pt x="7971" y="327088"/>
                  </a:cubicBezTo>
                  <a:lnTo>
                    <a:pt x="185383" y="22162"/>
                  </a:lnTo>
                  <a:cubicBezTo>
                    <a:pt x="193366" y="8441"/>
                    <a:pt x="208043" y="0"/>
                    <a:pt x="223917" y="0"/>
                  </a:cubicBezTo>
                  <a:lnTo>
                    <a:pt x="579037" y="0"/>
                  </a:lnTo>
                  <a:cubicBezTo>
                    <a:pt x="594911" y="0"/>
                    <a:pt x="609588" y="8441"/>
                    <a:pt x="617571" y="22162"/>
                  </a:cubicBezTo>
                  <a:lnTo>
                    <a:pt x="794983" y="327088"/>
                  </a:lnTo>
                  <a:cubicBezTo>
                    <a:pt x="802954" y="340788"/>
                    <a:pt x="802954" y="357712"/>
                    <a:pt x="794983" y="371412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0004813" y="6437322"/>
            <a:ext cx="3122129" cy="2683080"/>
            <a:chOff x="0" y="0"/>
            <a:chExt cx="812800" cy="698500"/>
          </a:xfrm>
        </p:grpSpPr>
        <p:sp>
          <p:nvSpPr>
            <p:cNvPr id="66" name="Freeform 66"/>
            <p:cNvSpPr/>
            <p:nvPr/>
          </p:nvSpPr>
          <p:spPr>
            <a:xfrm>
              <a:off x="5238" y="0"/>
              <a:ext cx="802324" cy="698500"/>
            </a:xfrm>
            <a:custGeom>
              <a:avLst/>
              <a:gdLst/>
              <a:ahLst/>
              <a:cxnLst/>
              <a:rect l="l" t="t" r="r" b="b"/>
              <a:pathLst>
                <a:path w="802324" h="698500">
                  <a:moveTo>
                    <a:pt x="793845" y="372826"/>
                  </a:moveTo>
                  <a:lnTo>
                    <a:pt x="618079" y="674923"/>
                  </a:lnTo>
                  <a:cubicBezTo>
                    <a:pt x="609587" y="689520"/>
                    <a:pt x="593973" y="698500"/>
                    <a:pt x="577085" y="698500"/>
                  </a:cubicBezTo>
                  <a:lnTo>
                    <a:pt x="225239" y="698500"/>
                  </a:lnTo>
                  <a:cubicBezTo>
                    <a:pt x="208351" y="698500"/>
                    <a:pt x="192737" y="689520"/>
                    <a:pt x="184245" y="674923"/>
                  </a:cubicBezTo>
                  <a:lnTo>
                    <a:pt x="8479" y="372826"/>
                  </a:lnTo>
                  <a:cubicBezTo>
                    <a:pt x="0" y="358252"/>
                    <a:pt x="0" y="340248"/>
                    <a:pt x="8479" y="325674"/>
                  </a:cubicBezTo>
                  <a:lnTo>
                    <a:pt x="184245" y="23576"/>
                  </a:lnTo>
                  <a:cubicBezTo>
                    <a:pt x="192737" y="8980"/>
                    <a:pt x="208351" y="0"/>
                    <a:pt x="225239" y="0"/>
                  </a:cubicBezTo>
                  <a:lnTo>
                    <a:pt x="577085" y="0"/>
                  </a:lnTo>
                  <a:cubicBezTo>
                    <a:pt x="593973" y="0"/>
                    <a:pt x="609587" y="8980"/>
                    <a:pt x="618079" y="23576"/>
                  </a:cubicBezTo>
                  <a:lnTo>
                    <a:pt x="793845" y="325674"/>
                  </a:lnTo>
                  <a:cubicBezTo>
                    <a:pt x="802324" y="340248"/>
                    <a:pt x="802324" y="358252"/>
                    <a:pt x="793845" y="3728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7" name="TextBox 67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68" name="Group 68"/>
          <p:cNvGrpSpPr>
            <a:grpSpLocks noChangeAspect="1"/>
          </p:cNvGrpSpPr>
          <p:nvPr/>
        </p:nvGrpSpPr>
        <p:grpSpPr>
          <a:xfrm>
            <a:off x="10141836" y="6533412"/>
            <a:ext cx="2876477" cy="2490900"/>
            <a:chOff x="0" y="0"/>
            <a:chExt cx="4282440" cy="37084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21289" r="-8684"/>
              </a:stretch>
            </a:blipFill>
          </p:spPr>
        </p:sp>
      </p:grpSp>
      <p:grpSp>
        <p:nvGrpSpPr>
          <p:cNvPr id="70" name="Group 70"/>
          <p:cNvGrpSpPr/>
          <p:nvPr/>
        </p:nvGrpSpPr>
        <p:grpSpPr>
          <a:xfrm>
            <a:off x="15098894" y="-1569878"/>
            <a:ext cx="4185210" cy="2172476"/>
            <a:chOff x="0" y="0"/>
            <a:chExt cx="1345639" cy="698500"/>
          </a:xfrm>
        </p:grpSpPr>
        <p:sp>
          <p:nvSpPr>
            <p:cNvPr id="71" name="Freeform 71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7191499" y="-144732"/>
            <a:ext cx="2511232" cy="1494660"/>
            <a:chOff x="0" y="0"/>
            <a:chExt cx="1173575" cy="698500"/>
          </a:xfrm>
        </p:grpSpPr>
        <p:sp>
          <p:nvSpPr>
            <p:cNvPr id="74" name="Freeform 74"/>
            <p:cNvSpPr/>
            <p:nvPr/>
          </p:nvSpPr>
          <p:spPr>
            <a:xfrm>
              <a:off x="6512" y="0"/>
              <a:ext cx="1160551" cy="698500"/>
            </a:xfrm>
            <a:custGeom>
              <a:avLst/>
              <a:gdLst/>
              <a:ahLst/>
              <a:cxnLst/>
              <a:rect l="l" t="t" r="r" b="b"/>
              <a:pathLst>
                <a:path w="1160551" h="698500">
                  <a:moveTo>
                    <a:pt x="1150009" y="378562"/>
                  </a:moveTo>
                  <a:lnTo>
                    <a:pt x="980917" y="669188"/>
                  </a:lnTo>
                  <a:cubicBezTo>
                    <a:pt x="970358" y="687336"/>
                    <a:pt x="950947" y="698500"/>
                    <a:pt x="929951" y="698500"/>
                  </a:cubicBezTo>
                  <a:lnTo>
                    <a:pt x="230600" y="698500"/>
                  </a:lnTo>
                  <a:cubicBezTo>
                    <a:pt x="209604" y="698500"/>
                    <a:pt x="190192" y="687336"/>
                    <a:pt x="179634" y="669188"/>
                  </a:cubicBezTo>
                  <a:lnTo>
                    <a:pt x="10542" y="378562"/>
                  </a:lnTo>
                  <a:cubicBezTo>
                    <a:pt x="0" y="360442"/>
                    <a:pt x="0" y="338058"/>
                    <a:pt x="10542" y="319938"/>
                  </a:cubicBezTo>
                  <a:lnTo>
                    <a:pt x="179634" y="29312"/>
                  </a:lnTo>
                  <a:cubicBezTo>
                    <a:pt x="190192" y="11164"/>
                    <a:pt x="209604" y="0"/>
                    <a:pt x="230600" y="0"/>
                  </a:cubicBezTo>
                  <a:lnTo>
                    <a:pt x="929951" y="0"/>
                  </a:lnTo>
                  <a:cubicBezTo>
                    <a:pt x="950947" y="0"/>
                    <a:pt x="970358" y="11164"/>
                    <a:pt x="980917" y="29312"/>
                  </a:cubicBezTo>
                  <a:lnTo>
                    <a:pt x="1150009" y="319938"/>
                  </a:lnTo>
                  <a:cubicBezTo>
                    <a:pt x="1160551" y="338058"/>
                    <a:pt x="1160551" y="360442"/>
                    <a:pt x="1150009" y="378562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6558520" y="2191198"/>
            <a:ext cx="1778366" cy="7284576"/>
            <a:chOff x="0" y="0"/>
            <a:chExt cx="698500" cy="2861209"/>
          </a:xfrm>
        </p:grpSpPr>
        <p:sp>
          <p:nvSpPr>
            <p:cNvPr id="3" name="Freeform 3"/>
            <p:cNvSpPr/>
            <p:nvPr/>
          </p:nvSpPr>
          <p:spPr>
            <a:xfrm>
              <a:off x="0" y="7902"/>
              <a:ext cx="698500" cy="2845405"/>
            </a:xfrm>
            <a:custGeom>
              <a:avLst/>
              <a:gdLst/>
              <a:ahLst/>
              <a:cxnLst/>
              <a:rect l="l" t="t" r="r" b="b"/>
              <a:pathLst>
                <a:path w="698500" h="2845405">
                  <a:moveTo>
                    <a:pt x="384821" y="12794"/>
                  </a:moveTo>
                  <a:lnTo>
                    <a:pt x="662929" y="174602"/>
                  </a:lnTo>
                  <a:cubicBezTo>
                    <a:pt x="684952" y="187415"/>
                    <a:pt x="698500" y="210972"/>
                    <a:pt x="698500" y="236451"/>
                  </a:cubicBezTo>
                  <a:lnTo>
                    <a:pt x="698500" y="2608954"/>
                  </a:lnTo>
                  <a:cubicBezTo>
                    <a:pt x="698500" y="2634433"/>
                    <a:pt x="684952" y="2657990"/>
                    <a:pt x="662929" y="2670803"/>
                  </a:cubicBezTo>
                  <a:lnTo>
                    <a:pt x="384821" y="2832612"/>
                  </a:lnTo>
                  <a:cubicBezTo>
                    <a:pt x="362832" y="2845405"/>
                    <a:pt x="335668" y="2845405"/>
                    <a:pt x="313679" y="2832612"/>
                  </a:cubicBezTo>
                  <a:lnTo>
                    <a:pt x="35571" y="2670803"/>
                  </a:lnTo>
                  <a:cubicBezTo>
                    <a:pt x="13548" y="2657990"/>
                    <a:pt x="0" y="2634433"/>
                    <a:pt x="0" y="2608954"/>
                  </a:cubicBezTo>
                  <a:lnTo>
                    <a:pt x="0" y="236451"/>
                  </a:lnTo>
                  <a:cubicBezTo>
                    <a:pt x="0" y="210972"/>
                    <a:pt x="13548" y="187415"/>
                    <a:pt x="35571" y="174602"/>
                  </a:cubicBezTo>
                  <a:lnTo>
                    <a:pt x="313679" y="12794"/>
                  </a:lnTo>
                  <a:cubicBezTo>
                    <a:pt x="335668" y="0"/>
                    <a:pt x="362832" y="0"/>
                    <a:pt x="384821" y="12794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67043" y="8992639"/>
            <a:ext cx="2049570" cy="2602202"/>
            <a:chOff x="0" y="0"/>
            <a:chExt cx="698500" cy="886839"/>
          </a:xfrm>
        </p:grpSpPr>
        <p:sp>
          <p:nvSpPr>
            <p:cNvPr id="6" name="Freeform 6"/>
            <p:cNvSpPr/>
            <p:nvPr/>
          </p:nvSpPr>
          <p:spPr>
            <a:xfrm>
              <a:off x="0" y="6857"/>
              <a:ext cx="698500" cy="873125"/>
            </a:xfrm>
            <a:custGeom>
              <a:avLst/>
              <a:gdLst/>
              <a:ahLst/>
              <a:cxnLst/>
              <a:rect l="l" t="t" r="r" b="b"/>
              <a:pathLst>
                <a:path w="698500" h="873125">
                  <a:moveTo>
                    <a:pt x="380114" y="11100"/>
                  </a:moveTo>
                  <a:lnTo>
                    <a:pt x="667636" y="178386"/>
                  </a:lnTo>
                  <a:cubicBezTo>
                    <a:pt x="686745" y="189504"/>
                    <a:pt x="698500" y="209943"/>
                    <a:pt x="698500" y="232051"/>
                  </a:cubicBezTo>
                  <a:lnTo>
                    <a:pt x="698500" y="641074"/>
                  </a:lnTo>
                  <a:cubicBezTo>
                    <a:pt x="698500" y="663181"/>
                    <a:pt x="686745" y="683621"/>
                    <a:pt x="667636" y="694739"/>
                  </a:cubicBezTo>
                  <a:lnTo>
                    <a:pt x="380114" y="862024"/>
                  </a:lnTo>
                  <a:cubicBezTo>
                    <a:pt x="361035" y="873125"/>
                    <a:pt x="337465" y="873125"/>
                    <a:pt x="318386" y="862024"/>
                  </a:cubicBezTo>
                  <a:lnTo>
                    <a:pt x="30864" y="694739"/>
                  </a:lnTo>
                  <a:cubicBezTo>
                    <a:pt x="11755" y="683621"/>
                    <a:pt x="0" y="663181"/>
                    <a:pt x="0" y="641074"/>
                  </a:cubicBezTo>
                  <a:lnTo>
                    <a:pt x="0" y="232051"/>
                  </a:lnTo>
                  <a:cubicBezTo>
                    <a:pt x="0" y="209943"/>
                    <a:pt x="11755" y="189504"/>
                    <a:pt x="30864" y="178386"/>
                  </a:cubicBezTo>
                  <a:lnTo>
                    <a:pt x="318386" y="11100"/>
                  </a:lnTo>
                  <a:cubicBezTo>
                    <a:pt x="337465" y="0"/>
                    <a:pt x="361035" y="0"/>
                    <a:pt x="380114" y="11100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6337700" y="-1774488"/>
            <a:ext cx="1028700" cy="4345233"/>
            <a:chOff x="0" y="0"/>
            <a:chExt cx="698500" cy="2950467"/>
          </a:xfrm>
        </p:grpSpPr>
        <p:sp>
          <p:nvSpPr>
            <p:cNvPr id="9" name="Freeform 9"/>
            <p:cNvSpPr/>
            <p:nvPr/>
          </p:nvSpPr>
          <p:spPr>
            <a:xfrm>
              <a:off x="0" y="13661"/>
              <a:ext cx="698500" cy="2923144"/>
            </a:xfrm>
            <a:custGeom>
              <a:avLst/>
              <a:gdLst/>
              <a:ahLst/>
              <a:cxnLst/>
              <a:rect l="l" t="t" r="r" b="b"/>
              <a:pathLst>
                <a:path w="698500" h="2923144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2662462"/>
                  </a:lnTo>
                  <a:cubicBezTo>
                    <a:pt x="698500" y="2706509"/>
                    <a:pt x="675079" y="2747233"/>
                    <a:pt x="637007" y="2769383"/>
                  </a:cubicBezTo>
                  <a:lnTo>
                    <a:pt x="410743" y="2901028"/>
                  </a:lnTo>
                  <a:cubicBezTo>
                    <a:pt x="372730" y="2923144"/>
                    <a:pt x="325770" y="2923144"/>
                    <a:pt x="287757" y="2901028"/>
                  </a:cubicBezTo>
                  <a:lnTo>
                    <a:pt x="61493" y="2769383"/>
                  </a:lnTo>
                  <a:cubicBezTo>
                    <a:pt x="23421" y="2747233"/>
                    <a:pt x="0" y="2706509"/>
                    <a:pt x="0" y="2662462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5951934" y="-1849860"/>
            <a:ext cx="824745" cy="5320722"/>
            <a:chOff x="0" y="0"/>
            <a:chExt cx="560012" cy="3612836"/>
          </a:xfrm>
        </p:grpSpPr>
        <p:sp>
          <p:nvSpPr>
            <p:cNvPr id="12" name="Freeform 12"/>
            <p:cNvSpPr/>
            <p:nvPr/>
          </p:nvSpPr>
          <p:spPr>
            <a:xfrm>
              <a:off x="0" y="21034"/>
              <a:ext cx="560012" cy="3570767"/>
            </a:xfrm>
            <a:custGeom>
              <a:avLst/>
              <a:gdLst/>
              <a:ahLst/>
              <a:cxnLst/>
              <a:rect l="l" t="t" r="r" b="b"/>
              <a:pathLst>
                <a:path w="560012" h="3570767">
                  <a:moveTo>
                    <a:pt x="351824" y="31085"/>
                  </a:moveTo>
                  <a:lnTo>
                    <a:pt x="488193" y="130047"/>
                  </a:lnTo>
                  <a:cubicBezTo>
                    <a:pt x="533309" y="162788"/>
                    <a:pt x="560012" y="215159"/>
                    <a:pt x="560012" y="270903"/>
                  </a:cubicBezTo>
                  <a:lnTo>
                    <a:pt x="560012" y="3299865"/>
                  </a:lnTo>
                  <a:cubicBezTo>
                    <a:pt x="560012" y="3355609"/>
                    <a:pt x="533309" y="3407980"/>
                    <a:pt x="488193" y="3440720"/>
                  </a:cubicBezTo>
                  <a:lnTo>
                    <a:pt x="351824" y="3539683"/>
                  </a:lnTo>
                  <a:cubicBezTo>
                    <a:pt x="308991" y="3570767"/>
                    <a:pt x="251021" y="3570767"/>
                    <a:pt x="208187" y="3539683"/>
                  </a:cubicBezTo>
                  <a:lnTo>
                    <a:pt x="71819" y="3440720"/>
                  </a:lnTo>
                  <a:cubicBezTo>
                    <a:pt x="26703" y="3407980"/>
                    <a:pt x="0" y="3355609"/>
                    <a:pt x="0" y="3299865"/>
                  </a:cubicBezTo>
                  <a:lnTo>
                    <a:pt x="0" y="270903"/>
                  </a:lnTo>
                  <a:cubicBezTo>
                    <a:pt x="0" y="215159"/>
                    <a:pt x="26703" y="162788"/>
                    <a:pt x="71819" y="130047"/>
                  </a:cubicBezTo>
                  <a:lnTo>
                    <a:pt x="208187" y="31085"/>
                  </a:lnTo>
                  <a:cubicBezTo>
                    <a:pt x="251021" y="0"/>
                    <a:pt x="308991" y="0"/>
                    <a:pt x="351824" y="31085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891828" y="8041860"/>
            <a:ext cx="1759728" cy="3614160"/>
            <a:chOff x="0" y="0"/>
            <a:chExt cx="523289" cy="1074739"/>
          </a:xfrm>
        </p:grpSpPr>
        <p:sp>
          <p:nvSpPr>
            <p:cNvPr id="15" name="Freeform 15"/>
            <p:cNvSpPr/>
            <p:nvPr/>
          </p:nvSpPr>
          <p:spPr>
            <a:xfrm>
              <a:off x="0" y="10501"/>
              <a:ext cx="523289" cy="1053738"/>
            </a:xfrm>
            <a:custGeom>
              <a:avLst/>
              <a:gdLst/>
              <a:ahLst/>
              <a:cxnLst/>
              <a:rect l="l" t="t" r="r" b="b"/>
              <a:pathLst>
                <a:path w="523289" h="1053738">
                  <a:moveTo>
                    <a:pt x="294491" y="15009"/>
                  </a:moveTo>
                  <a:lnTo>
                    <a:pt x="490442" y="167189"/>
                  </a:lnTo>
                  <a:cubicBezTo>
                    <a:pt x="511165" y="183283"/>
                    <a:pt x="523289" y="208050"/>
                    <a:pt x="523289" y="234288"/>
                  </a:cubicBezTo>
                  <a:lnTo>
                    <a:pt x="523289" y="819449"/>
                  </a:lnTo>
                  <a:cubicBezTo>
                    <a:pt x="523289" y="845688"/>
                    <a:pt x="511165" y="870454"/>
                    <a:pt x="490442" y="886548"/>
                  </a:cubicBezTo>
                  <a:lnTo>
                    <a:pt x="294491" y="1038729"/>
                  </a:lnTo>
                  <a:cubicBezTo>
                    <a:pt x="275165" y="1053738"/>
                    <a:pt x="248124" y="1053738"/>
                    <a:pt x="228798" y="1038729"/>
                  </a:cubicBezTo>
                  <a:lnTo>
                    <a:pt x="32847" y="886548"/>
                  </a:lnTo>
                  <a:cubicBezTo>
                    <a:pt x="12124" y="870454"/>
                    <a:pt x="0" y="845688"/>
                    <a:pt x="0" y="819449"/>
                  </a:cubicBezTo>
                  <a:lnTo>
                    <a:pt x="0" y="234288"/>
                  </a:lnTo>
                  <a:cubicBezTo>
                    <a:pt x="0" y="208050"/>
                    <a:pt x="12124" y="183283"/>
                    <a:pt x="32847" y="167189"/>
                  </a:cubicBezTo>
                  <a:lnTo>
                    <a:pt x="228798" y="15009"/>
                  </a:lnTo>
                  <a:cubicBezTo>
                    <a:pt x="248124" y="0"/>
                    <a:pt x="275165" y="0"/>
                    <a:pt x="294491" y="15009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207223" y="4176432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18" name="Group 18"/>
          <p:cNvGrpSpPr/>
          <p:nvPr/>
        </p:nvGrpSpPr>
        <p:grpSpPr>
          <a:xfrm rot="5400000">
            <a:off x="4812543" y="-871669"/>
            <a:ext cx="1776322" cy="9026743"/>
            <a:chOff x="0" y="0"/>
            <a:chExt cx="698500" cy="3549571"/>
          </a:xfrm>
        </p:grpSpPr>
        <p:sp>
          <p:nvSpPr>
            <p:cNvPr id="19" name="Freeform 19"/>
            <p:cNvSpPr/>
            <p:nvPr/>
          </p:nvSpPr>
          <p:spPr>
            <a:xfrm>
              <a:off x="0" y="7912"/>
              <a:ext cx="698500" cy="3533748"/>
            </a:xfrm>
            <a:custGeom>
              <a:avLst/>
              <a:gdLst/>
              <a:ahLst/>
              <a:cxnLst/>
              <a:rect l="l" t="t" r="r" b="b"/>
              <a:pathLst>
                <a:path w="698500" h="3533748">
                  <a:moveTo>
                    <a:pt x="384862" y="12807"/>
                  </a:moveTo>
                  <a:lnTo>
                    <a:pt x="662888" y="174569"/>
                  </a:lnTo>
                  <a:cubicBezTo>
                    <a:pt x="684936" y="187396"/>
                    <a:pt x="698500" y="210980"/>
                    <a:pt x="698500" y="236488"/>
                  </a:cubicBezTo>
                  <a:lnTo>
                    <a:pt x="698500" y="3297259"/>
                  </a:lnTo>
                  <a:cubicBezTo>
                    <a:pt x="698500" y="3322767"/>
                    <a:pt x="684936" y="3346351"/>
                    <a:pt x="662888" y="3359179"/>
                  </a:cubicBezTo>
                  <a:lnTo>
                    <a:pt x="384862" y="3520940"/>
                  </a:lnTo>
                  <a:cubicBezTo>
                    <a:pt x="362848" y="3533748"/>
                    <a:pt x="335652" y="3533748"/>
                    <a:pt x="313638" y="3520940"/>
                  </a:cubicBezTo>
                  <a:lnTo>
                    <a:pt x="35612" y="3359179"/>
                  </a:lnTo>
                  <a:cubicBezTo>
                    <a:pt x="13564" y="3346351"/>
                    <a:pt x="0" y="3322767"/>
                    <a:pt x="0" y="3297259"/>
                  </a:cubicBezTo>
                  <a:lnTo>
                    <a:pt x="0" y="236488"/>
                  </a:lnTo>
                  <a:cubicBezTo>
                    <a:pt x="0" y="210980"/>
                    <a:pt x="13564" y="187396"/>
                    <a:pt x="35612" y="174569"/>
                  </a:cubicBezTo>
                  <a:lnTo>
                    <a:pt x="313638" y="12807"/>
                  </a:lnTo>
                  <a:cubicBezTo>
                    <a:pt x="335652" y="0"/>
                    <a:pt x="362848" y="0"/>
                    <a:pt x="384862" y="12807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4068867" y="3543876"/>
            <a:ext cx="1722717" cy="8754339"/>
            <a:chOff x="0" y="0"/>
            <a:chExt cx="698500" cy="3549571"/>
          </a:xfrm>
        </p:grpSpPr>
        <p:sp>
          <p:nvSpPr>
            <p:cNvPr id="22" name="Freeform 22"/>
            <p:cNvSpPr/>
            <p:nvPr/>
          </p:nvSpPr>
          <p:spPr>
            <a:xfrm>
              <a:off x="0" y="8158"/>
              <a:ext cx="698500" cy="3533256"/>
            </a:xfrm>
            <a:custGeom>
              <a:avLst/>
              <a:gdLst/>
              <a:ahLst/>
              <a:cxnLst/>
              <a:rect l="l" t="t" r="r" b="b"/>
              <a:pathLst>
                <a:path w="698500" h="3533256">
                  <a:moveTo>
                    <a:pt x="385970" y="13206"/>
                  </a:moveTo>
                  <a:lnTo>
                    <a:pt x="661780" y="173678"/>
                  </a:lnTo>
                  <a:cubicBezTo>
                    <a:pt x="684514" y="186905"/>
                    <a:pt x="698500" y="211223"/>
                    <a:pt x="698500" y="237525"/>
                  </a:cubicBezTo>
                  <a:lnTo>
                    <a:pt x="698500" y="3295731"/>
                  </a:lnTo>
                  <a:cubicBezTo>
                    <a:pt x="698500" y="3322033"/>
                    <a:pt x="684514" y="3346350"/>
                    <a:pt x="661780" y="3359578"/>
                  </a:cubicBezTo>
                  <a:lnTo>
                    <a:pt x="385970" y="3520049"/>
                  </a:lnTo>
                  <a:cubicBezTo>
                    <a:pt x="363271" y="3533256"/>
                    <a:pt x="335229" y="3533256"/>
                    <a:pt x="312530" y="3520049"/>
                  </a:cubicBezTo>
                  <a:lnTo>
                    <a:pt x="36720" y="3359578"/>
                  </a:lnTo>
                  <a:cubicBezTo>
                    <a:pt x="13986" y="3346350"/>
                    <a:pt x="0" y="3322033"/>
                    <a:pt x="0" y="3295731"/>
                  </a:cubicBezTo>
                  <a:lnTo>
                    <a:pt x="0" y="237525"/>
                  </a:lnTo>
                  <a:cubicBezTo>
                    <a:pt x="0" y="211223"/>
                    <a:pt x="13986" y="186905"/>
                    <a:pt x="36720" y="173678"/>
                  </a:cubicBezTo>
                  <a:lnTo>
                    <a:pt x="312530" y="13206"/>
                  </a:lnTo>
                  <a:cubicBezTo>
                    <a:pt x="335229" y="0"/>
                    <a:pt x="363271" y="0"/>
                    <a:pt x="385970" y="13206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2129144" y="1693506"/>
            <a:ext cx="9525369" cy="6108143"/>
          </a:xfrm>
          <a:custGeom>
            <a:avLst/>
            <a:gdLst/>
            <a:ahLst/>
            <a:cxnLst/>
            <a:rect l="l" t="t" r="r" b="b"/>
            <a:pathLst>
              <a:path w="9525369" h="6108143">
                <a:moveTo>
                  <a:pt x="0" y="0"/>
                </a:moveTo>
                <a:lnTo>
                  <a:pt x="9525369" y="0"/>
                </a:lnTo>
                <a:lnTo>
                  <a:pt x="9525369" y="6108143"/>
                </a:lnTo>
                <a:lnTo>
                  <a:pt x="0" y="6108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553056" y="353082"/>
            <a:ext cx="11294478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45"/>
              </a:lnSpc>
            </a:pPr>
            <a:r>
              <a:rPr lang="en-US" sz="5950">
                <a:solidFill>
                  <a:srgbClr val="C5BD08"/>
                </a:solidFill>
                <a:latin typeface="Poppins"/>
              </a:rPr>
              <a:t>WHERE DO WE</a:t>
            </a:r>
            <a:r>
              <a:rPr lang="en-US" sz="5950">
                <a:solidFill>
                  <a:srgbClr val="000B5D"/>
                </a:solidFill>
                <a:latin typeface="Poppins Semi-Bold"/>
              </a:rPr>
              <a:t>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71635" y="2937617"/>
            <a:ext cx="8058137" cy="137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Poppins"/>
              </a:rPr>
              <a:t>At RMI we have adopted a policy of working with all players in industry to gather feedback wherever we can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63932" y="5344219"/>
            <a:ext cx="5967542" cy="87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43"/>
              </a:lnSpc>
              <a:spcBef>
                <a:spcPct val="0"/>
              </a:spcBef>
            </a:pPr>
            <a:r>
              <a:rPr lang="en-US" sz="2459">
                <a:solidFill>
                  <a:srgbClr val="FFFFFF"/>
                </a:solidFill>
                <a:latin typeface="Poppins"/>
              </a:rPr>
              <a:t>We are driven by change and working to be the best that we can be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47905" y="7430191"/>
            <a:ext cx="7764640" cy="91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Poppins"/>
              </a:rPr>
              <a:t>We work to make change where we can at RMI to have best in class service and care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87332" y="1211127"/>
            <a:ext cx="11294478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45"/>
              </a:lnSpc>
            </a:pPr>
            <a:r>
              <a:rPr lang="en-US" sz="5950">
                <a:solidFill>
                  <a:srgbClr val="0061AA"/>
                </a:solidFill>
                <a:latin typeface="Poppins Bold"/>
              </a:rPr>
              <a:t>GO FROM HERE?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93754" y="9258300"/>
            <a:ext cx="4185210" cy="2172476"/>
            <a:chOff x="0" y="0"/>
            <a:chExt cx="1345639" cy="698500"/>
          </a:xfrm>
        </p:grpSpPr>
        <p:sp>
          <p:nvSpPr>
            <p:cNvPr id="3" name="Freeform 3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01820" y="9825097"/>
            <a:ext cx="8377487" cy="2964361"/>
            <a:chOff x="0" y="0"/>
            <a:chExt cx="1974009" cy="698500"/>
          </a:xfrm>
        </p:grpSpPr>
        <p:sp>
          <p:nvSpPr>
            <p:cNvPr id="6" name="Freeform 6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032027" y="1255392"/>
            <a:ext cx="5466887" cy="2330394"/>
            <a:chOff x="0" y="0"/>
            <a:chExt cx="1638616" cy="698500"/>
          </a:xfrm>
        </p:grpSpPr>
        <p:sp>
          <p:nvSpPr>
            <p:cNvPr id="9" name="Freeform 9"/>
            <p:cNvSpPr/>
            <p:nvPr/>
          </p:nvSpPr>
          <p:spPr>
            <a:xfrm>
              <a:off x="2991" y="0"/>
              <a:ext cx="1632633" cy="698500"/>
            </a:xfrm>
            <a:custGeom>
              <a:avLst/>
              <a:gdLst/>
              <a:ahLst/>
              <a:cxnLst/>
              <a:rect l="l" t="t" r="r" b="b"/>
              <a:pathLst>
                <a:path w="1632633" h="698500">
                  <a:moveTo>
                    <a:pt x="1627791" y="362714"/>
                  </a:moveTo>
                  <a:lnTo>
                    <a:pt x="1440259" y="685036"/>
                  </a:lnTo>
                  <a:cubicBezTo>
                    <a:pt x="1435409" y="693372"/>
                    <a:pt x="1426492" y="698500"/>
                    <a:pt x="1416847" y="698500"/>
                  </a:cubicBezTo>
                  <a:lnTo>
                    <a:pt x="215787" y="698500"/>
                  </a:lnTo>
                  <a:cubicBezTo>
                    <a:pt x="206142" y="698500"/>
                    <a:pt x="197225" y="693372"/>
                    <a:pt x="192375" y="685036"/>
                  </a:cubicBezTo>
                  <a:lnTo>
                    <a:pt x="4843" y="362714"/>
                  </a:lnTo>
                  <a:cubicBezTo>
                    <a:pt x="0" y="354391"/>
                    <a:pt x="0" y="344109"/>
                    <a:pt x="4843" y="335786"/>
                  </a:cubicBezTo>
                  <a:lnTo>
                    <a:pt x="192375" y="13464"/>
                  </a:lnTo>
                  <a:cubicBezTo>
                    <a:pt x="197225" y="5128"/>
                    <a:pt x="206142" y="0"/>
                    <a:pt x="215787" y="0"/>
                  </a:cubicBezTo>
                  <a:lnTo>
                    <a:pt x="1416847" y="0"/>
                  </a:lnTo>
                  <a:cubicBezTo>
                    <a:pt x="1426492" y="0"/>
                    <a:pt x="1435409" y="5128"/>
                    <a:pt x="1440259" y="13464"/>
                  </a:cubicBezTo>
                  <a:lnTo>
                    <a:pt x="1627791" y="335786"/>
                  </a:lnTo>
                  <a:cubicBezTo>
                    <a:pt x="1632634" y="344109"/>
                    <a:pt x="1632634" y="354391"/>
                    <a:pt x="1627791" y="362714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075875" y="1832983"/>
            <a:ext cx="9831143" cy="8448639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663" y="0"/>
              <a:ext cx="809473" cy="698500"/>
            </a:xfrm>
            <a:custGeom>
              <a:avLst/>
              <a:gdLst/>
              <a:ahLst/>
              <a:cxnLst/>
              <a:rect l="l" t="t" r="r" b="b"/>
              <a:pathLst>
                <a:path w="809473" h="698500">
                  <a:moveTo>
                    <a:pt x="806781" y="356737"/>
                  </a:moveTo>
                  <a:lnTo>
                    <a:pt x="612293" y="691013"/>
                  </a:lnTo>
                  <a:cubicBezTo>
                    <a:pt x="609596" y="695648"/>
                    <a:pt x="604638" y="698500"/>
                    <a:pt x="599275" y="698500"/>
                  </a:cubicBezTo>
                  <a:lnTo>
                    <a:pt x="210199" y="698500"/>
                  </a:lnTo>
                  <a:cubicBezTo>
                    <a:pt x="204836" y="698500"/>
                    <a:pt x="199878" y="695648"/>
                    <a:pt x="197181" y="691013"/>
                  </a:cubicBezTo>
                  <a:lnTo>
                    <a:pt x="2693" y="356737"/>
                  </a:lnTo>
                  <a:cubicBezTo>
                    <a:pt x="0" y="352109"/>
                    <a:pt x="0" y="346391"/>
                    <a:pt x="2693" y="341763"/>
                  </a:cubicBezTo>
                  <a:lnTo>
                    <a:pt x="197181" y="7487"/>
                  </a:lnTo>
                  <a:cubicBezTo>
                    <a:pt x="199878" y="2852"/>
                    <a:pt x="204836" y="0"/>
                    <a:pt x="210199" y="0"/>
                  </a:cubicBezTo>
                  <a:lnTo>
                    <a:pt x="599275" y="0"/>
                  </a:lnTo>
                  <a:cubicBezTo>
                    <a:pt x="604638" y="0"/>
                    <a:pt x="609596" y="2852"/>
                    <a:pt x="612293" y="7487"/>
                  </a:cubicBezTo>
                  <a:lnTo>
                    <a:pt x="806781" y="341763"/>
                  </a:lnTo>
                  <a:cubicBezTo>
                    <a:pt x="809474" y="346391"/>
                    <a:pt x="809474" y="352109"/>
                    <a:pt x="806781" y="356737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1681953" y="1734022"/>
            <a:ext cx="9985001" cy="8646561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865" r="-14865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2073883" y="8985306"/>
            <a:ext cx="2711731" cy="2330394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6030" y="0"/>
              <a:ext cx="800739" cy="698500"/>
            </a:xfrm>
            <a:custGeom>
              <a:avLst/>
              <a:gdLst/>
              <a:ahLst/>
              <a:cxnLst/>
              <a:rect l="l" t="t" r="r" b="b"/>
              <a:pathLst>
                <a:path w="800739" h="698500">
                  <a:moveTo>
                    <a:pt x="790977" y="376395"/>
                  </a:moveTo>
                  <a:lnTo>
                    <a:pt x="619363" y="671355"/>
                  </a:lnTo>
                  <a:cubicBezTo>
                    <a:pt x="609585" y="688161"/>
                    <a:pt x="591609" y="698500"/>
                    <a:pt x="572165" y="698500"/>
                  </a:cubicBezTo>
                  <a:lnTo>
                    <a:pt x="228575" y="698500"/>
                  </a:lnTo>
                  <a:cubicBezTo>
                    <a:pt x="209131" y="698500"/>
                    <a:pt x="191155" y="688161"/>
                    <a:pt x="181377" y="671355"/>
                  </a:cubicBezTo>
                  <a:lnTo>
                    <a:pt x="9763" y="376395"/>
                  </a:lnTo>
                  <a:cubicBezTo>
                    <a:pt x="0" y="359615"/>
                    <a:pt x="0" y="338885"/>
                    <a:pt x="9763" y="322105"/>
                  </a:cubicBezTo>
                  <a:lnTo>
                    <a:pt x="181377" y="27145"/>
                  </a:lnTo>
                  <a:cubicBezTo>
                    <a:pt x="191155" y="10339"/>
                    <a:pt x="209131" y="0"/>
                    <a:pt x="228575" y="0"/>
                  </a:cubicBezTo>
                  <a:lnTo>
                    <a:pt x="572165" y="0"/>
                  </a:lnTo>
                  <a:cubicBezTo>
                    <a:pt x="591609" y="0"/>
                    <a:pt x="609585" y="10339"/>
                    <a:pt x="619363" y="27145"/>
                  </a:cubicBezTo>
                  <a:lnTo>
                    <a:pt x="790977" y="322105"/>
                  </a:lnTo>
                  <a:cubicBezTo>
                    <a:pt x="800740" y="338885"/>
                    <a:pt x="800740" y="359615"/>
                    <a:pt x="790977" y="376395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3833451"/>
            <a:ext cx="10794346" cy="87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38"/>
              </a:lnSpc>
            </a:pPr>
            <a:r>
              <a:rPr lang="en-US" sz="4884">
                <a:solidFill>
                  <a:srgbClr val="0061AA"/>
                </a:solidFill>
                <a:latin typeface="Poppins"/>
              </a:rPr>
              <a:t>RADIOLOGY GROUPS IN MICHIGAN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4577373"/>
            <a:ext cx="10794346" cy="1742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38"/>
              </a:lnSpc>
            </a:pPr>
            <a:r>
              <a:rPr lang="en-US" sz="4884">
                <a:solidFill>
                  <a:srgbClr val="0061AA"/>
                </a:solidFill>
                <a:latin typeface="Poppins"/>
              </a:rPr>
              <a:t>NEED TO PUSH FOR </a:t>
            </a:r>
            <a:r>
              <a:rPr lang="en-US" sz="4884">
                <a:solidFill>
                  <a:srgbClr val="C4BC07"/>
                </a:solidFill>
                <a:latin typeface="Poppins"/>
              </a:rPr>
              <a:t>QUALITY</a:t>
            </a:r>
            <a:r>
              <a:rPr lang="en-US" sz="4884">
                <a:solidFill>
                  <a:srgbClr val="0061AA"/>
                </a:solidFill>
                <a:latin typeface="Poppins"/>
              </a:rPr>
              <a:t> AND REDUCED </a:t>
            </a:r>
            <a:r>
              <a:rPr lang="en-US" sz="4884">
                <a:solidFill>
                  <a:srgbClr val="C4BC07"/>
                </a:solidFill>
                <a:latin typeface="Poppins"/>
              </a:rPr>
              <a:t>VARIABILITY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59631" y="-866692"/>
            <a:ext cx="1028700" cy="2630486"/>
            <a:chOff x="0" y="0"/>
            <a:chExt cx="698500" cy="1786132"/>
          </a:xfrm>
        </p:grpSpPr>
        <p:sp>
          <p:nvSpPr>
            <p:cNvPr id="3" name="Freeform 3"/>
            <p:cNvSpPr/>
            <p:nvPr/>
          </p:nvSpPr>
          <p:spPr>
            <a:xfrm>
              <a:off x="0" y="13661"/>
              <a:ext cx="698500" cy="1758810"/>
            </a:xfrm>
            <a:custGeom>
              <a:avLst/>
              <a:gdLst/>
              <a:ahLst/>
              <a:cxnLst/>
              <a:rect l="l" t="t" r="r" b="b"/>
              <a:pathLst>
                <a:path w="698500" h="1758810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1498128"/>
                  </a:lnTo>
                  <a:cubicBezTo>
                    <a:pt x="698500" y="1542174"/>
                    <a:pt x="675079" y="1582898"/>
                    <a:pt x="637007" y="1605049"/>
                  </a:cubicBezTo>
                  <a:lnTo>
                    <a:pt x="410743" y="1736694"/>
                  </a:lnTo>
                  <a:cubicBezTo>
                    <a:pt x="372730" y="1758810"/>
                    <a:pt x="325770" y="1758810"/>
                    <a:pt x="287757" y="1736694"/>
                  </a:cubicBezTo>
                  <a:lnTo>
                    <a:pt x="61493" y="1605049"/>
                  </a:lnTo>
                  <a:cubicBezTo>
                    <a:pt x="23421" y="1582898"/>
                    <a:pt x="0" y="1542174"/>
                    <a:pt x="0" y="1498128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887669" y="49829"/>
            <a:ext cx="1028700" cy="2630486"/>
            <a:chOff x="0" y="0"/>
            <a:chExt cx="698500" cy="1786132"/>
          </a:xfrm>
        </p:grpSpPr>
        <p:sp>
          <p:nvSpPr>
            <p:cNvPr id="6" name="Freeform 6"/>
            <p:cNvSpPr/>
            <p:nvPr/>
          </p:nvSpPr>
          <p:spPr>
            <a:xfrm>
              <a:off x="0" y="13661"/>
              <a:ext cx="698500" cy="1758810"/>
            </a:xfrm>
            <a:custGeom>
              <a:avLst/>
              <a:gdLst/>
              <a:ahLst/>
              <a:cxnLst/>
              <a:rect l="l" t="t" r="r" b="b"/>
              <a:pathLst>
                <a:path w="698500" h="1758810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1498128"/>
                  </a:lnTo>
                  <a:cubicBezTo>
                    <a:pt x="698500" y="1542174"/>
                    <a:pt x="675079" y="1582898"/>
                    <a:pt x="637007" y="1605049"/>
                  </a:cubicBezTo>
                  <a:lnTo>
                    <a:pt x="410743" y="1736694"/>
                  </a:lnTo>
                  <a:cubicBezTo>
                    <a:pt x="372730" y="1758810"/>
                    <a:pt x="325770" y="1758810"/>
                    <a:pt x="287757" y="1736694"/>
                  </a:cubicBezTo>
                  <a:lnTo>
                    <a:pt x="61493" y="1605049"/>
                  </a:lnTo>
                  <a:cubicBezTo>
                    <a:pt x="23421" y="1582898"/>
                    <a:pt x="0" y="1542174"/>
                    <a:pt x="0" y="1498128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28905" y="10036076"/>
            <a:ext cx="3213258" cy="863426"/>
            <a:chOff x="0" y="0"/>
            <a:chExt cx="2599481" cy="698500"/>
          </a:xfrm>
        </p:grpSpPr>
        <p:sp>
          <p:nvSpPr>
            <p:cNvPr id="9" name="Freeform 9"/>
            <p:cNvSpPr/>
            <p:nvPr/>
          </p:nvSpPr>
          <p:spPr>
            <a:xfrm>
              <a:off x="5089" y="0"/>
              <a:ext cx="2589303" cy="698500"/>
            </a:xfrm>
            <a:custGeom>
              <a:avLst/>
              <a:gdLst/>
              <a:ahLst/>
              <a:cxnLst/>
              <a:rect l="l" t="t" r="r" b="b"/>
              <a:pathLst>
                <a:path w="2589303" h="698500">
                  <a:moveTo>
                    <a:pt x="2581064" y="372158"/>
                  </a:moveTo>
                  <a:lnTo>
                    <a:pt x="2404521" y="675592"/>
                  </a:lnTo>
                  <a:cubicBezTo>
                    <a:pt x="2396269" y="689775"/>
                    <a:pt x="2381098" y="698500"/>
                    <a:pt x="2364689" y="698500"/>
                  </a:cubicBezTo>
                  <a:lnTo>
                    <a:pt x="224614" y="698500"/>
                  </a:lnTo>
                  <a:cubicBezTo>
                    <a:pt x="208205" y="698500"/>
                    <a:pt x="193035" y="689775"/>
                    <a:pt x="184783" y="675592"/>
                  </a:cubicBezTo>
                  <a:lnTo>
                    <a:pt x="8239" y="372158"/>
                  </a:lnTo>
                  <a:cubicBezTo>
                    <a:pt x="0" y="357997"/>
                    <a:pt x="0" y="340503"/>
                    <a:pt x="8239" y="326342"/>
                  </a:cubicBezTo>
                  <a:lnTo>
                    <a:pt x="184783" y="22908"/>
                  </a:lnTo>
                  <a:cubicBezTo>
                    <a:pt x="193035" y="8725"/>
                    <a:pt x="208205" y="0"/>
                    <a:pt x="224614" y="0"/>
                  </a:cubicBezTo>
                  <a:lnTo>
                    <a:pt x="2364689" y="0"/>
                  </a:lnTo>
                  <a:cubicBezTo>
                    <a:pt x="2381098" y="0"/>
                    <a:pt x="2396269" y="8725"/>
                    <a:pt x="2404521" y="22908"/>
                  </a:cubicBezTo>
                  <a:lnTo>
                    <a:pt x="2581064" y="326342"/>
                  </a:lnTo>
                  <a:cubicBezTo>
                    <a:pt x="2589303" y="340503"/>
                    <a:pt x="2589303" y="357997"/>
                    <a:pt x="2581064" y="37215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313401" y="9855287"/>
            <a:ext cx="6048935" cy="863426"/>
            <a:chOff x="0" y="0"/>
            <a:chExt cx="4893504" cy="698500"/>
          </a:xfrm>
        </p:grpSpPr>
        <p:sp>
          <p:nvSpPr>
            <p:cNvPr id="12" name="Freeform 12"/>
            <p:cNvSpPr/>
            <p:nvPr/>
          </p:nvSpPr>
          <p:spPr>
            <a:xfrm>
              <a:off x="2703" y="0"/>
              <a:ext cx="4888098" cy="698500"/>
            </a:xfrm>
            <a:custGeom>
              <a:avLst/>
              <a:gdLst/>
              <a:ahLst/>
              <a:cxnLst/>
              <a:rect l="l" t="t" r="r" b="b"/>
              <a:pathLst>
                <a:path w="4888098" h="698500">
                  <a:moveTo>
                    <a:pt x="4883721" y="361419"/>
                  </a:moveTo>
                  <a:lnTo>
                    <a:pt x="4694682" y="686331"/>
                  </a:lnTo>
                  <a:cubicBezTo>
                    <a:pt x="4690298" y="693865"/>
                    <a:pt x="4682239" y="698500"/>
                    <a:pt x="4673523" y="698500"/>
                  </a:cubicBezTo>
                  <a:lnTo>
                    <a:pt x="214576" y="698500"/>
                  </a:lnTo>
                  <a:cubicBezTo>
                    <a:pt x="205859" y="698500"/>
                    <a:pt x="197800" y="693865"/>
                    <a:pt x="193417" y="686331"/>
                  </a:cubicBezTo>
                  <a:lnTo>
                    <a:pt x="4377" y="361419"/>
                  </a:lnTo>
                  <a:cubicBezTo>
                    <a:pt x="0" y="353897"/>
                    <a:pt x="0" y="344603"/>
                    <a:pt x="4377" y="337081"/>
                  </a:cubicBezTo>
                  <a:lnTo>
                    <a:pt x="193417" y="12169"/>
                  </a:lnTo>
                  <a:cubicBezTo>
                    <a:pt x="197800" y="4635"/>
                    <a:pt x="205859" y="0"/>
                    <a:pt x="214576" y="0"/>
                  </a:cubicBezTo>
                  <a:lnTo>
                    <a:pt x="4673523" y="0"/>
                  </a:lnTo>
                  <a:cubicBezTo>
                    <a:pt x="4682239" y="0"/>
                    <a:pt x="4690298" y="4635"/>
                    <a:pt x="4694682" y="12169"/>
                  </a:cubicBezTo>
                  <a:lnTo>
                    <a:pt x="4883721" y="337081"/>
                  </a:lnTo>
                  <a:cubicBezTo>
                    <a:pt x="4888098" y="344603"/>
                    <a:pt x="4888098" y="353897"/>
                    <a:pt x="4883721" y="361419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8774" y="3237210"/>
            <a:ext cx="4916760" cy="4225341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3326" y="0"/>
              <a:ext cx="806148" cy="698500"/>
            </a:xfrm>
            <a:custGeom>
              <a:avLst/>
              <a:gdLst/>
              <a:ahLst/>
              <a:cxnLst/>
              <a:rect l="l" t="t" r="r" b="b"/>
              <a:pathLst>
                <a:path w="806148" h="698500">
                  <a:moveTo>
                    <a:pt x="800764" y="364221"/>
                  </a:moveTo>
                  <a:lnTo>
                    <a:pt x="614984" y="683529"/>
                  </a:lnTo>
                  <a:cubicBezTo>
                    <a:pt x="609592" y="692798"/>
                    <a:pt x="599677" y="698500"/>
                    <a:pt x="588953" y="698500"/>
                  </a:cubicBezTo>
                  <a:lnTo>
                    <a:pt x="217195" y="698500"/>
                  </a:lnTo>
                  <a:cubicBezTo>
                    <a:pt x="206471" y="698500"/>
                    <a:pt x="196556" y="692798"/>
                    <a:pt x="191164" y="683529"/>
                  </a:cubicBezTo>
                  <a:lnTo>
                    <a:pt x="5384" y="364221"/>
                  </a:lnTo>
                  <a:cubicBezTo>
                    <a:pt x="0" y="354967"/>
                    <a:pt x="0" y="343533"/>
                    <a:pt x="5384" y="334279"/>
                  </a:cubicBezTo>
                  <a:lnTo>
                    <a:pt x="191164" y="14971"/>
                  </a:lnTo>
                  <a:cubicBezTo>
                    <a:pt x="196556" y="5702"/>
                    <a:pt x="206471" y="0"/>
                    <a:pt x="217195" y="0"/>
                  </a:cubicBezTo>
                  <a:lnTo>
                    <a:pt x="588953" y="0"/>
                  </a:lnTo>
                  <a:cubicBezTo>
                    <a:pt x="599677" y="0"/>
                    <a:pt x="609592" y="5702"/>
                    <a:pt x="614984" y="14971"/>
                  </a:cubicBezTo>
                  <a:lnTo>
                    <a:pt x="800764" y="334279"/>
                  </a:lnTo>
                  <a:cubicBezTo>
                    <a:pt x="806148" y="343533"/>
                    <a:pt x="806148" y="354967"/>
                    <a:pt x="800764" y="364221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52077" y="3351767"/>
            <a:ext cx="4650155" cy="3996227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3517" y="0"/>
              <a:ext cx="805767" cy="698500"/>
            </a:xfrm>
            <a:custGeom>
              <a:avLst/>
              <a:gdLst/>
              <a:ahLst/>
              <a:cxnLst/>
              <a:rect l="l" t="t" r="r" b="b"/>
              <a:pathLst>
                <a:path w="805767" h="698500">
                  <a:moveTo>
                    <a:pt x="800073" y="365079"/>
                  </a:moveTo>
                  <a:lnTo>
                    <a:pt x="615293" y="682671"/>
                  </a:lnTo>
                  <a:cubicBezTo>
                    <a:pt x="609591" y="692471"/>
                    <a:pt x="599108" y="698500"/>
                    <a:pt x="587769" y="698500"/>
                  </a:cubicBezTo>
                  <a:lnTo>
                    <a:pt x="217997" y="698500"/>
                  </a:lnTo>
                  <a:cubicBezTo>
                    <a:pt x="206658" y="698500"/>
                    <a:pt x="196175" y="692471"/>
                    <a:pt x="190473" y="682671"/>
                  </a:cubicBezTo>
                  <a:lnTo>
                    <a:pt x="5693" y="365079"/>
                  </a:lnTo>
                  <a:cubicBezTo>
                    <a:pt x="0" y="355294"/>
                    <a:pt x="0" y="343206"/>
                    <a:pt x="5693" y="333421"/>
                  </a:cubicBezTo>
                  <a:lnTo>
                    <a:pt x="190473" y="15829"/>
                  </a:lnTo>
                  <a:cubicBezTo>
                    <a:pt x="196175" y="6029"/>
                    <a:pt x="206658" y="0"/>
                    <a:pt x="217997" y="0"/>
                  </a:cubicBezTo>
                  <a:lnTo>
                    <a:pt x="587769" y="0"/>
                  </a:lnTo>
                  <a:cubicBezTo>
                    <a:pt x="599108" y="0"/>
                    <a:pt x="609591" y="6029"/>
                    <a:pt x="615293" y="15829"/>
                  </a:cubicBezTo>
                  <a:lnTo>
                    <a:pt x="800073" y="333421"/>
                  </a:lnTo>
                  <a:cubicBezTo>
                    <a:pt x="805766" y="343206"/>
                    <a:pt x="805766" y="355294"/>
                    <a:pt x="800073" y="3650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122794" y="3473153"/>
            <a:ext cx="4308721" cy="3731158"/>
            <a:chOff x="0" y="0"/>
            <a:chExt cx="4282440" cy="3708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87" r="-1498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443452" y="687127"/>
            <a:ext cx="11392721" cy="84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9"/>
              </a:lnSpc>
            </a:pPr>
            <a:r>
              <a:rPr lang="en-US" sz="5949">
                <a:solidFill>
                  <a:srgbClr val="C4BC07"/>
                </a:solidFill>
                <a:latin typeface="Poppins"/>
              </a:rPr>
              <a:t>EMBRACING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67691" y="1590732"/>
            <a:ext cx="3722428" cy="84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9"/>
              </a:lnSpc>
              <a:spcBef>
                <a:spcPct val="0"/>
              </a:spcBef>
            </a:pPr>
            <a:r>
              <a:rPr lang="en-US" sz="5949">
                <a:solidFill>
                  <a:srgbClr val="0061AA"/>
                </a:solidFill>
                <a:latin typeface="Poppins Bold"/>
              </a:rPr>
              <a:t>CHANGE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31342" y="2613640"/>
            <a:ext cx="9653906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61AA"/>
                </a:solidFill>
                <a:latin typeface="Canva Sans"/>
              </a:rPr>
              <a:t>Radiology is rapidly evolving with AI touching everything we do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31342" y="4261464"/>
            <a:ext cx="9653906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C4BC07"/>
                </a:solidFill>
                <a:latin typeface="Canva Sans"/>
              </a:rPr>
              <a:t>We will need to evolve with this change and learn to use the tools that are now being used by others to look at our diagnostic work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771276" y="7108804"/>
            <a:ext cx="9653906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61AA"/>
                </a:solidFill>
                <a:latin typeface="Canva Sans"/>
              </a:rPr>
              <a:t>Managing this barrage of change is challenging at best and overwhelming at worst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86627" y="3213433"/>
            <a:ext cx="9646056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dirty="0">
                <a:solidFill>
                  <a:srgbClr val="C4BC07"/>
                </a:solidFill>
                <a:latin typeface="Poppins"/>
              </a:rPr>
              <a:t>ACR has worked to help control variability and bring some organization to interpretation by deploying BI-RADS, O-RADS, TI-RADS, LUNG RADS and PI-RADS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371945" y="465820"/>
            <a:ext cx="3837136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9"/>
              </a:lnSpc>
            </a:pPr>
            <a:r>
              <a:rPr lang="en-US" sz="5949">
                <a:solidFill>
                  <a:srgbClr val="C4BC07"/>
                </a:solidFill>
                <a:latin typeface="Poppins"/>
              </a:rPr>
              <a:t>ACR/MRS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222070" y="1371965"/>
            <a:ext cx="11110824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9"/>
              </a:lnSpc>
            </a:pPr>
            <a:r>
              <a:rPr lang="en-US" sz="5949">
                <a:solidFill>
                  <a:srgbClr val="0061AA"/>
                </a:solidFill>
                <a:latin typeface="Poppins Bold"/>
              </a:rPr>
              <a:t>ORGANIZATION LEADERSHIP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1559640" y="1895036"/>
            <a:ext cx="5274395" cy="2248340"/>
            <a:chOff x="0" y="0"/>
            <a:chExt cx="1638616" cy="698500"/>
          </a:xfrm>
        </p:grpSpPr>
        <p:sp>
          <p:nvSpPr>
            <p:cNvPr id="6" name="Freeform 6"/>
            <p:cNvSpPr/>
            <p:nvPr/>
          </p:nvSpPr>
          <p:spPr>
            <a:xfrm>
              <a:off x="3100" y="0"/>
              <a:ext cx="1632415" cy="698500"/>
            </a:xfrm>
            <a:custGeom>
              <a:avLst/>
              <a:gdLst/>
              <a:ahLst/>
              <a:cxnLst/>
              <a:rect l="l" t="t" r="r" b="b"/>
              <a:pathLst>
                <a:path w="1632415" h="698500">
                  <a:moveTo>
                    <a:pt x="1627396" y="363206"/>
                  </a:moveTo>
                  <a:lnTo>
                    <a:pt x="1440436" y="684544"/>
                  </a:lnTo>
                  <a:cubicBezTo>
                    <a:pt x="1435409" y="693184"/>
                    <a:pt x="1426166" y="698500"/>
                    <a:pt x="1416170" y="698500"/>
                  </a:cubicBezTo>
                  <a:lnTo>
                    <a:pt x="216246" y="698500"/>
                  </a:lnTo>
                  <a:cubicBezTo>
                    <a:pt x="206250" y="698500"/>
                    <a:pt x="197007" y="693185"/>
                    <a:pt x="191980" y="684544"/>
                  </a:cubicBezTo>
                  <a:lnTo>
                    <a:pt x="5020" y="363206"/>
                  </a:lnTo>
                  <a:cubicBezTo>
                    <a:pt x="0" y="354579"/>
                    <a:pt x="0" y="343921"/>
                    <a:pt x="5020" y="335294"/>
                  </a:cubicBezTo>
                  <a:lnTo>
                    <a:pt x="191980" y="13956"/>
                  </a:lnTo>
                  <a:cubicBezTo>
                    <a:pt x="197007" y="5315"/>
                    <a:pt x="206250" y="0"/>
                    <a:pt x="216246" y="0"/>
                  </a:cubicBezTo>
                  <a:lnTo>
                    <a:pt x="1416170" y="0"/>
                  </a:lnTo>
                  <a:cubicBezTo>
                    <a:pt x="1426166" y="0"/>
                    <a:pt x="1435409" y="5315"/>
                    <a:pt x="1440436" y="13956"/>
                  </a:cubicBezTo>
                  <a:lnTo>
                    <a:pt x="1627396" y="335294"/>
                  </a:lnTo>
                  <a:cubicBezTo>
                    <a:pt x="1632415" y="343921"/>
                    <a:pt x="1632415" y="354579"/>
                    <a:pt x="1627396" y="363206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9071" y="9821587"/>
            <a:ext cx="5978920" cy="1439788"/>
            <a:chOff x="0" y="0"/>
            <a:chExt cx="2900619" cy="698500"/>
          </a:xfrm>
        </p:grpSpPr>
        <p:sp>
          <p:nvSpPr>
            <p:cNvPr id="9" name="Freeform 9"/>
            <p:cNvSpPr/>
            <p:nvPr/>
          </p:nvSpPr>
          <p:spPr>
            <a:xfrm>
              <a:off x="2735" y="0"/>
              <a:ext cx="2895149" cy="698500"/>
            </a:xfrm>
            <a:custGeom>
              <a:avLst/>
              <a:gdLst/>
              <a:ahLst/>
              <a:cxnLst/>
              <a:rect l="l" t="t" r="r" b="b"/>
              <a:pathLst>
                <a:path w="2895149" h="698500">
                  <a:moveTo>
                    <a:pt x="2890721" y="361561"/>
                  </a:moveTo>
                  <a:lnTo>
                    <a:pt x="2701847" y="686189"/>
                  </a:lnTo>
                  <a:cubicBezTo>
                    <a:pt x="2697412" y="693811"/>
                    <a:pt x="2689259" y="698500"/>
                    <a:pt x="2680441" y="698500"/>
                  </a:cubicBezTo>
                  <a:lnTo>
                    <a:pt x="214709" y="698500"/>
                  </a:lnTo>
                  <a:cubicBezTo>
                    <a:pt x="205890" y="698500"/>
                    <a:pt x="197737" y="693811"/>
                    <a:pt x="193302" y="686189"/>
                  </a:cubicBezTo>
                  <a:lnTo>
                    <a:pt x="4428" y="361561"/>
                  </a:lnTo>
                  <a:cubicBezTo>
                    <a:pt x="0" y="353951"/>
                    <a:pt x="0" y="344549"/>
                    <a:pt x="4428" y="336939"/>
                  </a:cubicBezTo>
                  <a:lnTo>
                    <a:pt x="193302" y="12311"/>
                  </a:lnTo>
                  <a:cubicBezTo>
                    <a:pt x="197737" y="4689"/>
                    <a:pt x="205890" y="0"/>
                    <a:pt x="214709" y="0"/>
                  </a:cubicBezTo>
                  <a:lnTo>
                    <a:pt x="2680441" y="0"/>
                  </a:lnTo>
                  <a:cubicBezTo>
                    <a:pt x="2689259" y="0"/>
                    <a:pt x="2697412" y="4689"/>
                    <a:pt x="2701847" y="12311"/>
                  </a:cubicBezTo>
                  <a:lnTo>
                    <a:pt x="2890721" y="336939"/>
                  </a:lnTo>
                  <a:cubicBezTo>
                    <a:pt x="2895149" y="344549"/>
                    <a:pt x="2895149" y="353951"/>
                    <a:pt x="2890721" y="361561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3646764" y="2390323"/>
            <a:ext cx="9484984" cy="8151159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724" y="0"/>
              <a:ext cx="809352" cy="698500"/>
            </a:xfrm>
            <a:custGeom>
              <a:avLst/>
              <a:gdLst/>
              <a:ahLst/>
              <a:cxnLst/>
              <a:rect l="l" t="t" r="r" b="b"/>
              <a:pathLst>
                <a:path w="809352" h="698500">
                  <a:moveTo>
                    <a:pt x="806561" y="357011"/>
                  </a:moveTo>
                  <a:lnTo>
                    <a:pt x="612391" y="690739"/>
                  </a:lnTo>
                  <a:cubicBezTo>
                    <a:pt x="609596" y="695544"/>
                    <a:pt x="604456" y="698500"/>
                    <a:pt x="598897" y="698500"/>
                  </a:cubicBezTo>
                  <a:lnTo>
                    <a:pt x="210455" y="698500"/>
                  </a:lnTo>
                  <a:cubicBezTo>
                    <a:pt x="204896" y="698500"/>
                    <a:pt x="199756" y="695544"/>
                    <a:pt x="196961" y="690739"/>
                  </a:cubicBezTo>
                  <a:lnTo>
                    <a:pt x="2791" y="357011"/>
                  </a:lnTo>
                  <a:cubicBezTo>
                    <a:pt x="0" y="352213"/>
                    <a:pt x="0" y="346287"/>
                    <a:pt x="2791" y="341489"/>
                  </a:cubicBezTo>
                  <a:lnTo>
                    <a:pt x="196961" y="7761"/>
                  </a:lnTo>
                  <a:cubicBezTo>
                    <a:pt x="199756" y="2956"/>
                    <a:pt x="204896" y="0"/>
                    <a:pt x="210455" y="0"/>
                  </a:cubicBezTo>
                  <a:lnTo>
                    <a:pt x="598897" y="0"/>
                  </a:lnTo>
                  <a:cubicBezTo>
                    <a:pt x="604456" y="0"/>
                    <a:pt x="609596" y="2956"/>
                    <a:pt x="612391" y="7761"/>
                  </a:cubicBezTo>
                  <a:lnTo>
                    <a:pt x="806561" y="341489"/>
                  </a:lnTo>
                  <a:cubicBezTo>
                    <a:pt x="809352" y="346287"/>
                    <a:pt x="809352" y="352213"/>
                    <a:pt x="806561" y="357011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-2450753" y="2294846"/>
            <a:ext cx="9633425" cy="8342111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027" r="-15027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7386627" y="5975683"/>
            <a:ext cx="9646056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61AA"/>
                </a:solidFill>
                <a:latin typeface="Poppins"/>
              </a:rPr>
              <a:t>ACR directed Clinical Decision Support tools are now embedded in most dictation systems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86627" y="7594933"/>
            <a:ext cx="9646056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C4BC07"/>
                </a:solidFill>
                <a:latin typeface="Poppins"/>
              </a:rPr>
              <a:t>We are working to reduce variability and improve quality across the industry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14526" y="2553937"/>
            <a:ext cx="7711243" cy="876737"/>
            <a:chOff x="0" y="0"/>
            <a:chExt cx="6143581" cy="698500"/>
          </a:xfrm>
        </p:grpSpPr>
        <p:sp>
          <p:nvSpPr>
            <p:cNvPr id="3" name="Freeform 3"/>
            <p:cNvSpPr/>
            <p:nvPr/>
          </p:nvSpPr>
          <p:spPr>
            <a:xfrm>
              <a:off x="2121" y="0"/>
              <a:ext cx="6139340" cy="698500"/>
            </a:xfrm>
            <a:custGeom>
              <a:avLst/>
              <a:gdLst/>
              <a:ahLst/>
              <a:cxnLst/>
              <a:rect l="l" t="t" r="r" b="b"/>
              <a:pathLst>
                <a:path w="6139340" h="698500">
                  <a:moveTo>
                    <a:pt x="6135906" y="358796"/>
                  </a:moveTo>
                  <a:lnTo>
                    <a:pt x="5943814" y="688954"/>
                  </a:lnTo>
                  <a:cubicBezTo>
                    <a:pt x="5940376" y="694864"/>
                    <a:pt x="5934054" y="698500"/>
                    <a:pt x="5927216" y="698500"/>
                  </a:cubicBezTo>
                  <a:lnTo>
                    <a:pt x="212123" y="698500"/>
                  </a:lnTo>
                  <a:cubicBezTo>
                    <a:pt x="205285" y="698500"/>
                    <a:pt x="198964" y="694864"/>
                    <a:pt x="195525" y="688954"/>
                  </a:cubicBezTo>
                  <a:lnTo>
                    <a:pt x="3433" y="358796"/>
                  </a:lnTo>
                  <a:cubicBezTo>
                    <a:pt x="0" y="352895"/>
                    <a:pt x="0" y="345605"/>
                    <a:pt x="3433" y="339704"/>
                  </a:cubicBezTo>
                  <a:lnTo>
                    <a:pt x="195525" y="9546"/>
                  </a:lnTo>
                  <a:cubicBezTo>
                    <a:pt x="198964" y="3636"/>
                    <a:pt x="205285" y="0"/>
                    <a:pt x="212123" y="0"/>
                  </a:cubicBezTo>
                  <a:lnTo>
                    <a:pt x="5927216" y="0"/>
                  </a:lnTo>
                  <a:cubicBezTo>
                    <a:pt x="5934054" y="0"/>
                    <a:pt x="5940376" y="3636"/>
                    <a:pt x="5943814" y="9546"/>
                  </a:cubicBezTo>
                  <a:lnTo>
                    <a:pt x="6135906" y="339704"/>
                  </a:lnTo>
                  <a:cubicBezTo>
                    <a:pt x="6139339" y="345605"/>
                    <a:pt x="6139339" y="352895"/>
                    <a:pt x="6135906" y="358796"/>
                  </a:cubicBezTo>
                  <a:close/>
                </a:path>
              </a:pathLst>
            </a:custGeom>
            <a:solidFill>
              <a:srgbClr val="0061A9"/>
            </a:solidFill>
            <a:ln w="57150" cap="sq">
              <a:solidFill>
                <a:srgbClr val="0061AA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814526" y="3925974"/>
            <a:ext cx="7711243" cy="876737"/>
            <a:chOff x="0" y="0"/>
            <a:chExt cx="6143581" cy="698500"/>
          </a:xfrm>
        </p:grpSpPr>
        <p:sp>
          <p:nvSpPr>
            <p:cNvPr id="6" name="Freeform 6"/>
            <p:cNvSpPr/>
            <p:nvPr/>
          </p:nvSpPr>
          <p:spPr>
            <a:xfrm>
              <a:off x="2121" y="0"/>
              <a:ext cx="6139340" cy="698500"/>
            </a:xfrm>
            <a:custGeom>
              <a:avLst/>
              <a:gdLst/>
              <a:ahLst/>
              <a:cxnLst/>
              <a:rect l="l" t="t" r="r" b="b"/>
              <a:pathLst>
                <a:path w="6139340" h="698500">
                  <a:moveTo>
                    <a:pt x="6135906" y="358796"/>
                  </a:moveTo>
                  <a:lnTo>
                    <a:pt x="5943814" y="688954"/>
                  </a:lnTo>
                  <a:cubicBezTo>
                    <a:pt x="5940376" y="694864"/>
                    <a:pt x="5934054" y="698500"/>
                    <a:pt x="5927216" y="698500"/>
                  </a:cubicBezTo>
                  <a:lnTo>
                    <a:pt x="212123" y="698500"/>
                  </a:lnTo>
                  <a:cubicBezTo>
                    <a:pt x="205285" y="698500"/>
                    <a:pt x="198964" y="694864"/>
                    <a:pt x="195525" y="688954"/>
                  </a:cubicBezTo>
                  <a:lnTo>
                    <a:pt x="3433" y="358796"/>
                  </a:lnTo>
                  <a:cubicBezTo>
                    <a:pt x="0" y="352895"/>
                    <a:pt x="0" y="345605"/>
                    <a:pt x="3433" y="339704"/>
                  </a:cubicBezTo>
                  <a:lnTo>
                    <a:pt x="195525" y="9546"/>
                  </a:lnTo>
                  <a:cubicBezTo>
                    <a:pt x="198964" y="3636"/>
                    <a:pt x="205285" y="0"/>
                    <a:pt x="212123" y="0"/>
                  </a:cubicBezTo>
                  <a:lnTo>
                    <a:pt x="5927216" y="0"/>
                  </a:lnTo>
                  <a:cubicBezTo>
                    <a:pt x="5934054" y="0"/>
                    <a:pt x="5940376" y="3636"/>
                    <a:pt x="5943814" y="9546"/>
                  </a:cubicBezTo>
                  <a:lnTo>
                    <a:pt x="6135906" y="339704"/>
                  </a:lnTo>
                  <a:cubicBezTo>
                    <a:pt x="6139339" y="345605"/>
                    <a:pt x="6139339" y="352895"/>
                    <a:pt x="6135906" y="358796"/>
                  </a:cubicBezTo>
                  <a:close/>
                </a:path>
              </a:pathLst>
            </a:custGeom>
            <a:solidFill>
              <a:srgbClr val="C4BC07"/>
            </a:solidFill>
            <a:ln w="57150" cap="sq">
              <a:solidFill>
                <a:srgbClr val="C4BC07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14526" y="5316786"/>
            <a:ext cx="7711243" cy="876737"/>
            <a:chOff x="0" y="0"/>
            <a:chExt cx="6143581" cy="698500"/>
          </a:xfrm>
        </p:grpSpPr>
        <p:sp>
          <p:nvSpPr>
            <p:cNvPr id="9" name="Freeform 9"/>
            <p:cNvSpPr/>
            <p:nvPr/>
          </p:nvSpPr>
          <p:spPr>
            <a:xfrm>
              <a:off x="2121" y="0"/>
              <a:ext cx="6139340" cy="698500"/>
            </a:xfrm>
            <a:custGeom>
              <a:avLst/>
              <a:gdLst/>
              <a:ahLst/>
              <a:cxnLst/>
              <a:rect l="l" t="t" r="r" b="b"/>
              <a:pathLst>
                <a:path w="6139340" h="698500">
                  <a:moveTo>
                    <a:pt x="6135906" y="358796"/>
                  </a:moveTo>
                  <a:lnTo>
                    <a:pt x="5943814" y="688954"/>
                  </a:lnTo>
                  <a:cubicBezTo>
                    <a:pt x="5940376" y="694864"/>
                    <a:pt x="5934054" y="698500"/>
                    <a:pt x="5927216" y="698500"/>
                  </a:cubicBezTo>
                  <a:lnTo>
                    <a:pt x="212123" y="698500"/>
                  </a:lnTo>
                  <a:cubicBezTo>
                    <a:pt x="205285" y="698500"/>
                    <a:pt x="198964" y="694864"/>
                    <a:pt x="195525" y="688954"/>
                  </a:cubicBezTo>
                  <a:lnTo>
                    <a:pt x="3433" y="358796"/>
                  </a:lnTo>
                  <a:cubicBezTo>
                    <a:pt x="0" y="352895"/>
                    <a:pt x="0" y="345605"/>
                    <a:pt x="3433" y="339704"/>
                  </a:cubicBezTo>
                  <a:lnTo>
                    <a:pt x="195525" y="9546"/>
                  </a:lnTo>
                  <a:cubicBezTo>
                    <a:pt x="198964" y="3636"/>
                    <a:pt x="205285" y="0"/>
                    <a:pt x="212123" y="0"/>
                  </a:cubicBezTo>
                  <a:lnTo>
                    <a:pt x="5927216" y="0"/>
                  </a:lnTo>
                  <a:cubicBezTo>
                    <a:pt x="5934054" y="0"/>
                    <a:pt x="5940376" y="3636"/>
                    <a:pt x="5943814" y="9546"/>
                  </a:cubicBezTo>
                  <a:lnTo>
                    <a:pt x="6135906" y="339704"/>
                  </a:lnTo>
                  <a:cubicBezTo>
                    <a:pt x="6139339" y="345605"/>
                    <a:pt x="6139339" y="352895"/>
                    <a:pt x="6135906" y="358796"/>
                  </a:cubicBezTo>
                  <a:close/>
                </a:path>
              </a:pathLst>
            </a:custGeom>
            <a:solidFill>
              <a:srgbClr val="005B9B"/>
            </a:solidFill>
            <a:ln w="57150" cap="sq">
              <a:solidFill>
                <a:srgbClr val="005B9B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814526" y="6669601"/>
            <a:ext cx="7711243" cy="876737"/>
            <a:chOff x="0" y="0"/>
            <a:chExt cx="6143581" cy="698500"/>
          </a:xfrm>
        </p:grpSpPr>
        <p:sp>
          <p:nvSpPr>
            <p:cNvPr id="12" name="Freeform 12"/>
            <p:cNvSpPr/>
            <p:nvPr/>
          </p:nvSpPr>
          <p:spPr>
            <a:xfrm>
              <a:off x="2121" y="0"/>
              <a:ext cx="6139340" cy="698500"/>
            </a:xfrm>
            <a:custGeom>
              <a:avLst/>
              <a:gdLst/>
              <a:ahLst/>
              <a:cxnLst/>
              <a:rect l="l" t="t" r="r" b="b"/>
              <a:pathLst>
                <a:path w="6139340" h="698500">
                  <a:moveTo>
                    <a:pt x="6135906" y="358796"/>
                  </a:moveTo>
                  <a:lnTo>
                    <a:pt x="5943814" y="688954"/>
                  </a:lnTo>
                  <a:cubicBezTo>
                    <a:pt x="5940376" y="694864"/>
                    <a:pt x="5934054" y="698500"/>
                    <a:pt x="5927216" y="698500"/>
                  </a:cubicBezTo>
                  <a:lnTo>
                    <a:pt x="212123" y="698500"/>
                  </a:lnTo>
                  <a:cubicBezTo>
                    <a:pt x="205285" y="698500"/>
                    <a:pt x="198964" y="694864"/>
                    <a:pt x="195525" y="688954"/>
                  </a:cubicBezTo>
                  <a:lnTo>
                    <a:pt x="3433" y="358796"/>
                  </a:lnTo>
                  <a:cubicBezTo>
                    <a:pt x="0" y="352895"/>
                    <a:pt x="0" y="345605"/>
                    <a:pt x="3433" y="339704"/>
                  </a:cubicBezTo>
                  <a:lnTo>
                    <a:pt x="195525" y="9546"/>
                  </a:lnTo>
                  <a:cubicBezTo>
                    <a:pt x="198964" y="3636"/>
                    <a:pt x="205285" y="0"/>
                    <a:pt x="212123" y="0"/>
                  </a:cubicBezTo>
                  <a:lnTo>
                    <a:pt x="5927216" y="0"/>
                  </a:lnTo>
                  <a:cubicBezTo>
                    <a:pt x="5934054" y="0"/>
                    <a:pt x="5940376" y="3636"/>
                    <a:pt x="5943814" y="9546"/>
                  </a:cubicBezTo>
                  <a:lnTo>
                    <a:pt x="6135906" y="339704"/>
                  </a:lnTo>
                  <a:cubicBezTo>
                    <a:pt x="6139339" y="345605"/>
                    <a:pt x="6139339" y="352895"/>
                    <a:pt x="6135906" y="358796"/>
                  </a:cubicBezTo>
                  <a:close/>
                </a:path>
              </a:pathLst>
            </a:custGeom>
            <a:solidFill>
              <a:srgbClr val="C4BC07"/>
            </a:solidFill>
            <a:ln w="57150" cap="sq">
              <a:solidFill>
                <a:srgbClr val="C4BC07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882205" y="8041638"/>
            <a:ext cx="7711243" cy="876737"/>
            <a:chOff x="0" y="0"/>
            <a:chExt cx="6143581" cy="698500"/>
          </a:xfrm>
        </p:grpSpPr>
        <p:sp>
          <p:nvSpPr>
            <p:cNvPr id="15" name="Freeform 15"/>
            <p:cNvSpPr/>
            <p:nvPr/>
          </p:nvSpPr>
          <p:spPr>
            <a:xfrm>
              <a:off x="2121" y="0"/>
              <a:ext cx="6139340" cy="698500"/>
            </a:xfrm>
            <a:custGeom>
              <a:avLst/>
              <a:gdLst/>
              <a:ahLst/>
              <a:cxnLst/>
              <a:rect l="l" t="t" r="r" b="b"/>
              <a:pathLst>
                <a:path w="6139340" h="698500">
                  <a:moveTo>
                    <a:pt x="6135906" y="358796"/>
                  </a:moveTo>
                  <a:lnTo>
                    <a:pt x="5943814" y="688954"/>
                  </a:lnTo>
                  <a:cubicBezTo>
                    <a:pt x="5940376" y="694864"/>
                    <a:pt x="5934054" y="698500"/>
                    <a:pt x="5927216" y="698500"/>
                  </a:cubicBezTo>
                  <a:lnTo>
                    <a:pt x="212123" y="698500"/>
                  </a:lnTo>
                  <a:cubicBezTo>
                    <a:pt x="205285" y="698500"/>
                    <a:pt x="198964" y="694864"/>
                    <a:pt x="195525" y="688954"/>
                  </a:cubicBezTo>
                  <a:lnTo>
                    <a:pt x="3433" y="358796"/>
                  </a:lnTo>
                  <a:cubicBezTo>
                    <a:pt x="0" y="352895"/>
                    <a:pt x="0" y="345605"/>
                    <a:pt x="3433" y="339704"/>
                  </a:cubicBezTo>
                  <a:lnTo>
                    <a:pt x="195525" y="9546"/>
                  </a:lnTo>
                  <a:cubicBezTo>
                    <a:pt x="198964" y="3636"/>
                    <a:pt x="205285" y="0"/>
                    <a:pt x="212123" y="0"/>
                  </a:cubicBezTo>
                  <a:lnTo>
                    <a:pt x="5927216" y="0"/>
                  </a:lnTo>
                  <a:cubicBezTo>
                    <a:pt x="5934054" y="0"/>
                    <a:pt x="5940376" y="3636"/>
                    <a:pt x="5943814" y="9546"/>
                  </a:cubicBezTo>
                  <a:lnTo>
                    <a:pt x="6135906" y="339704"/>
                  </a:lnTo>
                  <a:cubicBezTo>
                    <a:pt x="6139339" y="345605"/>
                    <a:pt x="6139339" y="352895"/>
                    <a:pt x="6135906" y="358796"/>
                  </a:cubicBezTo>
                  <a:close/>
                </a:path>
              </a:pathLst>
            </a:custGeom>
            <a:solidFill>
              <a:srgbClr val="005B9B"/>
            </a:solidFill>
            <a:ln w="57150" cap="sq">
              <a:solidFill>
                <a:srgbClr val="005B9B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3143036" y="2695054"/>
            <a:ext cx="3194549" cy="5679198"/>
          </a:xfrm>
          <a:custGeom>
            <a:avLst/>
            <a:gdLst/>
            <a:ahLst/>
            <a:cxnLst/>
            <a:rect l="l" t="t" r="r" b="b"/>
            <a:pathLst>
              <a:path w="3194549" h="5679198">
                <a:moveTo>
                  <a:pt x="0" y="0"/>
                </a:moveTo>
                <a:lnTo>
                  <a:pt x="3194548" y="0"/>
                </a:lnTo>
                <a:lnTo>
                  <a:pt x="3194548" y="5679197"/>
                </a:lnTo>
                <a:lnTo>
                  <a:pt x="0" y="5679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53583" y="2752754"/>
            <a:ext cx="5833128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Poppins"/>
              </a:rPr>
              <a:t>Invest in things that make you better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57064" y="5515603"/>
            <a:ext cx="3026167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Poppins"/>
              </a:rPr>
              <a:t>Drive for efficiency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04095" y="4124790"/>
            <a:ext cx="513210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Poppins"/>
              </a:rPr>
              <a:t>Reduce variability in your group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28870" y="6736580"/>
            <a:ext cx="708255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Develop and use communications systems that work for patients and physicians</a:t>
            </a:r>
            <a:endParaRPr lang="en-US" sz="2400" dirty="0">
              <a:solidFill>
                <a:srgbClr val="FFFFFF"/>
              </a:solidFill>
              <a:latin typeface="Poppins"/>
              <a:cs typeface="Poppi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867298" y="8260713"/>
            <a:ext cx="5605699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Poppins"/>
              </a:rPr>
              <a:t>Stay Engaged with Industry leaders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143036" y="888094"/>
            <a:ext cx="12001929" cy="906145"/>
            <a:chOff x="0" y="0"/>
            <a:chExt cx="16002572" cy="1208193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71450"/>
              <a:ext cx="11853777" cy="1379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29"/>
                </a:lnSpc>
              </a:pPr>
              <a:r>
                <a:rPr lang="en-US" sz="5949">
                  <a:solidFill>
                    <a:srgbClr val="C5BD08"/>
                  </a:solidFill>
                  <a:latin typeface="Poppins"/>
                </a:rPr>
                <a:t>MY RECOMMENDATIONS</a:t>
              </a:r>
              <a:r>
                <a:rPr lang="en-US" sz="5949">
                  <a:solidFill>
                    <a:srgbClr val="B5BB19"/>
                  </a:solidFill>
                  <a:latin typeface="Poppins Bold"/>
                </a:rPr>
                <a:t>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853777" y="-171450"/>
              <a:ext cx="4148795" cy="1379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29"/>
                </a:lnSpc>
              </a:pPr>
              <a:r>
                <a:rPr lang="en-US" sz="5949">
                  <a:solidFill>
                    <a:srgbClr val="0061AA"/>
                  </a:solidFill>
                  <a:latin typeface="Poppins Bold"/>
                </a:rPr>
                <a:t>TO YOU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728188" y="9279707"/>
            <a:ext cx="2049570" cy="2602202"/>
            <a:chOff x="0" y="0"/>
            <a:chExt cx="698500" cy="886839"/>
          </a:xfrm>
        </p:grpSpPr>
        <p:sp>
          <p:nvSpPr>
            <p:cNvPr id="27" name="Freeform 27"/>
            <p:cNvSpPr/>
            <p:nvPr/>
          </p:nvSpPr>
          <p:spPr>
            <a:xfrm>
              <a:off x="0" y="6857"/>
              <a:ext cx="698500" cy="873125"/>
            </a:xfrm>
            <a:custGeom>
              <a:avLst/>
              <a:gdLst/>
              <a:ahLst/>
              <a:cxnLst/>
              <a:rect l="l" t="t" r="r" b="b"/>
              <a:pathLst>
                <a:path w="698500" h="873125">
                  <a:moveTo>
                    <a:pt x="380114" y="11100"/>
                  </a:moveTo>
                  <a:lnTo>
                    <a:pt x="667636" y="178386"/>
                  </a:lnTo>
                  <a:cubicBezTo>
                    <a:pt x="686745" y="189504"/>
                    <a:pt x="698500" y="209943"/>
                    <a:pt x="698500" y="232051"/>
                  </a:cubicBezTo>
                  <a:lnTo>
                    <a:pt x="698500" y="641074"/>
                  </a:lnTo>
                  <a:cubicBezTo>
                    <a:pt x="698500" y="663181"/>
                    <a:pt x="686745" y="683621"/>
                    <a:pt x="667636" y="694739"/>
                  </a:cubicBezTo>
                  <a:lnTo>
                    <a:pt x="380114" y="862024"/>
                  </a:lnTo>
                  <a:cubicBezTo>
                    <a:pt x="361035" y="873125"/>
                    <a:pt x="337465" y="873125"/>
                    <a:pt x="318386" y="862024"/>
                  </a:cubicBezTo>
                  <a:lnTo>
                    <a:pt x="30864" y="694739"/>
                  </a:lnTo>
                  <a:cubicBezTo>
                    <a:pt x="11755" y="683621"/>
                    <a:pt x="0" y="663181"/>
                    <a:pt x="0" y="641074"/>
                  </a:cubicBezTo>
                  <a:lnTo>
                    <a:pt x="0" y="232051"/>
                  </a:lnTo>
                  <a:cubicBezTo>
                    <a:pt x="0" y="209943"/>
                    <a:pt x="11755" y="189504"/>
                    <a:pt x="30864" y="178386"/>
                  </a:cubicBezTo>
                  <a:lnTo>
                    <a:pt x="318386" y="11100"/>
                  </a:lnTo>
                  <a:cubicBezTo>
                    <a:pt x="337465" y="0"/>
                    <a:pt x="361035" y="0"/>
                    <a:pt x="380114" y="11100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7752973" y="8328928"/>
            <a:ext cx="1759728" cy="3614160"/>
            <a:chOff x="0" y="0"/>
            <a:chExt cx="523289" cy="1074739"/>
          </a:xfrm>
        </p:grpSpPr>
        <p:sp>
          <p:nvSpPr>
            <p:cNvPr id="30" name="Freeform 30"/>
            <p:cNvSpPr/>
            <p:nvPr/>
          </p:nvSpPr>
          <p:spPr>
            <a:xfrm>
              <a:off x="0" y="10501"/>
              <a:ext cx="523289" cy="1053738"/>
            </a:xfrm>
            <a:custGeom>
              <a:avLst/>
              <a:gdLst/>
              <a:ahLst/>
              <a:cxnLst/>
              <a:rect l="l" t="t" r="r" b="b"/>
              <a:pathLst>
                <a:path w="523289" h="1053738">
                  <a:moveTo>
                    <a:pt x="294491" y="15009"/>
                  </a:moveTo>
                  <a:lnTo>
                    <a:pt x="490442" y="167189"/>
                  </a:lnTo>
                  <a:cubicBezTo>
                    <a:pt x="511165" y="183283"/>
                    <a:pt x="523289" y="208050"/>
                    <a:pt x="523289" y="234288"/>
                  </a:cubicBezTo>
                  <a:lnTo>
                    <a:pt x="523289" y="819449"/>
                  </a:lnTo>
                  <a:cubicBezTo>
                    <a:pt x="523289" y="845688"/>
                    <a:pt x="511165" y="870454"/>
                    <a:pt x="490442" y="886548"/>
                  </a:cubicBezTo>
                  <a:lnTo>
                    <a:pt x="294491" y="1038729"/>
                  </a:lnTo>
                  <a:cubicBezTo>
                    <a:pt x="275165" y="1053738"/>
                    <a:pt x="248124" y="1053738"/>
                    <a:pt x="228798" y="1038729"/>
                  </a:cubicBezTo>
                  <a:lnTo>
                    <a:pt x="32847" y="886548"/>
                  </a:lnTo>
                  <a:cubicBezTo>
                    <a:pt x="12124" y="870454"/>
                    <a:pt x="0" y="845688"/>
                    <a:pt x="0" y="819449"/>
                  </a:cubicBezTo>
                  <a:lnTo>
                    <a:pt x="0" y="234288"/>
                  </a:lnTo>
                  <a:cubicBezTo>
                    <a:pt x="0" y="208050"/>
                    <a:pt x="12124" y="183283"/>
                    <a:pt x="32847" y="167189"/>
                  </a:cubicBezTo>
                  <a:lnTo>
                    <a:pt x="228798" y="15009"/>
                  </a:lnTo>
                  <a:cubicBezTo>
                    <a:pt x="248124" y="0"/>
                    <a:pt x="275165" y="0"/>
                    <a:pt x="294491" y="15009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7580899" y="-910968"/>
            <a:ext cx="1596336" cy="2602202"/>
            <a:chOff x="0" y="0"/>
            <a:chExt cx="544036" cy="886839"/>
          </a:xfrm>
        </p:grpSpPr>
        <p:sp>
          <p:nvSpPr>
            <p:cNvPr id="33" name="Freeform 33"/>
            <p:cNvSpPr/>
            <p:nvPr/>
          </p:nvSpPr>
          <p:spPr>
            <a:xfrm>
              <a:off x="0" y="11165"/>
              <a:ext cx="544036" cy="864508"/>
            </a:xfrm>
            <a:custGeom>
              <a:avLst/>
              <a:gdLst/>
              <a:ahLst/>
              <a:cxnLst/>
              <a:rect l="l" t="t" r="r" b="b"/>
              <a:pathLst>
                <a:path w="544036" h="864508">
                  <a:moveTo>
                    <a:pt x="308748" y="16272"/>
                  </a:moveTo>
                  <a:lnTo>
                    <a:pt x="507307" y="164598"/>
                  </a:lnTo>
                  <a:cubicBezTo>
                    <a:pt x="530423" y="181866"/>
                    <a:pt x="544036" y="209028"/>
                    <a:pt x="544036" y="237881"/>
                  </a:cubicBezTo>
                  <a:lnTo>
                    <a:pt x="544036" y="626628"/>
                  </a:lnTo>
                  <a:cubicBezTo>
                    <a:pt x="544036" y="655481"/>
                    <a:pt x="530423" y="682643"/>
                    <a:pt x="507307" y="699911"/>
                  </a:cubicBezTo>
                  <a:lnTo>
                    <a:pt x="308748" y="848236"/>
                  </a:lnTo>
                  <a:cubicBezTo>
                    <a:pt x="286965" y="864508"/>
                    <a:pt x="257072" y="864508"/>
                    <a:pt x="235289" y="848236"/>
                  </a:cubicBezTo>
                  <a:lnTo>
                    <a:pt x="36729" y="699911"/>
                  </a:lnTo>
                  <a:cubicBezTo>
                    <a:pt x="13614" y="682643"/>
                    <a:pt x="0" y="655481"/>
                    <a:pt x="0" y="626628"/>
                  </a:cubicBezTo>
                  <a:lnTo>
                    <a:pt x="0" y="237881"/>
                  </a:lnTo>
                  <a:cubicBezTo>
                    <a:pt x="0" y="209028"/>
                    <a:pt x="13614" y="181866"/>
                    <a:pt x="36729" y="164598"/>
                  </a:cubicBezTo>
                  <a:lnTo>
                    <a:pt x="235289" y="16272"/>
                  </a:lnTo>
                  <a:cubicBezTo>
                    <a:pt x="257072" y="0"/>
                    <a:pt x="286965" y="0"/>
                    <a:pt x="308748" y="16272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5400000">
            <a:off x="17054403" y="-2070193"/>
            <a:ext cx="1759728" cy="3614160"/>
            <a:chOff x="0" y="0"/>
            <a:chExt cx="523289" cy="1074739"/>
          </a:xfrm>
        </p:grpSpPr>
        <p:sp>
          <p:nvSpPr>
            <p:cNvPr id="36" name="Freeform 36"/>
            <p:cNvSpPr/>
            <p:nvPr/>
          </p:nvSpPr>
          <p:spPr>
            <a:xfrm>
              <a:off x="0" y="10501"/>
              <a:ext cx="523289" cy="1053738"/>
            </a:xfrm>
            <a:custGeom>
              <a:avLst/>
              <a:gdLst/>
              <a:ahLst/>
              <a:cxnLst/>
              <a:rect l="l" t="t" r="r" b="b"/>
              <a:pathLst>
                <a:path w="523289" h="1053738">
                  <a:moveTo>
                    <a:pt x="294491" y="15009"/>
                  </a:moveTo>
                  <a:lnTo>
                    <a:pt x="490442" y="167189"/>
                  </a:lnTo>
                  <a:cubicBezTo>
                    <a:pt x="511165" y="183283"/>
                    <a:pt x="523289" y="208050"/>
                    <a:pt x="523289" y="234288"/>
                  </a:cubicBezTo>
                  <a:lnTo>
                    <a:pt x="523289" y="819449"/>
                  </a:lnTo>
                  <a:cubicBezTo>
                    <a:pt x="523289" y="845688"/>
                    <a:pt x="511165" y="870454"/>
                    <a:pt x="490442" y="886548"/>
                  </a:cubicBezTo>
                  <a:lnTo>
                    <a:pt x="294491" y="1038729"/>
                  </a:lnTo>
                  <a:cubicBezTo>
                    <a:pt x="275165" y="1053738"/>
                    <a:pt x="248124" y="1053738"/>
                    <a:pt x="228798" y="1038729"/>
                  </a:cubicBezTo>
                  <a:lnTo>
                    <a:pt x="32847" y="886548"/>
                  </a:lnTo>
                  <a:cubicBezTo>
                    <a:pt x="12124" y="870454"/>
                    <a:pt x="0" y="845688"/>
                    <a:pt x="0" y="819449"/>
                  </a:cubicBezTo>
                  <a:lnTo>
                    <a:pt x="0" y="234288"/>
                  </a:lnTo>
                  <a:cubicBezTo>
                    <a:pt x="0" y="208050"/>
                    <a:pt x="12124" y="183283"/>
                    <a:pt x="32847" y="167189"/>
                  </a:cubicBezTo>
                  <a:lnTo>
                    <a:pt x="228798" y="15009"/>
                  </a:lnTo>
                  <a:cubicBezTo>
                    <a:pt x="248124" y="0"/>
                    <a:pt x="275165" y="0"/>
                    <a:pt x="294491" y="15009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5400000">
            <a:off x="-214268" y="8755367"/>
            <a:ext cx="1596336" cy="2602202"/>
            <a:chOff x="0" y="0"/>
            <a:chExt cx="544036" cy="886839"/>
          </a:xfrm>
        </p:grpSpPr>
        <p:sp>
          <p:nvSpPr>
            <p:cNvPr id="39" name="Freeform 39"/>
            <p:cNvSpPr/>
            <p:nvPr/>
          </p:nvSpPr>
          <p:spPr>
            <a:xfrm>
              <a:off x="0" y="11165"/>
              <a:ext cx="544036" cy="864508"/>
            </a:xfrm>
            <a:custGeom>
              <a:avLst/>
              <a:gdLst/>
              <a:ahLst/>
              <a:cxnLst/>
              <a:rect l="l" t="t" r="r" b="b"/>
              <a:pathLst>
                <a:path w="544036" h="864508">
                  <a:moveTo>
                    <a:pt x="308748" y="16272"/>
                  </a:moveTo>
                  <a:lnTo>
                    <a:pt x="507307" y="164598"/>
                  </a:lnTo>
                  <a:cubicBezTo>
                    <a:pt x="530423" y="181866"/>
                    <a:pt x="544036" y="209028"/>
                    <a:pt x="544036" y="237881"/>
                  </a:cubicBezTo>
                  <a:lnTo>
                    <a:pt x="544036" y="626628"/>
                  </a:lnTo>
                  <a:cubicBezTo>
                    <a:pt x="544036" y="655481"/>
                    <a:pt x="530423" y="682643"/>
                    <a:pt x="507307" y="699911"/>
                  </a:cubicBezTo>
                  <a:lnTo>
                    <a:pt x="308748" y="848236"/>
                  </a:lnTo>
                  <a:cubicBezTo>
                    <a:pt x="286965" y="864508"/>
                    <a:pt x="257072" y="864508"/>
                    <a:pt x="235289" y="848236"/>
                  </a:cubicBezTo>
                  <a:lnTo>
                    <a:pt x="36729" y="699911"/>
                  </a:lnTo>
                  <a:cubicBezTo>
                    <a:pt x="13614" y="682643"/>
                    <a:pt x="0" y="655481"/>
                    <a:pt x="0" y="626628"/>
                  </a:cubicBezTo>
                  <a:lnTo>
                    <a:pt x="0" y="237881"/>
                  </a:lnTo>
                  <a:cubicBezTo>
                    <a:pt x="0" y="209028"/>
                    <a:pt x="13614" y="181866"/>
                    <a:pt x="36729" y="164598"/>
                  </a:cubicBezTo>
                  <a:lnTo>
                    <a:pt x="235289" y="16272"/>
                  </a:lnTo>
                  <a:cubicBezTo>
                    <a:pt x="257072" y="0"/>
                    <a:pt x="286965" y="0"/>
                    <a:pt x="308748" y="16272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5400000">
            <a:off x="148836" y="8902635"/>
            <a:ext cx="1759728" cy="3614160"/>
            <a:chOff x="0" y="0"/>
            <a:chExt cx="523289" cy="1074739"/>
          </a:xfrm>
        </p:grpSpPr>
        <p:sp>
          <p:nvSpPr>
            <p:cNvPr id="42" name="Freeform 42"/>
            <p:cNvSpPr/>
            <p:nvPr/>
          </p:nvSpPr>
          <p:spPr>
            <a:xfrm>
              <a:off x="0" y="10501"/>
              <a:ext cx="523289" cy="1053738"/>
            </a:xfrm>
            <a:custGeom>
              <a:avLst/>
              <a:gdLst/>
              <a:ahLst/>
              <a:cxnLst/>
              <a:rect l="l" t="t" r="r" b="b"/>
              <a:pathLst>
                <a:path w="523289" h="1053738">
                  <a:moveTo>
                    <a:pt x="294491" y="15009"/>
                  </a:moveTo>
                  <a:lnTo>
                    <a:pt x="490442" y="167189"/>
                  </a:lnTo>
                  <a:cubicBezTo>
                    <a:pt x="511165" y="183283"/>
                    <a:pt x="523289" y="208050"/>
                    <a:pt x="523289" y="234288"/>
                  </a:cubicBezTo>
                  <a:lnTo>
                    <a:pt x="523289" y="819449"/>
                  </a:lnTo>
                  <a:cubicBezTo>
                    <a:pt x="523289" y="845688"/>
                    <a:pt x="511165" y="870454"/>
                    <a:pt x="490442" y="886548"/>
                  </a:cubicBezTo>
                  <a:lnTo>
                    <a:pt x="294491" y="1038729"/>
                  </a:lnTo>
                  <a:cubicBezTo>
                    <a:pt x="275165" y="1053738"/>
                    <a:pt x="248124" y="1053738"/>
                    <a:pt x="228798" y="1038729"/>
                  </a:cubicBezTo>
                  <a:lnTo>
                    <a:pt x="32847" y="886548"/>
                  </a:lnTo>
                  <a:cubicBezTo>
                    <a:pt x="12124" y="870454"/>
                    <a:pt x="0" y="845688"/>
                    <a:pt x="0" y="819449"/>
                  </a:cubicBezTo>
                  <a:lnTo>
                    <a:pt x="0" y="234288"/>
                  </a:lnTo>
                  <a:cubicBezTo>
                    <a:pt x="0" y="208050"/>
                    <a:pt x="12124" y="183283"/>
                    <a:pt x="32847" y="167189"/>
                  </a:cubicBezTo>
                  <a:lnTo>
                    <a:pt x="228798" y="15009"/>
                  </a:lnTo>
                  <a:cubicBezTo>
                    <a:pt x="248124" y="0"/>
                    <a:pt x="275165" y="0"/>
                    <a:pt x="294491" y="15009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10800000">
            <a:off x="-417008" y="-1530590"/>
            <a:ext cx="2049570" cy="2602202"/>
            <a:chOff x="0" y="0"/>
            <a:chExt cx="698500" cy="886839"/>
          </a:xfrm>
        </p:grpSpPr>
        <p:sp>
          <p:nvSpPr>
            <p:cNvPr id="45" name="Freeform 45"/>
            <p:cNvSpPr/>
            <p:nvPr/>
          </p:nvSpPr>
          <p:spPr>
            <a:xfrm>
              <a:off x="0" y="6857"/>
              <a:ext cx="698500" cy="873125"/>
            </a:xfrm>
            <a:custGeom>
              <a:avLst/>
              <a:gdLst/>
              <a:ahLst/>
              <a:cxnLst/>
              <a:rect l="l" t="t" r="r" b="b"/>
              <a:pathLst>
                <a:path w="698500" h="873125">
                  <a:moveTo>
                    <a:pt x="380114" y="11100"/>
                  </a:moveTo>
                  <a:lnTo>
                    <a:pt x="667636" y="178386"/>
                  </a:lnTo>
                  <a:cubicBezTo>
                    <a:pt x="686745" y="189504"/>
                    <a:pt x="698500" y="209943"/>
                    <a:pt x="698500" y="232051"/>
                  </a:cubicBezTo>
                  <a:lnTo>
                    <a:pt x="698500" y="641074"/>
                  </a:lnTo>
                  <a:cubicBezTo>
                    <a:pt x="698500" y="663181"/>
                    <a:pt x="686745" y="683621"/>
                    <a:pt x="667636" y="694739"/>
                  </a:cubicBezTo>
                  <a:lnTo>
                    <a:pt x="380114" y="862024"/>
                  </a:lnTo>
                  <a:cubicBezTo>
                    <a:pt x="361035" y="873125"/>
                    <a:pt x="337465" y="873125"/>
                    <a:pt x="318386" y="862024"/>
                  </a:cubicBezTo>
                  <a:lnTo>
                    <a:pt x="30864" y="694739"/>
                  </a:lnTo>
                  <a:cubicBezTo>
                    <a:pt x="11755" y="683621"/>
                    <a:pt x="0" y="663181"/>
                    <a:pt x="0" y="641074"/>
                  </a:cubicBezTo>
                  <a:lnTo>
                    <a:pt x="0" y="232051"/>
                  </a:lnTo>
                  <a:cubicBezTo>
                    <a:pt x="0" y="209943"/>
                    <a:pt x="11755" y="189504"/>
                    <a:pt x="30864" y="178386"/>
                  </a:cubicBezTo>
                  <a:lnTo>
                    <a:pt x="318386" y="11100"/>
                  </a:lnTo>
                  <a:cubicBezTo>
                    <a:pt x="337465" y="0"/>
                    <a:pt x="361035" y="0"/>
                    <a:pt x="380114" y="11100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 rot="-10800000">
            <a:off x="-1151951" y="-1591769"/>
            <a:ext cx="1759728" cy="3614160"/>
            <a:chOff x="0" y="0"/>
            <a:chExt cx="523289" cy="1074739"/>
          </a:xfrm>
        </p:grpSpPr>
        <p:sp>
          <p:nvSpPr>
            <p:cNvPr id="48" name="Freeform 48"/>
            <p:cNvSpPr/>
            <p:nvPr/>
          </p:nvSpPr>
          <p:spPr>
            <a:xfrm>
              <a:off x="0" y="10501"/>
              <a:ext cx="523289" cy="1053738"/>
            </a:xfrm>
            <a:custGeom>
              <a:avLst/>
              <a:gdLst/>
              <a:ahLst/>
              <a:cxnLst/>
              <a:rect l="l" t="t" r="r" b="b"/>
              <a:pathLst>
                <a:path w="523289" h="1053738">
                  <a:moveTo>
                    <a:pt x="294491" y="15009"/>
                  </a:moveTo>
                  <a:lnTo>
                    <a:pt x="490442" y="167189"/>
                  </a:lnTo>
                  <a:cubicBezTo>
                    <a:pt x="511165" y="183283"/>
                    <a:pt x="523289" y="208050"/>
                    <a:pt x="523289" y="234288"/>
                  </a:cubicBezTo>
                  <a:lnTo>
                    <a:pt x="523289" y="819449"/>
                  </a:lnTo>
                  <a:cubicBezTo>
                    <a:pt x="523289" y="845688"/>
                    <a:pt x="511165" y="870454"/>
                    <a:pt x="490442" y="886548"/>
                  </a:cubicBezTo>
                  <a:lnTo>
                    <a:pt x="294491" y="1038729"/>
                  </a:lnTo>
                  <a:cubicBezTo>
                    <a:pt x="275165" y="1053738"/>
                    <a:pt x="248124" y="1053738"/>
                    <a:pt x="228798" y="1038729"/>
                  </a:cubicBezTo>
                  <a:lnTo>
                    <a:pt x="32847" y="886548"/>
                  </a:lnTo>
                  <a:cubicBezTo>
                    <a:pt x="12124" y="870454"/>
                    <a:pt x="0" y="845688"/>
                    <a:pt x="0" y="819449"/>
                  </a:cubicBezTo>
                  <a:lnTo>
                    <a:pt x="0" y="234288"/>
                  </a:lnTo>
                  <a:cubicBezTo>
                    <a:pt x="0" y="208050"/>
                    <a:pt x="12124" y="183283"/>
                    <a:pt x="32847" y="167189"/>
                  </a:cubicBezTo>
                  <a:lnTo>
                    <a:pt x="228798" y="15009"/>
                  </a:lnTo>
                  <a:cubicBezTo>
                    <a:pt x="248124" y="0"/>
                    <a:pt x="275165" y="0"/>
                    <a:pt x="294491" y="15009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46066" y="2507158"/>
            <a:ext cx="4826469" cy="2057400"/>
            <a:chOff x="0" y="0"/>
            <a:chExt cx="1638616" cy="698500"/>
          </a:xfrm>
        </p:grpSpPr>
        <p:sp>
          <p:nvSpPr>
            <p:cNvPr id="3" name="Freeform 3"/>
            <p:cNvSpPr/>
            <p:nvPr/>
          </p:nvSpPr>
          <p:spPr>
            <a:xfrm>
              <a:off x="3388" y="0"/>
              <a:ext cx="1631839" cy="698500"/>
            </a:xfrm>
            <a:custGeom>
              <a:avLst/>
              <a:gdLst/>
              <a:ahLst/>
              <a:cxnLst/>
              <a:rect l="l" t="t" r="r" b="b"/>
              <a:pathLst>
                <a:path w="1631839" h="698500">
                  <a:moveTo>
                    <a:pt x="1626355" y="364501"/>
                  </a:moveTo>
                  <a:lnTo>
                    <a:pt x="1440901" y="683249"/>
                  </a:lnTo>
                  <a:cubicBezTo>
                    <a:pt x="1435408" y="692691"/>
                    <a:pt x="1425308" y="698500"/>
                    <a:pt x="1414383" y="698500"/>
                  </a:cubicBezTo>
                  <a:lnTo>
                    <a:pt x="217457" y="698500"/>
                  </a:lnTo>
                  <a:cubicBezTo>
                    <a:pt x="206532" y="698500"/>
                    <a:pt x="196432" y="692691"/>
                    <a:pt x="190939" y="683249"/>
                  </a:cubicBezTo>
                  <a:lnTo>
                    <a:pt x="5485" y="364501"/>
                  </a:lnTo>
                  <a:cubicBezTo>
                    <a:pt x="0" y="355073"/>
                    <a:pt x="0" y="343427"/>
                    <a:pt x="5485" y="333999"/>
                  </a:cubicBezTo>
                  <a:lnTo>
                    <a:pt x="190939" y="15251"/>
                  </a:lnTo>
                  <a:cubicBezTo>
                    <a:pt x="196432" y="5809"/>
                    <a:pt x="206532" y="0"/>
                    <a:pt x="217457" y="0"/>
                  </a:cubicBezTo>
                  <a:lnTo>
                    <a:pt x="1414383" y="0"/>
                  </a:lnTo>
                  <a:cubicBezTo>
                    <a:pt x="1425308" y="0"/>
                    <a:pt x="1435408" y="5809"/>
                    <a:pt x="1440901" y="15251"/>
                  </a:cubicBezTo>
                  <a:lnTo>
                    <a:pt x="1626355" y="333999"/>
                  </a:lnTo>
                  <a:cubicBezTo>
                    <a:pt x="1631840" y="343427"/>
                    <a:pt x="1631840" y="355073"/>
                    <a:pt x="1626355" y="364501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16566" y="2943835"/>
            <a:ext cx="8679475" cy="7458924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1884" y="0"/>
              <a:ext cx="809032" cy="698500"/>
            </a:xfrm>
            <a:custGeom>
              <a:avLst/>
              <a:gdLst/>
              <a:ahLst/>
              <a:cxnLst/>
              <a:rect l="l" t="t" r="r" b="b"/>
              <a:pathLst>
                <a:path w="809032" h="698500">
                  <a:moveTo>
                    <a:pt x="805982" y="357731"/>
                  </a:moveTo>
                  <a:lnTo>
                    <a:pt x="612650" y="690019"/>
                  </a:lnTo>
                  <a:cubicBezTo>
                    <a:pt x="609595" y="695270"/>
                    <a:pt x="603979" y="698500"/>
                    <a:pt x="597904" y="698500"/>
                  </a:cubicBezTo>
                  <a:lnTo>
                    <a:pt x="211128" y="698500"/>
                  </a:lnTo>
                  <a:cubicBezTo>
                    <a:pt x="205053" y="698500"/>
                    <a:pt x="199437" y="695270"/>
                    <a:pt x="196382" y="690019"/>
                  </a:cubicBezTo>
                  <a:lnTo>
                    <a:pt x="3050" y="357731"/>
                  </a:lnTo>
                  <a:cubicBezTo>
                    <a:pt x="0" y="352488"/>
                    <a:pt x="0" y="346012"/>
                    <a:pt x="3050" y="340769"/>
                  </a:cubicBezTo>
                  <a:lnTo>
                    <a:pt x="196382" y="8481"/>
                  </a:lnTo>
                  <a:cubicBezTo>
                    <a:pt x="199437" y="3230"/>
                    <a:pt x="205053" y="0"/>
                    <a:pt x="211128" y="0"/>
                  </a:cubicBezTo>
                  <a:lnTo>
                    <a:pt x="597904" y="0"/>
                  </a:lnTo>
                  <a:cubicBezTo>
                    <a:pt x="603979" y="0"/>
                    <a:pt x="609595" y="3230"/>
                    <a:pt x="612650" y="8481"/>
                  </a:cubicBezTo>
                  <a:lnTo>
                    <a:pt x="805982" y="340769"/>
                  </a:lnTo>
                  <a:cubicBezTo>
                    <a:pt x="809032" y="346012"/>
                    <a:pt x="809032" y="352488"/>
                    <a:pt x="805982" y="357731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851646" y="2856467"/>
            <a:ext cx="8815309" cy="7633660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87" r="-14987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953096" y="7977167"/>
            <a:ext cx="3378210" cy="2903149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4841" y="0"/>
              <a:ext cx="803119" cy="698500"/>
            </a:xfrm>
            <a:custGeom>
              <a:avLst/>
              <a:gdLst/>
              <a:ahLst/>
              <a:cxnLst/>
              <a:rect l="l" t="t" r="r" b="b"/>
              <a:pathLst>
                <a:path w="803119" h="698500">
                  <a:moveTo>
                    <a:pt x="795282" y="371039"/>
                  </a:moveTo>
                  <a:lnTo>
                    <a:pt x="617436" y="676711"/>
                  </a:lnTo>
                  <a:cubicBezTo>
                    <a:pt x="609588" y="690201"/>
                    <a:pt x="595157" y="698500"/>
                    <a:pt x="579550" y="698500"/>
                  </a:cubicBezTo>
                  <a:lnTo>
                    <a:pt x="223568" y="698500"/>
                  </a:lnTo>
                  <a:cubicBezTo>
                    <a:pt x="207961" y="698500"/>
                    <a:pt x="193530" y="690201"/>
                    <a:pt x="185682" y="676711"/>
                  </a:cubicBezTo>
                  <a:lnTo>
                    <a:pt x="7836" y="371039"/>
                  </a:lnTo>
                  <a:cubicBezTo>
                    <a:pt x="0" y="357570"/>
                    <a:pt x="0" y="340930"/>
                    <a:pt x="7836" y="327461"/>
                  </a:cubicBezTo>
                  <a:lnTo>
                    <a:pt x="185682" y="21789"/>
                  </a:lnTo>
                  <a:cubicBezTo>
                    <a:pt x="193530" y="8299"/>
                    <a:pt x="207961" y="0"/>
                    <a:pt x="223568" y="0"/>
                  </a:cubicBezTo>
                  <a:lnTo>
                    <a:pt x="579550" y="0"/>
                  </a:lnTo>
                  <a:cubicBezTo>
                    <a:pt x="595157" y="0"/>
                    <a:pt x="609588" y="8299"/>
                    <a:pt x="617436" y="21789"/>
                  </a:cubicBezTo>
                  <a:lnTo>
                    <a:pt x="795282" y="327461"/>
                  </a:lnTo>
                  <a:cubicBezTo>
                    <a:pt x="803118" y="340930"/>
                    <a:pt x="803118" y="357570"/>
                    <a:pt x="795282" y="371039"/>
                  </a:cubicBezTo>
                  <a:close/>
                </a:path>
              </a:pathLst>
            </a:custGeom>
            <a:solidFill>
              <a:srgbClr val="005B9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0212079" y="7718565"/>
            <a:ext cx="3949805" cy="3420353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987" r="-14987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3197663" y="9258300"/>
            <a:ext cx="2394065" cy="2057400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6831" y="0"/>
              <a:ext cx="799139" cy="698500"/>
            </a:xfrm>
            <a:custGeom>
              <a:avLst/>
              <a:gdLst/>
              <a:ahLst/>
              <a:cxnLst/>
              <a:rect l="l" t="t" r="r" b="b"/>
              <a:pathLst>
                <a:path w="799139" h="698500">
                  <a:moveTo>
                    <a:pt x="788080" y="379996"/>
                  </a:moveTo>
                  <a:lnTo>
                    <a:pt x="620658" y="667754"/>
                  </a:lnTo>
                  <a:cubicBezTo>
                    <a:pt x="609582" y="686789"/>
                    <a:pt x="589221" y="698500"/>
                    <a:pt x="567197" y="698500"/>
                  </a:cubicBezTo>
                  <a:lnTo>
                    <a:pt x="231941" y="698500"/>
                  </a:lnTo>
                  <a:cubicBezTo>
                    <a:pt x="209918" y="698500"/>
                    <a:pt x="189556" y="686789"/>
                    <a:pt x="178480" y="667754"/>
                  </a:cubicBezTo>
                  <a:lnTo>
                    <a:pt x="11058" y="379996"/>
                  </a:lnTo>
                  <a:cubicBezTo>
                    <a:pt x="0" y="360990"/>
                    <a:pt x="0" y="337510"/>
                    <a:pt x="11058" y="318504"/>
                  </a:cubicBezTo>
                  <a:lnTo>
                    <a:pt x="178480" y="30746"/>
                  </a:lnTo>
                  <a:cubicBezTo>
                    <a:pt x="189556" y="11711"/>
                    <a:pt x="209918" y="0"/>
                    <a:pt x="231941" y="0"/>
                  </a:cubicBezTo>
                  <a:lnTo>
                    <a:pt x="567197" y="0"/>
                  </a:lnTo>
                  <a:cubicBezTo>
                    <a:pt x="589221" y="0"/>
                    <a:pt x="609582" y="11711"/>
                    <a:pt x="620658" y="30746"/>
                  </a:cubicBezTo>
                  <a:lnTo>
                    <a:pt x="788080" y="318504"/>
                  </a:lnTo>
                  <a:cubicBezTo>
                    <a:pt x="799138" y="337510"/>
                    <a:pt x="799138" y="360990"/>
                    <a:pt x="788080" y="379996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00641" y="2248733"/>
            <a:ext cx="4604091" cy="2124269"/>
            <a:chOff x="0" y="0"/>
            <a:chExt cx="1513913" cy="698500"/>
          </a:xfrm>
        </p:grpSpPr>
        <p:sp>
          <p:nvSpPr>
            <p:cNvPr id="19" name="Freeform 19"/>
            <p:cNvSpPr/>
            <p:nvPr/>
          </p:nvSpPr>
          <p:spPr>
            <a:xfrm>
              <a:off x="3552" y="0"/>
              <a:ext cx="1506809" cy="698500"/>
            </a:xfrm>
            <a:custGeom>
              <a:avLst/>
              <a:gdLst/>
              <a:ahLst/>
              <a:cxnLst/>
              <a:rect l="l" t="t" r="r" b="b"/>
              <a:pathLst>
                <a:path w="1506809" h="698500">
                  <a:moveTo>
                    <a:pt x="1501059" y="365238"/>
                  </a:moveTo>
                  <a:lnTo>
                    <a:pt x="1316463" y="682512"/>
                  </a:lnTo>
                  <a:cubicBezTo>
                    <a:pt x="1310704" y="692411"/>
                    <a:pt x="1300116" y="698500"/>
                    <a:pt x="1288664" y="698500"/>
                  </a:cubicBezTo>
                  <a:lnTo>
                    <a:pt x="218145" y="698500"/>
                  </a:lnTo>
                  <a:cubicBezTo>
                    <a:pt x="206693" y="698500"/>
                    <a:pt x="196105" y="692411"/>
                    <a:pt x="190346" y="682512"/>
                  </a:cubicBezTo>
                  <a:lnTo>
                    <a:pt x="5750" y="365238"/>
                  </a:lnTo>
                  <a:cubicBezTo>
                    <a:pt x="0" y="355355"/>
                    <a:pt x="0" y="343145"/>
                    <a:pt x="5750" y="333262"/>
                  </a:cubicBezTo>
                  <a:lnTo>
                    <a:pt x="190346" y="15988"/>
                  </a:lnTo>
                  <a:cubicBezTo>
                    <a:pt x="196105" y="6089"/>
                    <a:pt x="206693" y="0"/>
                    <a:pt x="218145" y="0"/>
                  </a:cubicBezTo>
                  <a:lnTo>
                    <a:pt x="1288664" y="0"/>
                  </a:lnTo>
                  <a:cubicBezTo>
                    <a:pt x="1300116" y="0"/>
                    <a:pt x="1310704" y="6089"/>
                    <a:pt x="1316463" y="15988"/>
                  </a:cubicBezTo>
                  <a:lnTo>
                    <a:pt x="1501059" y="333262"/>
                  </a:lnTo>
                  <a:cubicBezTo>
                    <a:pt x="1506809" y="343145"/>
                    <a:pt x="1506809" y="355355"/>
                    <a:pt x="1501059" y="365238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00641" y="4907326"/>
            <a:ext cx="4604091" cy="2124269"/>
            <a:chOff x="0" y="0"/>
            <a:chExt cx="1513913" cy="698500"/>
          </a:xfrm>
        </p:grpSpPr>
        <p:sp>
          <p:nvSpPr>
            <p:cNvPr id="22" name="Freeform 22"/>
            <p:cNvSpPr/>
            <p:nvPr/>
          </p:nvSpPr>
          <p:spPr>
            <a:xfrm>
              <a:off x="3552" y="0"/>
              <a:ext cx="1506809" cy="698500"/>
            </a:xfrm>
            <a:custGeom>
              <a:avLst/>
              <a:gdLst/>
              <a:ahLst/>
              <a:cxnLst/>
              <a:rect l="l" t="t" r="r" b="b"/>
              <a:pathLst>
                <a:path w="1506809" h="698500">
                  <a:moveTo>
                    <a:pt x="1501059" y="365238"/>
                  </a:moveTo>
                  <a:lnTo>
                    <a:pt x="1316463" y="682512"/>
                  </a:lnTo>
                  <a:cubicBezTo>
                    <a:pt x="1310704" y="692411"/>
                    <a:pt x="1300116" y="698500"/>
                    <a:pt x="1288664" y="698500"/>
                  </a:cubicBezTo>
                  <a:lnTo>
                    <a:pt x="218145" y="698500"/>
                  </a:lnTo>
                  <a:cubicBezTo>
                    <a:pt x="206693" y="698500"/>
                    <a:pt x="196105" y="692411"/>
                    <a:pt x="190346" y="682512"/>
                  </a:cubicBezTo>
                  <a:lnTo>
                    <a:pt x="5750" y="365238"/>
                  </a:lnTo>
                  <a:cubicBezTo>
                    <a:pt x="0" y="355355"/>
                    <a:pt x="0" y="343145"/>
                    <a:pt x="5750" y="333262"/>
                  </a:cubicBezTo>
                  <a:lnTo>
                    <a:pt x="190346" y="15988"/>
                  </a:lnTo>
                  <a:cubicBezTo>
                    <a:pt x="196105" y="6089"/>
                    <a:pt x="206693" y="0"/>
                    <a:pt x="218145" y="0"/>
                  </a:cubicBezTo>
                  <a:lnTo>
                    <a:pt x="1288664" y="0"/>
                  </a:lnTo>
                  <a:cubicBezTo>
                    <a:pt x="1300116" y="0"/>
                    <a:pt x="1310704" y="6089"/>
                    <a:pt x="1316463" y="15988"/>
                  </a:cubicBezTo>
                  <a:lnTo>
                    <a:pt x="1501059" y="333262"/>
                  </a:lnTo>
                  <a:cubicBezTo>
                    <a:pt x="1506809" y="343145"/>
                    <a:pt x="1506809" y="355355"/>
                    <a:pt x="1501059" y="36523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C4BC07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682305" y="3624007"/>
            <a:ext cx="5044007" cy="2124269"/>
            <a:chOff x="0" y="0"/>
            <a:chExt cx="1658565" cy="698500"/>
          </a:xfrm>
        </p:grpSpPr>
        <p:sp>
          <p:nvSpPr>
            <p:cNvPr id="25" name="Freeform 25"/>
            <p:cNvSpPr/>
            <p:nvPr/>
          </p:nvSpPr>
          <p:spPr>
            <a:xfrm>
              <a:off x="3242" y="0"/>
              <a:ext cx="1652081" cy="698500"/>
            </a:xfrm>
            <a:custGeom>
              <a:avLst/>
              <a:gdLst/>
              <a:ahLst/>
              <a:cxnLst/>
              <a:rect l="l" t="t" r="r" b="b"/>
              <a:pathLst>
                <a:path w="1652081" h="698500">
                  <a:moveTo>
                    <a:pt x="1646833" y="363843"/>
                  </a:moveTo>
                  <a:lnTo>
                    <a:pt x="1460614" y="683907"/>
                  </a:lnTo>
                  <a:cubicBezTo>
                    <a:pt x="1455357" y="692942"/>
                    <a:pt x="1445693" y="698500"/>
                    <a:pt x="1435240" y="698500"/>
                  </a:cubicBezTo>
                  <a:lnTo>
                    <a:pt x="216842" y="698500"/>
                  </a:lnTo>
                  <a:cubicBezTo>
                    <a:pt x="206389" y="698500"/>
                    <a:pt x="196724" y="692942"/>
                    <a:pt x="191467" y="683907"/>
                  </a:cubicBezTo>
                  <a:lnTo>
                    <a:pt x="5249" y="363843"/>
                  </a:lnTo>
                  <a:cubicBezTo>
                    <a:pt x="0" y="354822"/>
                    <a:pt x="0" y="343678"/>
                    <a:pt x="5249" y="334657"/>
                  </a:cubicBezTo>
                  <a:lnTo>
                    <a:pt x="191467" y="14593"/>
                  </a:lnTo>
                  <a:cubicBezTo>
                    <a:pt x="196724" y="5558"/>
                    <a:pt x="206389" y="0"/>
                    <a:pt x="216842" y="0"/>
                  </a:cubicBezTo>
                  <a:lnTo>
                    <a:pt x="1435240" y="0"/>
                  </a:lnTo>
                  <a:cubicBezTo>
                    <a:pt x="1445693" y="0"/>
                    <a:pt x="1455357" y="5558"/>
                    <a:pt x="1460614" y="14593"/>
                  </a:cubicBezTo>
                  <a:lnTo>
                    <a:pt x="1646833" y="334657"/>
                  </a:lnTo>
                  <a:cubicBezTo>
                    <a:pt x="1652081" y="343678"/>
                    <a:pt x="1652081" y="354822"/>
                    <a:pt x="1646833" y="36384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C4BC07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575128" y="6261762"/>
            <a:ext cx="4604091" cy="2124269"/>
            <a:chOff x="0" y="0"/>
            <a:chExt cx="1513913" cy="698500"/>
          </a:xfrm>
        </p:grpSpPr>
        <p:sp>
          <p:nvSpPr>
            <p:cNvPr id="28" name="Freeform 28"/>
            <p:cNvSpPr/>
            <p:nvPr/>
          </p:nvSpPr>
          <p:spPr>
            <a:xfrm>
              <a:off x="3552" y="0"/>
              <a:ext cx="1506809" cy="698500"/>
            </a:xfrm>
            <a:custGeom>
              <a:avLst/>
              <a:gdLst/>
              <a:ahLst/>
              <a:cxnLst/>
              <a:rect l="l" t="t" r="r" b="b"/>
              <a:pathLst>
                <a:path w="1506809" h="698500">
                  <a:moveTo>
                    <a:pt x="1501059" y="365238"/>
                  </a:moveTo>
                  <a:lnTo>
                    <a:pt x="1316463" y="682512"/>
                  </a:lnTo>
                  <a:cubicBezTo>
                    <a:pt x="1310704" y="692411"/>
                    <a:pt x="1300116" y="698500"/>
                    <a:pt x="1288664" y="698500"/>
                  </a:cubicBezTo>
                  <a:lnTo>
                    <a:pt x="218145" y="698500"/>
                  </a:lnTo>
                  <a:cubicBezTo>
                    <a:pt x="206693" y="698500"/>
                    <a:pt x="196105" y="692411"/>
                    <a:pt x="190346" y="682512"/>
                  </a:cubicBezTo>
                  <a:lnTo>
                    <a:pt x="5750" y="365238"/>
                  </a:lnTo>
                  <a:cubicBezTo>
                    <a:pt x="0" y="355355"/>
                    <a:pt x="0" y="343145"/>
                    <a:pt x="5750" y="333262"/>
                  </a:cubicBezTo>
                  <a:lnTo>
                    <a:pt x="190346" y="15988"/>
                  </a:lnTo>
                  <a:cubicBezTo>
                    <a:pt x="196105" y="6089"/>
                    <a:pt x="206693" y="0"/>
                    <a:pt x="218145" y="0"/>
                  </a:cubicBezTo>
                  <a:lnTo>
                    <a:pt x="1288664" y="0"/>
                  </a:lnTo>
                  <a:cubicBezTo>
                    <a:pt x="1300116" y="0"/>
                    <a:pt x="1310704" y="6089"/>
                    <a:pt x="1316463" y="15988"/>
                  </a:cubicBezTo>
                  <a:lnTo>
                    <a:pt x="1501059" y="333262"/>
                  </a:lnTo>
                  <a:cubicBezTo>
                    <a:pt x="1506809" y="343145"/>
                    <a:pt x="1506809" y="355355"/>
                    <a:pt x="1501059" y="365238"/>
                  </a:cubicBezTo>
                  <a:close/>
                </a:path>
              </a:pathLst>
            </a:custGeom>
            <a:solidFill>
              <a:srgbClr val="0061AA"/>
            </a:solidFill>
            <a:ln cap="sq">
              <a:noFill/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553764" y="3003958"/>
            <a:ext cx="843479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8"/>
              </a:lnSpc>
            </a:pPr>
            <a:r>
              <a:rPr lang="en-US" sz="2948">
                <a:solidFill>
                  <a:srgbClr val="FFFFFF"/>
                </a:solidFill>
                <a:latin typeface="Poppins Semi-Bold"/>
              </a:rPr>
              <a:t>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75504" y="2950103"/>
            <a:ext cx="3599624" cy="67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68"/>
              </a:lnSpc>
              <a:spcBef>
                <a:spcPct val="0"/>
              </a:spcBef>
            </a:pPr>
            <a:r>
              <a:rPr lang="en-US" sz="1906" u="none" strike="noStrike">
                <a:solidFill>
                  <a:srgbClr val="FFFFFF"/>
                </a:solidFill>
                <a:latin typeface="Poppins"/>
              </a:rPr>
              <a:t>WHY QUALITY IN RADIOLOGY MATTERS IN 2023 AND BEYOND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53764" y="5662551"/>
            <a:ext cx="843479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8"/>
              </a:lnSpc>
            </a:pPr>
            <a:r>
              <a:rPr lang="en-US" sz="2948">
                <a:solidFill>
                  <a:srgbClr val="0061AA"/>
                </a:solidFill>
                <a:latin typeface="Poppins Semi-Bold"/>
              </a:rPr>
              <a:t>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75504" y="5373359"/>
            <a:ext cx="3455884" cy="1011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68"/>
              </a:lnSpc>
              <a:spcBef>
                <a:spcPct val="0"/>
              </a:spcBef>
            </a:pPr>
            <a:r>
              <a:rPr lang="en-US" sz="1906" u="none" strike="noStrike">
                <a:solidFill>
                  <a:srgbClr val="0061AA"/>
                </a:solidFill>
                <a:latin typeface="Poppins"/>
              </a:rPr>
              <a:t>RADIOLOGISTS’ OPPORTUNITY TO EMBRACE CHANGE AND LEAD WITH QUALITY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790587" y="7016988"/>
            <a:ext cx="843479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8"/>
              </a:lnSpc>
            </a:pPr>
            <a:r>
              <a:rPr lang="en-US" sz="2948">
                <a:solidFill>
                  <a:srgbClr val="FFFFFF"/>
                </a:solidFill>
                <a:latin typeface="Poppins Semi-Bold"/>
              </a:rPr>
              <a:t>4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212327" y="6633732"/>
            <a:ext cx="3590970" cy="133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68"/>
              </a:lnSpc>
              <a:spcBef>
                <a:spcPct val="0"/>
              </a:spcBef>
            </a:pPr>
            <a:r>
              <a:rPr lang="en-US" sz="1906" u="none" strike="noStrike">
                <a:solidFill>
                  <a:srgbClr val="FFFFFF"/>
                </a:solidFill>
                <a:latin typeface="Poppins"/>
              </a:rPr>
              <a:t>LEARN HOW PARTNERING WITH INDUSTRY CAN HELP TO STRENGTHEN OUR GOALS AS RADIOLOGISTS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904731" y="4379233"/>
            <a:ext cx="843479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8"/>
              </a:lnSpc>
            </a:pPr>
            <a:r>
              <a:rPr lang="en-US" sz="2948">
                <a:solidFill>
                  <a:srgbClr val="0061AA"/>
                </a:solidFill>
                <a:latin typeface="Poppins Semi-Bold"/>
              </a:rPr>
              <a:t>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326471" y="3829289"/>
            <a:ext cx="4412698" cy="17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8"/>
              </a:lnSpc>
            </a:pPr>
            <a:r>
              <a:rPr lang="en-US" sz="1906" dirty="0">
                <a:solidFill>
                  <a:srgbClr val="0061AA"/>
                </a:solidFill>
                <a:latin typeface="Poppins"/>
              </a:rPr>
              <a:t>CURRENT EXAMPLE OF MICHIGAN MARKETPLACE PRESSURE FOR UNDERSTANDING QUALITY AND DIFFERENTIATING COMPANIES BASED ON QUALITY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899071" y="857250"/>
            <a:ext cx="4947308" cy="107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35"/>
              </a:lnSpc>
            </a:pPr>
            <a:r>
              <a:rPr lang="en-US" sz="5953">
                <a:solidFill>
                  <a:srgbClr val="C4BC07"/>
                </a:solidFill>
                <a:latin typeface="Poppins"/>
              </a:rPr>
              <a:t>OBJECTIVES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31261" y="1615337"/>
            <a:ext cx="9225479" cy="7797502"/>
          </a:xfrm>
          <a:custGeom>
            <a:avLst/>
            <a:gdLst/>
            <a:ahLst/>
            <a:cxnLst/>
            <a:rect l="l" t="t" r="r" b="b"/>
            <a:pathLst>
              <a:path w="9225479" h="7797502">
                <a:moveTo>
                  <a:pt x="0" y="0"/>
                </a:moveTo>
                <a:lnTo>
                  <a:pt x="9225478" y="0"/>
                </a:lnTo>
                <a:lnTo>
                  <a:pt x="9225478" y="7797502"/>
                </a:lnTo>
                <a:lnTo>
                  <a:pt x="0" y="779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132027" y="355576"/>
            <a:ext cx="2023947" cy="107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35"/>
              </a:lnSpc>
            </a:pPr>
            <a:r>
              <a:rPr lang="en-US" sz="5953">
                <a:solidFill>
                  <a:srgbClr val="C4BC07"/>
                </a:solidFill>
                <a:latin typeface="Poppins"/>
              </a:rPr>
              <a:t>JACR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5358737" y="8672814"/>
            <a:ext cx="4185210" cy="2172476"/>
            <a:chOff x="0" y="0"/>
            <a:chExt cx="1345639" cy="698500"/>
          </a:xfrm>
        </p:grpSpPr>
        <p:sp>
          <p:nvSpPr>
            <p:cNvPr id="5" name="Freeform 5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935766" y="9331740"/>
            <a:ext cx="8377487" cy="2964361"/>
            <a:chOff x="0" y="0"/>
            <a:chExt cx="1974009" cy="698500"/>
          </a:xfrm>
        </p:grpSpPr>
        <p:sp>
          <p:nvSpPr>
            <p:cNvPr id="8" name="Freeform 8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825072" y="-294602"/>
            <a:ext cx="4185210" cy="1643257"/>
            <a:chOff x="0" y="0"/>
            <a:chExt cx="1345639" cy="528344"/>
          </a:xfrm>
        </p:grpSpPr>
        <p:sp>
          <p:nvSpPr>
            <p:cNvPr id="11" name="Freeform 11"/>
            <p:cNvSpPr/>
            <p:nvPr/>
          </p:nvSpPr>
          <p:spPr>
            <a:xfrm>
              <a:off x="5092" y="0"/>
              <a:ext cx="1335455" cy="528344"/>
            </a:xfrm>
            <a:custGeom>
              <a:avLst/>
              <a:gdLst/>
              <a:ahLst/>
              <a:cxnLst/>
              <a:rect l="l" t="t" r="r" b="b"/>
              <a:pathLst>
                <a:path w="1335455" h="528344">
                  <a:moveTo>
                    <a:pt x="1328141" y="280301"/>
                  </a:moveTo>
                  <a:lnTo>
                    <a:pt x="1149754" y="512215"/>
                  </a:lnTo>
                  <a:cubicBezTo>
                    <a:pt x="1141931" y="522385"/>
                    <a:pt x="1129829" y="528344"/>
                    <a:pt x="1116999" y="528344"/>
                  </a:cubicBezTo>
                  <a:lnTo>
                    <a:pt x="218456" y="528344"/>
                  </a:lnTo>
                  <a:cubicBezTo>
                    <a:pt x="205626" y="528344"/>
                    <a:pt x="193524" y="522385"/>
                    <a:pt x="185702" y="512215"/>
                  </a:cubicBezTo>
                  <a:lnTo>
                    <a:pt x="7314" y="280301"/>
                  </a:lnTo>
                  <a:cubicBezTo>
                    <a:pt x="0" y="270792"/>
                    <a:pt x="0" y="257552"/>
                    <a:pt x="7314" y="248043"/>
                  </a:cubicBezTo>
                  <a:lnTo>
                    <a:pt x="185702" y="16129"/>
                  </a:lnTo>
                  <a:cubicBezTo>
                    <a:pt x="193524" y="5959"/>
                    <a:pt x="205626" y="0"/>
                    <a:pt x="218456" y="0"/>
                  </a:cubicBezTo>
                  <a:lnTo>
                    <a:pt x="1116999" y="0"/>
                  </a:lnTo>
                  <a:cubicBezTo>
                    <a:pt x="1129829" y="0"/>
                    <a:pt x="1141931" y="5959"/>
                    <a:pt x="1149754" y="16129"/>
                  </a:cubicBezTo>
                  <a:lnTo>
                    <a:pt x="1328141" y="248043"/>
                  </a:lnTo>
                  <a:cubicBezTo>
                    <a:pt x="1335455" y="257552"/>
                    <a:pt x="1335455" y="270792"/>
                    <a:pt x="1328141" y="280301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180057" y="527026"/>
            <a:ext cx="8377487" cy="821628"/>
            <a:chOff x="0" y="0"/>
            <a:chExt cx="1974009" cy="193602"/>
          </a:xfrm>
        </p:grpSpPr>
        <p:sp>
          <p:nvSpPr>
            <p:cNvPr id="14" name="Freeform 14"/>
            <p:cNvSpPr/>
            <p:nvPr/>
          </p:nvSpPr>
          <p:spPr>
            <a:xfrm>
              <a:off x="6417" y="0"/>
              <a:ext cx="1961174" cy="193602"/>
            </a:xfrm>
            <a:custGeom>
              <a:avLst/>
              <a:gdLst/>
              <a:ahLst/>
              <a:cxnLst/>
              <a:rect l="l" t="t" r="r" b="b"/>
              <a:pathLst>
                <a:path w="1961174" h="193602">
                  <a:moveTo>
                    <a:pt x="1958414" y="101173"/>
                  </a:moveTo>
                  <a:lnTo>
                    <a:pt x="1773569" y="189230"/>
                  </a:lnTo>
                  <a:cubicBezTo>
                    <a:pt x="1767527" y="192109"/>
                    <a:pt x="1760919" y="193602"/>
                    <a:pt x="1754226" y="193602"/>
                  </a:cubicBezTo>
                  <a:lnTo>
                    <a:pt x="206948" y="193602"/>
                  </a:lnTo>
                  <a:cubicBezTo>
                    <a:pt x="200256" y="193602"/>
                    <a:pt x="193648" y="192109"/>
                    <a:pt x="187606" y="189230"/>
                  </a:cubicBezTo>
                  <a:lnTo>
                    <a:pt x="2760" y="101173"/>
                  </a:lnTo>
                  <a:cubicBezTo>
                    <a:pt x="1074" y="100370"/>
                    <a:pt x="0" y="98669"/>
                    <a:pt x="0" y="96801"/>
                  </a:cubicBezTo>
                  <a:cubicBezTo>
                    <a:pt x="0" y="94934"/>
                    <a:pt x="1074" y="93232"/>
                    <a:pt x="2760" y="92429"/>
                  </a:cubicBezTo>
                  <a:lnTo>
                    <a:pt x="187606" y="4372"/>
                  </a:lnTo>
                  <a:cubicBezTo>
                    <a:pt x="193648" y="1494"/>
                    <a:pt x="200256" y="0"/>
                    <a:pt x="206948" y="0"/>
                  </a:cubicBezTo>
                  <a:lnTo>
                    <a:pt x="1754226" y="0"/>
                  </a:lnTo>
                  <a:cubicBezTo>
                    <a:pt x="1760919" y="0"/>
                    <a:pt x="1767527" y="1494"/>
                    <a:pt x="1773569" y="4372"/>
                  </a:cubicBezTo>
                  <a:lnTo>
                    <a:pt x="1958414" y="92429"/>
                  </a:lnTo>
                  <a:cubicBezTo>
                    <a:pt x="1960100" y="93232"/>
                    <a:pt x="1961174" y="94934"/>
                    <a:pt x="1961174" y="96801"/>
                  </a:cubicBezTo>
                  <a:cubicBezTo>
                    <a:pt x="1961174" y="98669"/>
                    <a:pt x="1960100" y="100370"/>
                    <a:pt x="1958414" y="101173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7875" y="2584108"/>
            <a:ext cx="12672027" cy="7029601"/>
          </a:xfrm>
          <a:custGeom>
            <a:avLst/>
            <a:gdLst/>
            <a:ahLst/>
            <a:cxnLst/>
            <a:rect l="l" t="t" r="r" b="b"/>
            <a:pathLst>
              <a:path w="12672027" h="7029601">
                <a:moveTo>
                  <a:pt x="0" y="0"/>
                </a:moveTo>
                <a:lnTo>
                  <a:pt x="12672027" y="0"/>
                </a:lnTo>
                <a:lnTo>
                  <a:pt x="12672027" y="7029601"/>
                </a:lnTo>
                <a:lnTo>
                  <a:pt x="0" y="70296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98128" y="358692"/>
            <a:ext cx="9534965" cy="107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35"/>
              </a:lnSpc>
            </a:pPr>
            <a:r>
              <a:rPr lang="en-US" sz="5953">
                <a:solidFill>
                  <a:srgbClr val="C4BC07"/>
                </a:solidFill>
                <a:latin typeface="Poppins"/>
              </a:rPr>
              <a:t>HHS MPFS FINAL RULE</a:t>
            </a:r>
            <a:r>
              <a:rPr lang="en-US" sz="5953">
                <a:solidFill>
                  <a:srgbClr val="0061AA"/>
                </a:solidFill>
                <a:latin typeface="Poppins"/>
              </a:rPr>
              <a:t>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3967875" y="9354023"/>
            <a:ext cx="5755000" cy="1384087"/>
            <a:chOff x="0" y="0"/>
            <a:chExt cx="2904347" cy="698500"/>
          </a:xfrm>
        </p:grpSpPr>
        <p:sp>
          <p:nvSpPr>
            <p:cNvPr id="5" name="Freeform 5"/>
            <p:cNvSpPr/>
            <p:nvPr/>
          </p:nvSpPr>
          <p:spPr>
            <a:xfrm>
              <a:off x="2842" y="0"/>
              <a:ext cx="2898664" cy="698500"/>
            </a:xfrm>
            <a:custGeom>
              <a:avLst/>
              <a:gdLst/>
              <a:ahLst/>
              <a:cxnLst/>
              <a:rect l="l" t="t" r="r" b="b"/>
              <a:pathLst>
                <a:path w="2898664" h="698500">
                  <a:moveTo>
                    <a:pt x="2894063" y="362040"/>
                  </a:moveTo>
                  <a:lnTo>
                    <a:pt x="2705747" y="685710"/>
                  </a:lnTo>
                  <a:cubicBezTo>
                    <a:pt x="2701139" y="693628"/>
                    <a:pt x="2692669" y="698500"/>
                    <a:pt x="2683507" y="698500"/>
                  </a:cubicBezTo>
                  <a:lnTo>
                    <a:pt x="215156" y="698500"/>
                  </a:lnTo>
                  <a:cubicBezTo>
                    <a:pt x="205994" y="698500"/>
                    <a:pt x="197524" y="693628"/>
                    <a:pt x="192916" y="685710"/>
                  </a:cubicBezTo>
                  <a:lnTo>
                    <a:pt x="4600" y="362040"/>
                  </a:lnTo>
                  <a:cubicBezTo>
                    <a:pt x="0" y="354134"/>
                    <a:pt x="0" y="344366"/>
                    <a:pt x="4600" y="336460"/>
                  </a:cubicBezTo>
                  <a:lnTo>
                    <a:pt x="192916" y="12790"/>
                  </a:lnTo>
                  <a:cubicBezTo>
                    <a:pt x="197524" y="4872"/>
                    <a:pt x="205994" y="0"/>
                    <a:pt x="215156" y="0"/>
                  </a:cubicBezTo>
                  <a:lnTo>
                    <a:pt x="2683507" y="0"/>
                  </a:lnTo>
                  <a:cubicBezTo>
                    <a:pt x="2692669" y="0"/>
                    <a:pt x="2701139" y="4872"/>
                    <a:pt x="2705747" y="12790"/>
                  </a:cubicBezTo>
                  <a:lnTo>
                    <a:pt x="2894063" y="336460"/>
                  </a:lnTo>
                  <a:cubicBezTo>
                    <a:pt x="2898663" y="344366"/>
                    <a:pt x="2898663" y="354134"/>
                    <a:pt x="2894063" y="362040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772074" y="9858621"/>
            <a:ext cx="7739949" cy="1361356"/>
            <a:chOff x="0" y="0"/>
            <a:chExt cx="6261511" cy="1101318"/>
          </a:xfrm>
        </p:grpSpPr>
        <p:sp>
          <p:nvSpPr>
            <p:cNvPr id="8" name="Freeform 8"/>
            <p:cNvSpPr/>
            <p:nvPr/>
          </p:nvSpPr>
          <p:spPr>
            <a:xfrm>
              <a:off x="1351" y="0"/>
              <a:ext cx="6258810" cy="1101318"/>
            </a:xfrm>
            <a:custGeom>
              <a:avLst/>
              <a:gdLst/>
              <a:ahLst/>
              <a:cxnLst/>
              <a:rect l="l" t="t" r="r" b="b"/>
              <a:pathLst>
                <a:path w="6258810" h="1101318">
                  <a:moveTo>
                    <a:pt x="6256351" y="560981"/>
                  </a:moveTo>
                  <a:lnTo>
                    <a:pt x="6060769" y="1090995"/>
                  </a:lnTo>
                  <a:cubicBezTo>
                    <a:pt x="6058480" y="1097198"/>
                    <a:pt x="6052569" y="1101318"/>
                    <a:pt x="6045957" y="1101318"/>
                  </a:cubicBezTo>
                  <a:lnTo>
                    <a:pt x="212852" y="1101318"/>
                  </a:lnTo>
                  <a:cubicBezTo>
                    <a:pt x="206240" y="1101318"/>
                    <a:pt x="200329" y="1097198"/>
                    <a:pt x="198040" y="1090995"/>
                  </a:cubicBezTo>
                  <a:lnTo>
                    <a:pt x="2458" y="560981"/>
                  </a:lnTo>
                  <a:cubicBezTo>
                    <a:pt x="0" y="554319"/>
                    <a:pt x="0" y="546999"/>
                    <a:pt x="2458" y="540336"/>
                  </a:cubicBezTo>
                  <a:lnTo>
                    <a:pt x="198040" y="10322"/>
                  </a:lnTo>
                  <a:cubicBezTo>
                    <a:pt x="200329" y="4120"/>
                    <a:pt x="206240" y="0"/>
                    <a:pt x="212852" y="0"/>
                  </a:cubicBezTo>
                  <a:lnTo>
                    <a:pt x="6045957" y="0"/>
                  </a:lnTo>
                  <a:cubicBezTo>
                    <a:pt x="6052569" y="0"/>
                    <a:pt x="6058480" y="4120"/>
                    <a:pt x="6060769" y="10322"/>
                  </a:cubicBezTo>
                  <a:lnTo>
                    <a:pt x="6256351" y="540336"/>
                  </a:lnTo>
                  <a:cubicBezTo>
                    <a:pt x="6258810" y="546999"/>
                    <a:pt x="6258810" y="554319"/>
                    <a:pt x="6256351" y="560981"/>
                  </a:cubicBezTo>
                  <a:close/>
                </a:path>
              </a:pathLst>
            </a:custGeom>
            <a:solidFill>
              <a:srgbClr val="005B9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615020" y="1264736"/>
            <a:ext cx="9534965" cy="107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35"/>
              </a:lnSpc>
            </a:pPr>
            <a:r>
              <a:rPr lang="en-US" sz="5953">
                <a:solidFill>
                  <a:srgbClr val="0061AA"/>
                </a:solidFill>
                <a:latin typeface="Poppins Bold"/>
              </a:rPr>
              <a:t>IMPACT TABLES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2833" y="2333529"/>
            <a:ext cx="8364832" cy="951047"/>
            <a:chOff x="0" y="0"/>
            <a:chExt cx="6143581" cy="698500"/>
          </a:xfrm>
        </p:grpSpPr>
        <p:sp>
          <p:nvSpPr>
            <p:cNvPr id="3" name="Freeform 3"/>
            <p:cNvSpPr/>
            <p:nvPr/>
          </p:nvSpPr>
          <p:spPr>
            <a:xfrm>
              <a:off x="1955" y="0"/>
              <a:ext cx="6139671" cy="698500"/>
            </a:xfrm>
            <a:custGeom>
              <a:avLst/>
              <a:gdLst/>
              <a:ahLst/>
              <a:cxnLst/>
              <a:rect l="l" t="t" r="r" b="b"/>
              <a:pathLst>
                <a:path w="6139671" h="698500">
                  <a:moveTo>
                    <a:pt x="6136506" y="358050"/>
                  </a:moveTo>
                  <a:lnTo>
                    <a:pt x="5943546" y="689700"/>
                  </a:lnTo>
                  <a:cubicBezTo>
                    <a:pt x="5940376" y="695148"/>
                    <a:pt x="5934549" y="698500"/>
                    <a:pt x="5928245" y="698500"/>
                  </a:cubicBezTo>
                  <a:lnTo>
                    <a:pt x="211426" y="698500"/>
                  </a:lnTo>
                  <a:cubicBezTo>
                    <a:pt x="205123" y="698500"/>
                    <a:pt x="199295" y="695148"/>
                    <a:pt x="196125" y="689700"/>
                  </a:cubicBezTo>
                  <a:lnTo>
                    <a:pt x="3165" y="358050"/>
                  </a:lnTo>
                  <a:cubicBezTo>
                    <a:pt x="0" y="352610"/>
                    <a:pt x="0" y="345890"/>
                    <a:pt x="3165" y="340450"/>
                  </a:cubicBezTo>
                  <a:lnTo>
                    <a:pt x="196125" y="8800"/>
                  </a:lnTo>
                  <a:cubicBezTo>
                    <a:pt x="199295" y="3352"/>
                    <a:pt x="205123" y="0"/>
                    <a:pt x="211426" y="0"/>
                  </a:cubicBezTo>
                  <a:lnTo>
                    <a:pt x="5928245" y="0"/>
                  </a:lnTo>
                  <a:cubicBezTo>
                    <a:pt x="5934549" y="0"/>
                    <a:pt x="5940376" y="3352"/>
                    <a:pt x="5943546" y="8800"/>
                  </a:cubicBezTo>
                  <a:lnTo>
                    <a:pt x="6136506" y="340450"/>
                  </a:lnTo>
                  <a:cubicBezTo>
                    <a:pt x="6139671" y="345890"/>
                    <a:pt x="6139671" y="352610"/>
                    <a:pt x="6136506" y="35805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C4BC07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22833" y="4245675"/>
            <a:ext cx="8364832" cy="951047"/>
            <a:chOff x="0" y="0"/>
            <a:chExt cx="6143581" cy="698500"/>
          </a:xfrm>
        </p:grpSpPr>
        <p:sp>
          <p:nvSpPr>
            <p:cNvPr id="6" name="Freeform 6"/>
            <p:cNvSpPr/>
            <p:nvPr/>
          </p:nvSpPr>
          <p:spPr>
            <a:xfrm>
              <a:off x="1955" y="0"/>
              <a:ext cx="6139671" cy="698500"/>
            </a:xfrm>
            <a:custGeom>
              <a:avLst/>
              <a:gdLst/>
              <a:ahLst/>
              <a:cxnLst/>
              <a:rect l="l" t="t" r="r" b="b"/>
              <a:pathLst>
                <a:path w="6139671" h="698500">
                  <a:moveTo>
                    <a:pt x="6136506" y="358050"/>
                  </a:moveTo>
                  <a:lnTo>
                    <a:pt x="5943546" y="689700"/>
                  </a:lnTo>
                  <a:cubicBezTo>
                    <a:pt x="5940376" y="695148"/>
                    <a:pt x="5934549" y="698500"/>
                    <a:pt x="5928245" y="698500"/>
                  </a:cubicBezTo>
                  <a:lnTo>
                    <a:pt x="211426" y="698500"/>
                  </a:lnTo>
                  <a:cubicBezTo>
                    <a:pt x="205123" y="698500"/>
                    <a:pt x="199295" y="695148"/>
                    <a:pt x="196125" y="689700"/>
                  </a:cubicBezTo>
                  <a:lnTo>
                    <a:pt x="3165" y="358050"/>
                  </a:lnTo>
                  <a:cubicBezTo>
                    <a:pt x="0" y="352610"/>
                    <a:pt x="0" y="345890"/>
                    <a:pt x="3165" y="340450"/>
                  </a:cubicBezTo>
                  <a:lnTo>
                    <a:pt x="196125" y="8800"/>
                  </a:lnTo>
                  <a:cubicBezTo>
                    <a:pt x="199295" y="3352"/>
                    <a:pt x="205123" y="0"/>
                    <a:pt x="211426" y="0"/>
                  </a:cubicBezTo>
                  <a:lnTo>
                    <a:pt x="5928245" y="0"/>
                  </a:lnTo>
                  <a:cubicBezTo>
                    <a:pt x="5934549" y="0"/>
                    <a:pt x="5940376" y="3352"/>
                    <a:pt x="5943546" y="8800"/>
                  </a:cubicBezTo>
                  <a:lnTo>
                    <a:pt x="6136506" y="340450"/>
                  </a:lnTo>
                  <a:cubicBezTo>
                    <a:pt x="6139671" y="345890"/>
                    <a:pt x="6139671" y="352610"/>
                    <a:pt x="6136506" y="35805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61AA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22833" y="6158236"/>
            <a:ext cx="8364832" cy="951047"/>
            <a:chOff x="0" y="0"/>
            <a:chExt cx="6143581" cy="698500"/>
          </a:xfrm>
        </p:grpSpPr>
        <p:sp>
          <p:nvSpPr>
            <p:cNvPr id="9" name="Freeform 9"/>
            <p:cNvSpPr/>
            <p:nvPr/>
          </p:nvSpPr>
          <p:spPr>
            <a:xfrm>
              <a:off x="1955" y="0"/>
              <a:ext cx="6139671" cy="698500"/>
            </a:xfrm>
            <a:custGeom>
              <a:avLst/>
              <a:gdLst/>
              <a:ahLst/>
              <a:cxnLst/>
              <a:rect l="l" t="t" r="r" b="b"/>
              <a:pathLst>
                <a:path w="6139671" h="698500">
                  <a:moveTo>
                    <a:pt x="6136506" y="358050"/>
                  </a:moveTo>
                  <a:lnTo>
                    <a:pt x="5943546" y="689700"/>
                  </a:lnTo>
                  <a:cubicBezTo>
                    <a:pt x="5940376" y="695148"/>
                    <a:pt x="5934549" y="698500"/>
                    <a:pt x="5928245" y="698500"/>
                  </a:cubicBezTo>
                  <a:lnTo>
                    <a:pt x="211426" y="698500"/>
                  </a:lnTo>
                  <a:cubicBezTo>
                    <a:pt x="205123" y="698500"/>
                    <a:pt x="199295" y="695148"/>
                    <a:pt x="196125" y="689700"/>
                  </a:cubicBezTo>
                  <a:lnTo>
                    <a:pt x="3165" y="358050"/>
                  </a:lnTo>
                  <a:cubicBezTo>
                    <a:pt x="0" y="352610"/>
                    <a:pt x="0" y="345890"/>
                    <a:pt x="3165" y="340450"/>
                  </a:cubicBezTo>
                  <a:lnTo>
                    <a:pt x="196125" y="8800"/>
                  </a:lnTo>
                  <a:cubicBezTo>
                    <a:pt x="199295" y="3352"/>
                    <a:pt x="205123" y="0"/>
                    <a:pt x="211426" y="0"/>
                  </a:cubicBezTo>
                  <a:lnTo>
                    <a:pt x="5928245" y="0"/>
                  </a:lnTo>
                  <a:cubicBezTo>
                    <a:pt x="5934549" y="0"/>
                    <a:pt x="5940376" y="3352"/>
                    <a:pt x="5943546" y="8800"/>
                  </a:cubicBezTo>
                  <a:lnTo>
                    <a:pt x="6136506" y="340450"/>
                  </a:lnTo>
                  <a:cubicBezTo>
                    <a:pt x="6139671" y="345890"/>
                    <a:pt x="6139671" y="352610"/>
                    <a:pt x="6136506" y="35805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C4BC07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22833" y="8070798"/>
            <a:ext cx="8364832" cy="951047"/>
            <a:chOff x="0" y="0"/>
            <a:chExt cx="6143581" cy="698500"/>
          </a:xfrm>
        </p:grpSpPr>
        <p:sp>
          <p:nvSpPr>
            <p:cNvPr id="12" name="Freeform 12"/>
            <p:cNvSpPr/>
            <p:nvPr/>
          </p:nvSpPr>
          <p:spPr>
            <a:xfrm>
              <a:off x="1955" y="0"/>
              <a:ext cx="6139671" cy="698500"/>
            </a:xfrm>
            <a:custGeom>
              <a:avLst/>
              <a:gdLst/>
              <a:ahLst/>
              <a:cxnLst/>
              <a:rect l="l" t="t" r="r" b="b"/>
              <a:pathLst>
                <a:path w="6139671" h="698500">
                  <a:moveTo>
                    <a:pt x="6136506" y="358050"/>
                  </a:moveTo>
                  <a:lnTo>
                    <a:pt x="5943546" y="689700"/>
                  </a:lnTo>
                  <a:cubicBezTo>
                    <a:pt x="5940376" y="695148"/>
                    <a:pt x="5934549" y="698500"/>
                    <a:pt x="5928245" y="698500"/>
                  </a:cubicBezTo>
                  <a:lnTo>
                    <a:pt x="211426" y="698500"/>
                  </a:lnTo>
                  <a:cubicBezTo>
                    <a:pt x="205123" y="698500"/>
                    <a:pt x="199295" y="695148"/>
                    <a:pt x="196125" y="689700"/>
                  </a:cubicBezTo>
                  <a:lnTo>
                    <a:pt x="3165" y="358050"/>
                  </a:lnTo>
                  <a:cubicBezTo>
                    <a:pt x="0" y="352610"/>
                    <a:pt x="0" y="345890"/>
                    <a:pt x="3165" y="340450"/>
                  </a:cubicBezTo>
                  <a:lnTo>
                    <a:pt x="196125" y="8800"/>
                  </a:lnTo>
                  <a:cubicBezTo>
                    <a:pt x="199295" y="3352"/>
                    <a:pt x="205123" y="0"/>
                    <a:pt x="211426" y="0"/>
                  </a:cubicBezTo>
                  <a:lnTo>
                    <a:pt x="5928245" y="0"/>
                  </a:lnTo>
                  <a:cubicBezTo>
                    <a:pt x="5934549" y="0"/>
                    <a:pt x="5940376" y="3352"/>
                    <a:pt x="5943546" y="8800"/>
                  </a:cubicBezTo>
                  <a:lnTo>
                    <a:pt x="6136506" y="340450"/>
                  </a:lnTo>
                  <a:cubicBezTo>
                    <a:pt x="6139671" y="345890"/>
                    <a:pt x="6139671" y="352610"/>
                    <a:pt x="6136506" y="35805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61AA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1651070"/>
            <a:ext cx="1588266" cy="1364916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10296" y="0"/>
              <a:ext cx="792208" cy="698500"/>
            </a:xfrm>
            <a:custGeom>
              <a:avLst/>
              <a:gdLst/>
              <a:ahLst/>
              <a:cxnLst/>
              <a:rect l="l" t="t" r="r" b="b"/>
              <a:pathLst>
                <a:path w="792208" h="698500">
                  <a:moveTo>
                    <a:pt x="775539" y="395595"/>
                  </a:moveTo>
                  <a:lnTo>
                    <a:pt x="626269" y="652155"/>
                  </a:lnTo>
                  <a:cubicBezTo>
                    <a:pt x="609574" y="680848"/>
                    <a:pt x="578882" y="698500"/>
                    <a:pt x="545685" y="698500"/>
                  </a:cubicBezTo>
                  <a:lnTo>
                    <a:pt x="246523" y="698500"/>
                  </a:lnTo>
                  <a:cubicBezTo>
                    <a:pt x="213326" y="698500"/>
                    <a:pt x="182634" y="680848"/>
                    <a:pt x="165939" y="652155"/>
                  </a:cubicBezTo>
                  <a:lnTo>
                    <a:pt x="16669" y="395595"/>
                  </a:lnTo>
                  <a:cubicBezTo>
                    <a:pt x="0" y="366947"/>
                    <a:pt x="0" y="331553"/>
                    <a:pt x="16669" y="302905"/>
                  </a:cubicBezTo>
                  <a:lnTo>
                    <a:pt x="165939" y="46345"/>
                  </a:lnTo>
                  <a:cubicBezTo>
                    <a:pt x="182634" y="17652"/>
                    <a:pt x="213326" y="0"/>
                    <a:pt x="246523" y="0"/>
                  </a:cubicBezTo>
                  <a:lnTo>
                    <a:pt x="545685" y="0"/>
                  </a:lnTo>
                  <a:cubicBezTo>
                    <a:pt x="578882" y="0"/>
                    <a:pt x="609574" y="17652"/>
                    <a:pt x="626269" y="46345"/>
                  </a:cubicBezTo>
                  <a:lnTo>
                    <a:pt x="775539" y="302905"/>
                  </a:lnTo>
                  <a:cubicBezTo>
                    <a:pt x="792208" y="331553"/>
                    <a:pt x="792208" y="366947"/>
                    <a:pt x="775539" y="395595"/>
                  </a:cubicBezTo>
                  <a:close/>
                </a:path>
              </a:pathLst>
            </a:custGeom>
            <a:solidFill>
              <a:srgbClr val="0061AA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3563216"/>
            <a:ext cx="1588266" cy="1364916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10296" y="0"/>
              <a:ext cx="792208" cy="698500"/>
            </a:xfrm>
            <a:custGeom>
              <a:avLst/>
              <a:gdLst/>
              <a:ahLst/>
              <a:cxnLst/>
              <a:rect l="l" t="t" r="r" b="b"/>
              <a:pathLst>
                <a:path w="792208" h="698500">
                  <a:moveTo>
                    <a:pt x="775539" y="395595"/>
                  </a:moveTo>
                  <a:lnTo>
                    <a:pt x="626269" y="652155"/>
                  </a:lnTo>
                  <a:cubicBezTo>
                    <a:pt x="609574" y="680848"/>
                    <a:pt x="578882" y="698500"/>
                    <a:pt x="545685" y="698500"/>
                  </a:cubicBezTo>
                  <a:lnTo>
                    <a:pt x="246523" y="698500"/>
                  </a:lnTo>
                  <a:cubicBezTo>
                    <a:pt x="213326" y="698500"/>
                    <a:pt x="182634" y="680848"/>
                    <a:pt x="165939" y="652155"/>
                  </a:cubicBezTo>
                  <a:lnTo>
                    <a:pt x="16669" y="395595"/>
                  </a:lnTo>
                  <a:cubicBezTo>
                    <a:pt x="0" y="366947"/>
                    <a:pt x="0" y="331553"/>
                    <a:pt x="16669" y="302905"/>
                  </a:cubicBezTo>
                  <a:lnTo>
                    <a:pt x="165939" y="46345"/>
                  </a:lnTo>
                  <a:cubicBezTo>
                    <a:pt x="182634" y="17652"/>
                    <a:pt x="213326" y="0"/>
                    <a:pt x="246523" y="0"/>
                  </a:cubicBezTo>
                  <a:lnTo>
                    <a:pt x="545685" y="0"/>
                  </a:lnTo>
                  <a:cubicBezTo>
                    <a:pt x="578882" y="0"/>
                    <a:pt x="609574" y="17652"/>
                    <a:pt x="626269" y="46345"/>
                  </a:cubicBezTo>
                  <a:lnTo>
                    <a:pt x="775539" y="302905"/>
                  </a:lnTo>
                  <a:cubicBezTo>
                    <a:pt x="792208" y="331553"/>
                    <a:pt x="792208" y="366947"/>
                    <a:pt x="775539" y="395595"/>
                  </a:cubicBezTo>
                  <a:close/>
                </a:path>
              </a:pathLst>
            </a:custGeom>
            <a:solidFill>
              <a:srgbClr val="C4BC07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5475778"/>
            <a:ext cx="1588266" cy="1364916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10296" y="0"/>
              <a:ext cx="792208" cy="698500"/>
            </a:xfrm>
            <a:custGeom>
              <a:avLst/>
              <a:gdLst/>
              <a:ahLst/>
              <a:cxnLst/>
              <a:rect l="l" t="t" r="r" b="b"/>
              <a:pathLst>
                <a:path w="792208" h="698500">
                  <a:moveTo>
                    <a:pt x="775539" y="395595"/>
                  </a:moveTo>
                  <a:lnTo>
                    <a:pt x="626269" y="652155"/>
                  </a:lnTo>
                  <a:cubicBezTo>
                    <a:pt x="609574" y="680848"/>
                    <a:pt x="578882" y="698500"/>
                    <a:pt x="545685" y="698500"/>
                  </a:cubicBezTo>
                  <a:lnTo>
                    <a:pt x="246523" y="698500"/>
                  </a:lnTo>
                  <a:cubicBezTo>
                    <a:pt x="213326" y="698500"/>
                    <a:pt x="182634" y="680848"/>
                    <a:pt x="165939" y="652155"/>
                  </a:cubicBezTo>
                  <a:lnTo>
                    <a:pt x="16669" y="395595"/>
                  </a:lnTo>
                  <a:cubicBezTo>
                    <a:pt x="0" y="366947"/>
                    <a:pt x="0" y="331553"/>
                    <a:pt x="16669" y="302905"/>
                  </a:cubicBezTo>
                  <a:lnTo>
                    <a:pt x="165939" y="46345"/>
                  </a:lnTo>
                  <a:cubicBezTo>
                    <a:pt x="182634" y="17652"/>
                    <a:pt x="213326" y="0"/>
                    <a:pt x="246523" y="0"/>
                  </a:cubicBezTo>
                  <a:lnTo>
                    <a:pt x="545685" y="0"/>
                  </a:lnTo>
                  <a:cubicBezTo>
                    <a:pt x="578882" y="0"/>
                    <a:pt x="609574" y="17652"/>
                    <a:pt x="626269" y="46345"/>
                  </a:cubicBezTo>
                  <a:lnTo>
                    <a:pt x="775539" y="302905"/>
                  </a:lnTo>
                  <a:cubicBezTo>
                    <a:pt x="792208" y="331553"/>
                    <a:pt x="792208" y="366947"/>
                    <a:pt x="775539" y="395595"/>
                  </a:cubicBezTo>
                  <a:close/>
                </a:path>
              </a:pathLst>
            </a:custGeom>
            <a:solidFill>
              <a:srgbClr val="0061AA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358737" y="8672814"/>
            <a:ext cx="4185210" cy="2172476"/>
            <a:chOff x="0" y="0"/>
            <a:chExt cx="1345639" cy="698500"/>
          </a:xfrm>
        </p:grpSpPr>
        <p:sp>
          <p:nvSpPr>
            <p:cNvPr id="24" name="Freeform 24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935766" y="9331740"/>
            <a:ext cx="8377487" cy="2964361"/>
            <a:chOff x="0" y="0"/>
            <a:chExt cx="1974009" cy="698500"/>
          </a:xfrm>
        </p:grpSpPr>
        <p:sp>
          <p:nvSpPr>
            <p:cNvPr id="27" name="Freeform 27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8700" y="7388340"/>
            <a:ext cx="1588266" cy="1364916"/>
            <a:chOff x="0" y="0"/>
            <a:chExt cx="812800" cy="698500"/>
          </a:xfrm>
        </p:grpSpPr>
        <p:sp>
          <p:nvSpPr>
            <p:cNvPr id="30" name="Freeform 30"/>
            <p:cNvSpPr/>
            <p:nvPr/>
          </p:nvSpPr>
          <p:spPr>
            <a:xfrm>
              <a:off x="10296" y="0"/>
              <a:ext cx="792208" cy="698500"/>
            </a:xfrm>
            <a:custGeom>
              <a:avLst/>
              <a:gdLst/>
              <a:ahLst/>
              <a:cxnLst/>
              <a:rect l="l" t="t" r="r" b="b"/>
              <a:pathLst>
                <a:path w="792208" h="698500">
                  <a:moveTo>
                    <a:pt x="775539" y="395595"/>
                  </a:moveTo>
                  <a:lnTo>
                    <a:pt x="626269" y="652155"/>
                  </a:lnTo>
                  <a:cubicBezTo>
                    <a:pt x="609574" y="680848"/>
                    <a:pt x="578882" y="698500"/>
                    <a:pt x="545685" y="698500"/>
                  </a:cubicBezTo>
                  <a:lnTo>
                    <a:pt x="246523" y="698500"/>
                  </a:lnTo>
                  <a:cubicBezTo>
                    <a:pt x="213326" y="698500"/>
                    <a:pt x="182634" y="680848"/>
                    <a:pt x="165939" y="652155"/>
                  </a:cubicBezTo>
                  <a:lnTo>
                    <a:pt x="16669" y="395595"/>
                  </a:lnTo>
                  <a:cubicBezTo>
                    <a:pt x="0" y="366947"/>
                    <a:pt x="0" y="331553"/>
                    <a:pt x="16669" y="302905"/>
                  </a:cubicBezTo>
                  <a:lnTo>
                    <a:pt x="165939" y="46345"/>
                  </a:lnTo>
                  <a:cubicBezTo>
                    <a:pt x="182634" y="17652"/>
                    <a:pt x="213326" y="0"/>
                    <a:pt x="246523" y="0"/>
                  </a:cubicBezTo>
                  <a:lnTo>
                    <a:pt x="545685" y="0"/>
                  </a:lnTo>
                  <a:cubicBezTo>
                    <a:pt x="578882" y="0"/>
                    <a:pt x="609574" y="17652"/>
                    <a:pt x="626269" y="46345"/>
                  </a:cubicBezTo>
                  <a:lnTo>
                    <a:pt x="775539" y="302905"/>
                  </a:lnTo>
                  <a:cubicBezTo>
                    <a:pt x="792208" y="331553"/>
                    <a:pt x="792208" y="366947"/>
                    <a:pt x="775539" y="395595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421646" y="1969451"/>
            <a:ext cx="802375" cy="728155"/>
          </a:xfrm>
          <a:custGeom>
            <a:avLst/>
            <a:gdLst/>
            <a:ahLst/>
            <a:cxnLst/>
            <a:rect l="l" t="t" r="r" b="b"/>
            <a:pathLst>
              <a:path w="802375" h="728155">
                <a:moveTo>
                  <a:pt x="0" y="0"/>
                </a:moveTo>
                <a:lnTo>
                  <a:pt x="802374" y="0"/>
                </a:lnTo>
                <a:lnTo>
                  <a:pt x="802374" y="728155"/>
                </a:lnTo>
                <a:lnTo>
                  <a:pt x="0" y="728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353158" y="3861128"/>
            <a:ext cx="939351" cy="769094"/>
          </a:xfrm>
          <a:custGeom>
            <a:avLst/>
            <a:gdLst/>
            <a:ahLst/>
            <a:cxnLst/>
            <a:rect l="l" t="t" r="r" b="b"/>
            <a:pathLst>
              <a:path w="939351" h="769094">
                <a:moveTo>
                  <a:pt x="0" y="0"/>
                </a:moveTo>
                <a:lnTo>
                  <a:pt x="939351" y="0"/>
                </a:lnTo>
                <a:lnTo>
                  <a:pt x="939351" y="769094"/>
                </a:lnTo>
                <a:lnTo>
                  <a:pt x="0" y="769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469333" y="5734248"/>
            <a:ext cx="707000" cy="847977"/>
          </a:xfrm>
          <a:custGeom>
            <a:avLst/>
            <a:gdLst/>
            <a:ahLst/>
            <a:cxnLst/>
            <a:rect l="l" t="t" r="r" b="b"/>
            <a:pathLst>
              <a:path w="707000" h="847977">
                <a:moveTo>
                  <a:pt x="0" y="0"/>
                </a:moveTo>
                <a:lnTo>
                  <a:pt x="707000" y="0"/>
                </a:lnTo>
                <a:lnTo>
                  <a:pt x="707000" y="847976"/>
                </a:lnTo>
                <a:lnTo>
                  <a:pt x="0" y="84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301118" y="7637122"/>
            <a:ext cx="1043431" cy="867352"/>
          </a:xfrm>
          <a:custGeom>
            <a:avLst/>
            <a:gdLst/>
            <a:ahLst/>
            <a:cxnLst/>
            <a:rect l="l" t="t" r="r" b="b"/>
            <a:pathLst>
              <a:path w="1043431" h="867352">
                <a:moveTo>
                  <a:pt x="0" y="0"/>
                </a:moveTo>
                <a:lnTo>
                  <a:pt x="1043430" y="0"/>
                </a:lnTo>
                <a:lnTo>
                  <a:pt x="1043430" y="867352"/>
                </a:lnTo>
                <a:lnTo>
                  <a:pt x="0" y="867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8887532" y="3626937"/>
            <a:ext cx="9017044" cy="343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189"/>
              </a:lnSpc>
            </a:pPr>
            <a:r>
              <a:rPr lang="en-US" sz="9150" dirty="0">
                <a:solidFill>
                  <a:srgbClr val="C4BC07"/>
                </a:solidFill>
                <a:latin typeface="Poppins"/>
              </a:rPr>
              <a:t>JACR</a:t>
            </a:r>
            <a:r>
              <a:rPr lang="en-US" sz="9150" dirty="0">
                <a:solidFill>
                  <a:srgbClr val="0061AA"/>
                </a:solidFill>
                <a:latin typeface="Poppins"/>
              </a:rPr>
              <a:t> </a:t>
            </a:r>
            <a:endParaRPr lang="en-US" sz="9189">
              <a:solidFill>
                <a:srgbClr val="0061AA"/>
              </a:solidFill>
              <a:latin typeface="Poppins"/>
            </a:endParaRPr>
          </a:p>
          <a:p>
            <a:pPr algn="r">
              <a:lnSpc>
                <a:spcPts val="9189"/>
              </a:lnSpc>
            </a:pPr>
            <a:r>
              <a:rPr lang="en-US" sz="9150" dirty="0">
                <a:solidFill>
                  <a:srgbClr val="0061AA"/>
                </a:solidFill>
                <a:latin typeface="Poppins"/>
              </a:rPr>
              <a:t>AUGUST 2023</a:t>
            </a:r>
            <a:endParaRPr lang="en-US" sz="9150" dirty="0">
              <a:solidFill>
                <a:srgbClr val="0061AA"/>
              </a:solidFill>
              <a:latin typeface="Poppins"/>
              <a:cs typeface="Poppins"/>
            </a:endParaRPr>
          </a:p>
          <a:p>
            <a:pPr algn="r">
              <a:lnSpc>
                <a:spcPts val="9189"/>
              </a:lnSpc>
            </a:pPr>
            <a:r>
              <a:rPr lang="en-US" sz="2000" dirty="0">
                <a:solidFill>
                  <a:srgbClr val="0061AA"/>
                </a:solidFill>
                <a:latin typeface="Poppins"/>
                <a:cs typeface="Poppins"/>
              </a:rPr>
              <a:t>(Lauren and Greg Nicola)</a:t>
            </a:r>
            <a:endParaRPr lang="en-US" sz="9150" dirty="0">
              <a:solidFill>
                <a:srgbClr val="0061AA"/>
              </a:solidFill>
              <a:latin typeface="Poppins"/>
              <a:cs typeface="Poppins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665927" y="2410842"/>
            <a:ext cx="7165332" cy="82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5"/>
              </a:lnSpc>
            </a:pPr>
            <a:r>
              <a:rPr lang="en-US" sz="2400" dirty="0">
                <a:solidFill>
                  <a:srgbClr val="0061AA"/>
                </a:solidFill>
                <a:latin typeface="Poppins"/>
              </a:rPr>
              <a:t>Between 2005 and 2021, when adjusted for inflation, reimbursement to radiologists per Medicare beneficiary declined by 24.9%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616966" y="4353751"/>
            <a:ext cx="6854056" cy="82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65"/>
              </a:lnSpc>
            </a:pPr>
            <a:r>
              <a:rPr lang="en-US" sz="2400" dirty="0">
                <a:solidFill>
                  <a:srgbClr val="0061AA"/>
                </a:solidFill>
                <a:latin typeface="Poppins"/>
              </a:rPr>
              <a:t>Additionally, the conversion factor for radiology for the budget neutrality equation over this period declined by 7.9%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665927" y="6425478"/>
            <a:ext cx="6854056" cy="59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91"/>
              </a:lnSpc>
            </a:pPr>
            <a:r>
              <a:rPr lang="en-US" sz="2800">
                <a:solidFill>
                  <a:srgbClr val="0061AA"/>
                </a:solidFill>
                <a:latin typeface="Poppins"/>
              </a:rPr>
              <a:t>RVUs per beneficiary performed by rads increased by 13.9%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645915" y="8262157"/>
            <a:ext cx="7165332" cy="59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1"/>
              </a:lnSpc>
            </a:pPr>
            <a:r>
              <a:rPr lang="en-US" sz="2800" dirty="0">
                <a:solidFill>
                  <a:srgbClr val="0061AA"/>
                </a:solidFill>
                <a:latin typeface="Poppins"/>
              </a:rPr>
              <a:t>All of this means more services/patient with less overall pay!</a:t>
            </a:r>
          </a:p>
        </p:txBody>
      </p:sp>
      <p:grpSp>
        <p:nvGrpSpPr>
          <p:cNvPr id="41" name="Group 41"/>
          <p:cNvGrpSpPr/>
          <p:nvPr/>
        </p:nvGrpSpPr>
        <p:grpSpPr>
          <a:xfrm rot="5400000">
            <a:off x="16161" y="-2191230"/>
            <a:ext cx="1028700" cy="4172911"/>
            <a:chOff x="0" y="0"/>
            <a:chExt cx="698500" cy="2833458"/>
          </a:xfrm>
        </p:grpSpPr>
        <p:sp>
          <p:nvSpPr>
            <p:cNvPr id="42" name="Freeform 42"/>
            <p:cNvSpPr/>
            <p:nvPr/>
          </p:nvSpPr>
          <p:spPr>
            <a:xfrm>
              <a:off x="0" y="13661"/>
              <a:ext cx="698500" cy="2806135"/>
            </a:xfrm>
            <a:custGeom>
              <a:avLst/>
              <a:gdLst/>
              <a:ahLst/>
              <a:cxnLst/>
              <a:rect l="l" t="t" r="r" b="b"/>
              <a:pathLst>
                <a:path w="698500" h="2806135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2545454"/>
                  </a:lnTo>
                  <a:cubicBezTo>
                    <a:pt x="698500" y="2589500"/>
                    <a:pt x="675079" y="2630224"/>
                    <a:pt x="637007" y="2652375"/>
                  </a:cubicBezTo>
                  <a:lnTo>
                    <a:pt x="410743" y="2784019"/>
                  </a:lnTo>
                  <a:cubicBezTo>
                    <a:pt x="372730" y="2806136"/>
                    <a:pt x="325770" y="2806136"/>
                    <a:pt x="287757" y="2784019"/>
                  </a:cubicBezTo>
                  <a:lnTo>
                    <a:pt x="61493" y="2652375"/>
                  </a:lnTo>
                  <a:cubicBezTo>
                    <a:pt x="23421" y="2630224"/>
                    <a:pt x="0" y="2589500"/>
                    <a:pt x="0" y="2545454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C5BD08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5400000">
            <a:off x="25807" y="-2133085"/>
            <a:ext cx="608753" cy="5359358"/>
            <a:chOff x="0" y="0"/>
            <a:chExt cx="410371" cy="3612836"/>
          </a:xfrm>
        </p:grpSpPr>
        <p:sp>
          <p:nvSpPr>
            <p:cNvPr id="45" name="Freeform 45"/>
            <p:cNvSpPr/>
            <p:nvPr/>
          </p:nvSpPr>
          <p:spPr>
            <a:xfrm>
              <a:off x="0" y="37742"/>
              <a:ext cx="410371" cy="3537351"/>
            </a:xfrm>
            <a:custGeom>
              <a:avLst/>
              <a:gdLst/>
              <a:ahLst/>
              <a:cxnLst/>
              <a:rect l="l" t="t" r="r" b="b"/>
              <a:pathLst>
                <a:path w="410371" h="3537351">
                  <a:moveTo>
                    <a:pt x="290607" y="46853"/>
                  </a:moveTo>
                  <a:lnTo>
                    <a:pt x="324949" y="80863"/>
                  </a:lnTo>
                  <a:cubicBezTo>
                    <a:pt x="379615" y="135000"/>
                    <a:pt x="410371" y="208744"/>
                    <a:pt x="410371" y="285680"/>
                  </a:cubicBezTo>
                  <a:lnTo>
                    <a:pt x="410371" y="3251672"/>
                  </a:lnTo>
                  <a:cubicBezTo>
                    <a:pt x="410371" y="3328608"/>
                    <a:pt x="379615" y="3402352"/>
                    <a:pt x="324949" y="3456489"/>
                  </a:cubicBezTo>
                  <a:lnTo>
                    <a:pt x="290607" y="3490498"/>
                  </a:lnTo>
                  <a:cubicBezTo>
                    <a:pt x="243296" y="3537351"/>
                    <a:pt x="167074" y="3537351"/>
                    <a:pt x="119763" y="3490498"/>
                  </a:cubicBezTo>
                  <a:lnTo>
                    <a:pt x="85422" y="3456489"/>
                  </a:lnTo>
                  <a:cubicBezTo>
                    <a:pt x="30756" y="3402352"/>
                    <a:pt x="0" y="3328608"/>
                    <a:pt x="0" y="3251672"/>
                  </a:cubicBezTo>
                  <a:lnTo>
                    <a:pt x="0" y="285680"/>
                  </a:lnTo>
                  <a:cubicBezTo>
                    <a:pt x="0" y="208744"/>
                    <a:pt x="30756" y="135000"/>
                    <a:pt x="85422" y="80863"/>
                  </a:cubicBezTo>
                  <a:lnTo>
                    <a:pt x="119763" y="46853"/>
                  </a:lnTo>
                  <a:cubicBezTo>
                    <a:pt x="167074" y="0"/>
                    <a:pt x="243296" y="0"/>
                    <a:pt x="290607" y="46853"/>
                  </a:cubicBezTo>
                  <a:close/>
                </a:path>
              </a:pathLst>
            </a:custGeom>
            <a:solidFill>
              <a:srgbClr val="0061A9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91884" y="404177"/>
            <a:ext cx="4924898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9"/>
              </a:lnSpc>
            </a:pPr>
            <a:r>
              <a:rPr lang="en-US" sz="5949">
                <a:solidFill>
                  <a:srgbClr val="C4BC07"/>
                </a:solidFill>
                <a:latin typeface="Poppins"/>
              </a:rPr>
              <a:t>RADIOLOGY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169836" y="1312728"/>
            <a:ext cx="8867314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9"/>
              </a:lnSpc>
            </a:pPr>
            <a:r>
              <a:rPr lang="en-US" sz="5949">
                <a:solidFill>
                  <a:srgbClr val="0061AA"/>
                </a:solidFill>
                <a:latin typeface="Poppins Bold"/>
              </a:rPr>
              <a:t>BUSINESS PROBLEMS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882512" y="1614359"/>
            <a:ext cx="5274395" cy="2248340"/>
            <a:chOff x="0" y="0"/>
            <a:chExt cx="1638616" cy="698500"/>
          </a:xfrm>
        </p:grpSpPr>
        <p:sp>
          <p:nvSpPr>
            <p:cNvPr id="5" name="Freeform 5"/>
            <p:cNvSpPr/>
            <p:nvPr/>
          </p:nvSpPr>
          <p:spPr>
            <a:xfrm>
              <a:off x="3100" y="0"/>
              <a:ext cx="1632415" cy="698500"/>
            </a:xfrm>
            <a:custGeom>
              <a:avLst/>
              <a:gdLst/>
              <a:ahLst/>
              <a:cxnLst/>
              <a:rect l="l" t="t" r="r" b="b"/>
              <a:pathLst>
                <a:path w="1632415" h="698500">
                  <a:moveTo>
                    <a:pt x="1627396" y="363206"/>
                  </a:moveTo>
                  <a:lnTo>
                    <a:pt x="1440436" y="684544"/>
                  </a:lnTo>
                  <a:cubicBezTo>
                    <a:pt x="1435409" y="693184"/>
                    <a:pt x="1426166" y="698500"/>
                    <a:pt x="1416170" y="698500"/>
                  </a:cubicBezTo>
                  <a:lnTo>
                    <a:pt x="216246" y="698500"/>
                  </a:lnTo>
                  <a:cubicBezTo>
                    <a:pt x="206250" y="698500"/>
                    <a:pt x="197007" y="693185"/>
                    <a:pt x="191980" y="684544"/>
                  </a:cubicBezTo>
                  <a:lnTo>
                    <a:pt x="5020" y="363206"/>
                  </a:lnTo>
                  <a:cubicBezTo>
                    <a:pt x="0" y="354579"/>
                    <a:pt x="0" y="343921"/>
                    <a:pt x="5020" y="335294"/>
                  </a:cubicBezTo>
                  <a:lnTo>
                    <a:pt x="191980" y="13956"/>
                  </a:lnTo>
                  <a:cubicBezTo>
                    <a:pt x="197007" y="5315"/>
                    <a:pt x="206250" y="0"/>
                    <a:pt x="216246" y="0"/>
                  </a:cubicBezTo>
                  <a:lnTo>
                    <a:pt x="1416170" y="0"/>
                  </a:lnTo>
                  <a:cubicBezTo>
                    <a:pt x="1426166" y="0"/>
                    <a:pt x="1435409" y="5315"/>
                    <a:pt x="1440436" y="13956"/>
                  </a:cubicBezTo>
                  <a:lnTo>
                    <a:pt x="1627396" y="335294"/>
                  </a:lnTo>
                  <a:cubicBezTo>
                    <a:pt x="1632415" y="343921"/>
                    <a:pt x="1632415" y="354579"/>
                    <a:pt x="1627396" y="363206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95728" y="9505969"/>
            <a:ext cx="5978920" cy="1439788"/>
            <a:chOff x="0" y="0"/>
            <a:chExt cx="2900619" cy="698500"/>
          </a:xfrm>
        </p:grpSpPr>
        <p:sp>
          <p:nvSpPr>
            <p:cNvPr id="8" name="Freeform 8"/>
            <p:cNvSpPr/>
            <p:nvPr/>
          </p:nvSpPr>
          <p:spPr>
            <a:xfrm>
              <a:off x="2735" y="0"/>
              <a:ext cx="2895149" cy="698500"/>
            </a:xfrm>
            <a:custGeom>
              <a:avLst/>
              <a:gdLst/>
              <a:ahLst/>
              <a:cxnLst/>
              <a:rect l="l" t="t" r="r" b="b"/>
              <a:pathLst>
                <a:path w="2895149" h="698500">
                  <a:moveTo>
                    <a:pt x="2890721" y="361561"/>
                  </a:moveTo>
                  <a:lnTo>
                    <a:pt x="2701847" y="686189"/>
                  </a:lnTo>
                  <a:cubicBezTo>
                    <a:pt x="2697412" y="693811"/>
                    <a:pt x="2689259" y="698500"/>
                    <a:pt x="2680441" y="698500"/>
                  </a:cubicBezTo>
                  <a:lnTo>
                    <a:pt x="214709" y="698500"/>
                  </a:lnTo>
                  <a:cubicBezTo>
                    <a:pt x="205890" y="698500"/>
                    <a:pt x="197737" y="693811"/>
                    <a:pt x="193302" y="686189"/>
                  </a:cubicBezTo>
                  <a:lnTo>
                    <a:pt x="4428" y="361561"/>
                  </a:lnTo>
                  <a:cubicBezTo>
                    <a:pt x="0" y="353951"/>
                    <a:pt x="0" y="344549"/>
                    <a:pt x="4428" y="336939"/>
                  </a:cubicBezTo>
                  <a:lnTo>
                    <a:pt x="193302" y="12311"/>
                  </a:lnTo>
                  <a:cubicBezTo>
                    <a:pt x="197737" y="4689"/>
                    <a:pt x="205890" y="0"/>
                    <a:pt x="214709" y="0"/>
                  </a:cubicBezTo>
                  <a:lnTo>
                    <a:pt x="2680441" y="0"/>
                  </a:lnTo>
                  <a:cubicBezTo>
                    <a:pt x="2689259" y="0"/>
                    <a:pt x="2697412" y="4689"/>
                    <a:pt x="2701847" y="12311"/>
                  </a:cubicBezTo>
                  <a:lnTo>
                    <a:pt x="2890721" y="336939"/>
                  </a:lnTo>
                  <a:cubicBezTo>
                    <a:pt x="2895149" y="344549"/>
                    <a:pt x="2895149" y="353951"/>
                    <a:pt x="2890721" y="361561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646764" y="2390323"/>
            <a:ext cx="9484984" cy="8151159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724" y="0"/>
              <a:ext cx="809352" cy="698500"/>
            </a:xfrm>
            <a:custGeom>
              <a:avLst/>
              <a:gdLst/>
              <a:ahLst/>
              <a:cxnLst/>
              <a:rect l="l" t="t" r="r" b="b"/>
              <a:pathLst>
                <a:path w="809352" h="698500">
                  <a:moveTo>
                    <a:pt x="806561" y="357011"/>
                  </a:moveTo>
                  <a:lnTo>
                    <a:pt x="612391" y="690739"/>
                  </a:lnTo>
                  <a:cubicBezTo>
                    <a:pt x="609596" y="695544"/>
                    <a:pt x="604456" y="698500"/>
                    <a:pt x="598897" y="698500"/>
                  </a:cubicBezTo>
                  <a:lnTo>
                    <a:pt x="210455" y="698500"/>
                  </a:lnTo>
                  <a:cubicBezTo>
                    <a:pt x="204896" y="698500"/>
                    <a:pt x="199756" y="695544"/>
                    <a:pt x="196961" y="690739"/>
                  </a:cubicBezTo>
                  <a:lnTo>
                    <a:pt x="2791" y="357011"/>
                  </a:lnTo>
                  <a:cubicBezTo>
                    <a:pt x="0" y="352213"/>
                    <a:pt x="0" y="346287"/>
                    <a:pt x="2791" y="341489"/>
                  </a:cubicBezTo>
                  <a:lnTo>
                    <a:pt x="196961" y="7761"/>
                  </a:lnTo>
                  <a:cubicBezTo>
                    <a:pt x="199756" y="2956"/>
                    <a:pt x="204896" y="0"/>
                    <a:pt x="210455" y="0"/>
                  </a:cubicBezTo>
                  <a:lnTo>
                    <a:pt x="598897" y="0"/>
                  </a:lnTo>
                  <a:cubicBezTo>
                    <a:pt x="604456" y="0"/>
                    <a:pt x="609596" y="2956"/>
                    <a:pt x="612391" y="7761"/>
                  </a:cubicBezTo>
                  <a:lnTo>
                    <a:pt x="806561" y="341489"/>
                  </a:lnTo>
                  <a:cubicBezTo>
                    <a:pt x="809352" y="346287"/>
                    <a:pt x="809352" y="352213"/>
                    <a:pt x="806561" y="357011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-4477641" y="2199370"/>
            <a:ext cx="9633425" cy="8342111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865" r="-14865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6021788" y="2628559"/>
            <a:ext cx="4828931" cy="563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70" lvl="1" indent="-356235" algn="ctr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C4BC07"/>
                </a:solidFill>
                <a:latin typeface="Canva Sans"/>
              </a:rPr>
              <a:t>Rising costs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84148" y="3189439"/>
            <a:ext cx="11213352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61AA"/>
                </a:solidFill>
                <a:latin typeface="Canva Sans"/>
              </a:rPr>
              <a:t>More and more regulation and need for complex systems to navigate the landscape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259041" y="4466886"/>
            <a:ext cx="8599593" cy="551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70" lvl="1" indent="-356235" algn="ctr">
              <a:lnSpc>
                <a:spcPts val="4620"/>
              </a:lnSpc>
              <a:buFont typeface="Arial"/>
              <a:buChar char="•"/>
            </a:pPr>
            <a:r>
              <a:rPr lang="en-US" sz="3300" dirty="0">
                <a:solidFill>
                  <a:srgbClr val="C4BC07"/>
                </a:solidFill>
                <a:latin typeface="Canva Sans"/>
              </a:rPr>
              <a:t>Professionals</a:t>
            </a:r>
            <a:r>
              <a:rPr lang="en-US" sz="3300">
                <a:solidFill>
                  <a:srgbClr val="C4BC07"/>
                </a:solidFill>
                <a:latin typeface="Canva Sans"/>
              </a:rPr>
              <a:t> leaving the industry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55813" y="5230849"/>
            <a:ext cx="9013796" cy="551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70" lvl="1" indent="-356235" algn="ctr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61AA"/>
                </a:solidFill>
                <a:latin typeface="Canva Sans"/>
              </a:rPr>
              <a:t>No one available to run equipment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84148" y="5934198"/>
            <a:ext cx="10767650" cy="2887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C4BC07"/>
                </a:solidFill>
                <a:latin typeface="Canva Sans"/>
              </a:rPr>
              <a:t>Lack of measures that apply to radiology and the </a:t>
            </a:r>
            <a:r>
              <a:rPr lang="en-US" sz="3300" dirty="0">
                <a:solidFill>
                  <a:srgbClr val="C4BC07"/>
                </a:solidFill>
                <a:latin typeface="Canva Sans"/>
              </a:rPr>
              <a:t>topping out </a:t>
            </a:r>
            <a:r>
              <a:rPr lang="en-US" sz="3300">
                <a:solidFill>
                  <a:srgbClr val="C4BC07"/>
                </a:solidFill>
                <a:latin typeface="Canva Sans"/>
              </a:rPr>
              <a:t>of </a:t>
            </a:r>
            <a:r>
              <a:rPr lang="en-US" sz="3300" dirty="0">
                <a:solidFill>
                  <a:srgbClr val="C4BC07"/>
                </a:solidFill>
                <a:latin typeface="Canva Sans"/>
              </a:rPr>
              <a:t>measure </a:t>
            </a:r>
            <a:r>
              <a:rPr lang="en-US" sz="3300">
                <a:solidFill>
                  <a:srgbClr val="C4BC07"/>
                </a:solidFill>
                <a:latin typeface="Canva Sans"/>
              </a:rPr>
              <a:t>in use today</a:t>
            </a:r>
            <a:r>
              <a:rPr lang="en-US" sz="3300" dirty="0">
                <a:solidFill>
                  <a:srgbClr val="C4BC07"/>
                </a:solidFill>
                <a:latin typeface="Canva Sans"/>
              </a:rPr>
              <a:t>,</a:t>
            </a:r>
            <a:r>
              <a:rPr lang="en-US" sz="3300">
                <a:solidFill>
                  <a:srgbClr val="C4BC07"/>
                </a:solidFill>
                <a:latin typeface="Canva Sans"/>
              </a:rPr>
              <a:t> leaves radiology with no ability </a:t>
            </a:r>
            <a:r>
              <a:rPr lang="en-US" sz="3300" dirty="0">
                <a:solidFill>
                  <a:srgbClr val="C4BC07"/>
                </a:solidFill>
                <a:latin typeface="Canva Sans"/>
              </a:rPr>
              <a:t>for uplifts </a:t>
            </a:r>
            <a:r>
              <a:rPr lang="en-US" sz="3300">
                <a:solidFill>
                  <a:srgbClr val="C4BC07"/>
                </a:solidFill>
                <a:latin typeface="Canva Sans"/>
              </a:rPr>
              <a:t>and real risks of </a:t>
            </a:r>
            <a:r>
              <a:rPr lang="en-US" sz="3300" dirty="0">
                <a:solidFill>
                  <a:srgbClr val="C4BC07"/>
                </a:solidFill>
                <a:latin typeface="Canva Sans"/>
              </a:rPr>
              <a:t>penalties</a:t>
            </a:r>
            <a:r>
              <a:rPr lang="en-US" sz="3300">
                <a:solidFill>
                  <a:srgbClr val="C4BC07"/>
                </a:solidFill>
                <a:latin typeface="Canva Sans"/>
              </a:rPr>
              <a:t> in the MACRA/MIPS Medicare programs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12287" y="-1601786"/>
            <a:ext cx="1028700" cy="2630486"/>
            <a:chOff x="0" y="0"/>
            <a:chExt cx="698500" cy="1786132"/>
          </a:xfrm>
        </p:grpSpPr>
        <p:sp>
          <p:nvSpPr>
            <p:cNvPr id="3" name="Freeform 3"/>
            <p:cNvSpPr/>
            <p:nvPr/>
          </p:nvSpPr>
          <p:spPr>
            <a:xfrm>
              <a:off x="0" y="13661"/>
              <a:ext cx="698500" cy="1758810"/>
            </a:xfrm>
            <a:custGeom>
              <a:avLst/>
              <a:gdLst/>
              <a:ahLst/>
              <a:cxnLst/>
              <a:rect l="l" t="t" r="r" b="b"/>
              <a:pathLst>
                <a:path w="698500" h="1758810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1498128"/>
                  </a:lnTo>
                  <a:cubicBezTo>
                    <a:pt x="698500" y="1542174"/>
                    <a:pt x="675079" y="1582898"/>
                    <a:pt x="637007" y="1605049"/>
                  </a:cubicBezTo>
                  <a:lnTo>
                    <a:pt x="410743" y="1736694"/>
                  </a:lnTo>
                  <a:cubicBezTo>
                    <a:pt x="372730" y="1758810"/>
                    <a:pt x="325770" y="1758810"/>
                    <a:pt x="287757" y="1736694"/>
                  </a:cubicBezTo>
                  <a:lnTo>
                    <a:pt x="61493" y="1605049"/>
                  </a:lnTo>
                  <a:cubicBezTo>
                    <a:pt x="23421" y="1582898"/>
                    <a:pt x="0" y="1542174"/>
                    <a:pt x="0" y="1498128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840325" y="-685265"/>
            <a:ext cx="1028700" cy="2630486"/>
            <a:chOff x="0" y="0"/>
            <a:chExt cx="698500" cy="1786132"/>
          </a:xfrm>
        </p:grpSpPr>
        <p:sp>
          <p:nvSpPr>
            <p:cNvPr id="6" name="Freeform 6"/>
            <p:cNvSpPr/>
            <p:nvPr/>
          </p:nvSpPr>
          <p:spPr>
            <a:xfrm>
              <a:off x="0" y="13661"/>
              <a:ext cx="698500" cy="1758810"/>
            </a:xfrm>
            <a:custGeom>
              <a:avLst/>
              <a:gdLst/>
              <a:ahLst/>
              <a:cxnLst/>
              <a:rect l="l" t="t" r="r" b="b"/>
              <a:pathLst>
                <a:path w="698500" h="1758810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1498128"/>
                  </a:lnTo>
                  <a:cubicBezTo>
                    <a:pt x="698500" y="1542174"/>
                    <a:pt x="675079" y="1582898"/>
                    <a:pt x="637007" y="1605049"/>
                  </a:cubicBezTo>
                  <a:lnTo>
                    <a:pt x="410743" y="1736694"/>
                  </a:lnTo>
                  <a:cubicBezTo>
                    <a:pt x="372730" y="1758810"/>
                    <a:pt x="325770" y="1758810"/>
                    <a:pt x="287757" y="1736694"/>
                  </a:cubicBezTo>
                  <a:lnTo>
                    <a:pt x="61493" y="1605049"/>
                  </a:lnTo>
                  <a:cubicBezTo>
                    <a:pt x="23421" y="1582898"/>
                    <a:pt x="0" y="1542174"/>
                    <a:pt x="0" y="1498128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58750"/>
              <a:ext cx="6985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28905" y="10036076"/>
            <a:ext cx="3213258" cy="863426"/>
            <a:chOff x="0" y="0"/>
            <a:chExt cx="2599481" cy="698500"/>
          </a:xfrm>
        </p:grpSpPr>
        <p:sp>
          <p:nvSpPr>
            <p:cNvPr id="9" name="Freeform 9"/>
            <p:cNvSpPr/>
            <p:nvPr/>
          </p:nvSpPr>
          <p:spPr>
            <a:xfrm>
              <a:off x="5089" y="0"/>
              <a:ext cx="2589303" cy="698500"/>
            </a:xfrm>
            <a:custGeom>
              <a:avLst/>
              <a:gdLst/>
              <a:ahLst/>
              <a:cxnLst/>
              <a:rect l="l" t="t" r="r" b="b"/>
              <a:pathLst>
                <a:path w="2589303" h="698500">
                  <a:moveTo>
                    <a:pt x="2581064" y="372158"/>
                  </a:moveTo>
                  <a:lnTo>
                    <a:pt x="2404521" y="675592"/>
                  </a:lnTo>
                  <a:cubicBezTo>
                    <a:pt x="2396269" y="689775"/>
                    <a:pt x="2381098" y="698500"/>
                    <a:pt x="2364689" y="698500"/>
                  </a:cubicBezTo>
                  <a:lnTo>
                    <a:pt x="224614" y="698500"/>
                  </a:lnTo>
                  <a:cubicBezTo>
                    <a:pt x="208205" y="698500"/>
                    <a:pt x="193035" y="689775"/>
                    <a:pt x="184783" y="675592"/>
                  </a:cubicBezTo>
                  <a:lnTo>
                    <a:pt x="8239" y="372158"/>
                  </a:lnTo>
                  <a:cubicBezTo>
                    <a:pt x="0" y="357997"/>
                    <a:pt x="0" y="340503"/>
                    <a:pt x="8239" y="326342"/>
                  </a:cubicBezTo>
                  <a:lnTo>
                    <a:pt x="184783" y="22908"/>
                  </a:lnTo>
                  <a:cubicBezTo>
                    <a:pt x="193035" y="8725"/>
                    <a:pt x="208205" y="0"/>
                    <a:pt x="224614" y="0"/>
                  </a:cubicBezTo>
                  <a:lnTo>
                    <a:pt x="2364689" y="0"/>
                  </a:lnTo>
                  <a:cubicBezTo>
                    <a:pt x="2381098" y="0"/>
                    <a:pt x="2396269" y="8725"/>
                    <a:pt x="2404521" y="22908"/>
                  </a:cubicBezTo>
                  <a:lnTo>
                    <a:pt x="2581064" y="326342"/>
                  </a:lnTo>
                  <a:cubicBezTo>
                    <a:pt x="2589303" y="340503"/>
                    <a:pt x="2589303" y="357997"/>
                    <a:pt x="2581064" y="37215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313401" y="9855287"/>
            <a:ext cx="6048935" cy="863426"/>
            <a:chOff x="0" y="0"/>
            <a:chExt cx="4893504" cy="698500"/>
          </a:xfrm>
        </p:grpSpPr>
        <p:sp>
          <p:nvSpPr>
            <p:cNvPr id="12" name="Freeform 12"/>
            <p:cNvSpPr/>
            <p:nvPr/>
          </p:nvSpPr>
          <p:spPr>
            <a:xfrm>
              <a:off x="2703" y="0"/>
              <a:ext cx="4888098" cy="698500"/>
            </a:xfrm>
            <a:custGeom>
              <a:avLst/>
              <a:gdLst/>
              <a:ahLst/>
              <a:cxnLst/>
              <a:rect l="l" t="t" r="r" b="b"/>
              <a:pathLst>
                <a:path w="4888098" h="698500">
                  <a:moveTo>
                    <a:pt x="4883721" y="361419"/>
                  </a:moveTo>
                  <a:lnTo>
                    <a:pt x="4694682" y="686331"/>
                  </a:lnTo>
                  <a:cubicBezTo>
                    <a:pt x="4690298" y="693865"/>
                    <a:pt x="4682239" y="698500"/>
                    <a:pt x="4673523" y="698500"/>
                  </a:cubicBezTo>
                  <a:lnTo>
                    <a:pt x="214576" y="698500"/>
                  </a:lnTo>
                  <a:cubicBezTo>
                    <a:pt x="205859" y="698500"/>
                    <a:pt x="197800" y="693865"/>
                    <a:pt x="193417" y="686331"/>
                  </a:cubicBezTo>
                  <a:lnTo>
                    <a:pt x="4377" y="361419"/>
                  </a:lnTo>
                  <a:cubicBezTo>
                    <a:pt x="0" y="353897"/>
                    <a:pt x="0" y="344603"/>
                    <a:pt x="4377" y="337081"/>
                  </a:cubicBezTo>
                  <a:lnTo>
                    <a:pt x="193417" y="12169"/>
                  </a:lnTo>
                  <a:cubicBezTo>
                    <a:pt x="197800" y="4635"/>
                    <a:pt x="205859" y="0"/>
                    <a:pt x="214576" y="0"/>
                  </a:cubicBezTo>
                  <a:lnTo>
                    <a:pt x="4673523" y="0"/>
                  </a:lnTo>
                  <a:cubicBezTo>
                    <a:pt x="4682239" y="0"/>
                    <a:pt x="4690298" y="4635"/>
                    <a:pt x="4694682" y="12169"/>
                  </a:cubicBezTo>
                  <a:lnTo>
                    <a:pt x="4883721" y="337081"/>
                  </a:lnTo>
                  <a:cubicBezTo>
                    <a:pt x="4888098" y="344603"/>
                    <a:pt x="4888098" y="353897"/>
                    <a:pt x="4883721" y="361419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8774" y="3370755"/>
            <a:ext cx="4916760" cy="4225341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3326" y="0"/>
              <a:ext cx="806148" cy="698500"/>
            </a:xfrm>
            <a:custGeom>
              <a:avLst/>
              <a:gdLst/>
              <a:ahLst/>
              <a:cxnLst/>
              <a:rect l="l" t="t" r="r" b="b"/>
              <a:pathLst>
                <a:path w="806148" h="698500">
                  <a:moveTo>
                    <a:pt x="800764" y="364221"/>
                  </a:moveTo>
                  <a:lnTo>
                    <a:pt x="614984" y="683529"/>
                  </a:lnTo>
                  <a:cubicBezTo>
                    <a:pt x="609592" y="692798"/>
                    <a:pt x="599677" y="698500"/>
                    <a:pt x="588953" y="698500"/>
                  </a:cubicBezTo>
                  <a:lnTo>
                    <a:pt x="217195" y="698500"/>
                  </a:lnTo>
                  <a:cubicBezTo>
                    <a:pt x="206471" y="698500"/>
                    <a:pt x="196556" y="692798"/>
                    <a:pt x="191164" y="683529"/>
                  </a:cubicBezTo>
                  <a:lnTo>
                    <a:pt x="5384" y="364221"/>
                  </a:lnTo>
                  <a:cubicBezTo>
                    <a:pt x="0" y="354967"/>
                    <a:pt x="0" y="343533"/>
                    <a:pt x="5384" y="334279"/>
                  </a:cubicBezTo>
                  <a:lnTo>
                    <a:pt x="191164" y="14971"/>
                  </a:lnTo>
                  <a:cubicBezTo>
                    <a:pt x="196556" y="5702"/>
                    <a:pt x="206471" y="0"/>
                    <a:pt x="217195" y="0"/>
                  </a:cubicBezTo>
                  <a:lnTo>
                    <a:pt x="588953" y="0"/>
                  </a:lnTo>
                  <a:cubicBezTo>
                    <a:pt x="599677" y="0"/>
                    <a:pt x="609592" y="5702"/>
                    <a:pt x="614984" y="14971"/>
                  </a:cubicBezTo>
                  <a:lnTo>
                    <a:pt x="800764" y="334279"/>
                  </a:lnTo>
                  <a:cubicBezTo>
                    <a:pt x="806148" y="343533"/>
                    <a:pt x="806148" y="354967"/>
                    <a:pt x="800764" y="364221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52077" y="3485312"/>
            <a:ext cx="4650155" cy="3996227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3517" y="0"/>
              <a:ext cx="805767" cy="698500"/>
            </a:xfrm>
            <a:custGeom>
              <a:avLst/>
              <a:gdLst/>
              <a:ahLst/>
              <a:cxnLst/>
              <a:rect l="l" t="t" r="r" b="b"/>
              <a:pathLst>
                <a:path w="805767" h="698500">
                  <a:moveTo>
                    <a:pt x="800073" y="365079"/>
                  </a:moveTo>
                  <a:lnTo>
                    <a:pt x="615293" y="682671"/>
                  </a:lnTo>
                  <a:cubicBezTo>
                    <a:pt x="609591" y="692471"/>
                    <a:pt x="599108" y="698500"/>
                    <a:pt x="587769" y="698500"/>
                  </a:cubicBezTo>
                  <a:lnTo>
                    <a:pt x="217997" y="698500"/>
                  </a:lnTo>
                  <a:cubicBezTo>
                    <a:pt x="206658" y="698500"/>
                    <a:pt x="196175" y="692471"/>
                    <a:pt x="190473" y="682671"/>
                  </a:cubicBezTo>
                  <a:lnTo>
                    <a:pt x="5693" y="365079"/>
                  </a:lnTo>
                  <a:cubicBezTo>
                    <a:pt x="0" y="355294"/>
                    <a:pt x="0" y="343206"/>
                    <a:pt x="5693" y="333421"/>
                  </a:cubicBezTo>
                  <a:lnTo>
                    <a:pt x="190473" y="15829"/>
                  </a:lnTo>
                  <a:cubicBezTo>
                    <a:pt x="196175" y="6029"/>
                    <a:pt x="206658" y="0"/>
                    <a:pt x="217997" y="0"/>
                  </a:cubicBezTo>
                  <a:lnTo>
                    <a:pt x="587769" y="0"/>
                  </a:lnTo>
                  <a:cubicBezTo>
                    <a:pt x="599108" y="0"/>
                    <a:pt x="609591" y="6029"/>
                    <a:pt x="615293" y="15829"/>
                  </a:cubicBezTo>
                  <a:lnTo>
                    <a:pt x="800073" y="333421"/>
                  </a:lnTo>
                  <a:cubicBezTo>
                    <a:pt x="805766" y="343206"/>
                    <a:pt x="805766" y="355294"/>
                    <a:pt x="800073" y="3650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122794" y="3606698"/>
            <a:ext cx="4308721" cy="3731158"/>
            <a:chOff x="0" y="0"/>
            <a:chExt cx="4282440" cy="3708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87" r="-1498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443452" y="687127"/>
            <a:ext cx="11392721" cy="84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9"/>
              </a:lnSpc>
            </a:pPr>
            <a:r>
              <a:rPr lang="en-US" sz="5949">
                <a:solidFill>
                  <a:srgbClr val="C4BC07"/>
                </a:solidFill>
                <a:latin typeface="Poppins"/>
              </a:rPr>
              <a:t>NEED TO PARTNER WITH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002468" y="3088237"/>
            <a:ext cx="929130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61AA"/>
                </a:solidFill>
                <a:latin typeface="Canva Sans"/>
              </a:rPr>
              <a:t>We must demonstrate our value to the carriers and gain their respect for what we bring to the table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002468" y="4962926"/>
            <a:ext cx="929130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C4BC07"/>
                </a:solidFill>
                <a:latin typeface="Canva Sans"/>
              </a:rPr>
              <a:t>Our colleagues in large POs must also understand the value of quality imaging services and the money they can save by working with great radiology teams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02468" y="7372751"/>
            <a:ext cx="929130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61AA"/>
                </a:solidFill>
                <a:latin typeface="Canva Sans"/>
              </a:rPr>
              <a:t>Radiology groups will need to assess their strengths and weaknesses in this environment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06108" y="1550568"/>
            <a:ext cx="11392721" cy="77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9"/>
              </a:lnSpc>
            </a:pPr>
            <a:r>
              <a:rPr lang="en-US" sz="5900" dirty="0">
                <a:solidFill>
                  <a:srgbClr val="0061AA"/>
                </a:solidFill>
                <a:latin typeface="Poppins Bold"/>
              </a:rPr>
              <a:t>REGIONAL BC/BS PROGRAMS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98573" y="9010697"/>
            <a:ext cx="4185210" cy="2172476"/>
            <a:chOff x="0" y="0"/>
            <a:chExt cx="1345639" cy="698500"/>
          </a:xfrm>
        </p:grpSpPr>
        <p:sp>
          <p:nvSpPr>
            <p:cNvPr id="3" name="Freeform 3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C4BC0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28904" y="9654243"/>
            <a:ext cx="8377487" cy="2964361"/>
            <a:chOff x="0" y="0"/>
            <a:chExt cx="1974009" cy="698500"/>
          </a:xfrm>
        </p:grpSpPr>
        <p:sp>
          <p:nvSpPr>
            <p:cNvPr id="6" name="Freeform 6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061A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921344" y="2221862"/>
            <a:ext cx="6445312" cy="7896248"/>
          </a:xfrm>
          <a:custGeom>
            <a:avLst/>
            <a:gdLst/>
            <a:ahLst/>
            <a:cxnLst/>
            <a:rect l="l" t="t" r="r" b="b"/>
            <a:pathLst>
              <a:path w="6445312" h="7896248">
                <a:moveTo>
                  <a:pt x="0" y="0"/>
                </a:moveTo>
                <a:lnTo>
                  <a:pt x="6445312" y="0"/>
                </a:lnTo>
                <a:lnTo>
                  <a:pt x="6445312" y="7896247"/>
                </a:lnTo>
                <a:lnTo>
                  <a:pt x="0" y="7896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5305" y="341944"/>
            <a:ext cx="17257390" cy="1698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0"/>
              </a:lnSpc>
            </a:pPr>
            <a:r>
              <a:rPr lang="en-US" sz="4750">
                <a:solidFill>
                  <a:srgbClr val="C4BC07"/>
                </a:solidFill>
                <a:latin typeface="Poppins"/>
              </a:rPr>
              <a:t>MICHIGAN HAS A LARGE PATIENT POPULATION </a:t>
            </a:r>
          </a:p>
          <a:p>
            <a:pPr algn="ctr">
              <a:lnSpc>
                <a:spcPts val="6650"/>
              </a:lnSpc>
            </a:pPr>
            <a:r>
              <a:rPr lang="en-US" sz="4750">
                <a:solidFill>
                  <a:srgbClr val="0061AA"/>
                </a:solidFill>
                <a:latin typeface="Poppins Bold"/>
              </a:rPr>
              <a:t>THAT IS BEING MOVED INTO VALUE-BASED SYSTEMS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968</Words>
  <Application>Microsoft Office PowerPoint</Application>
  <PresentationFormat>Custom</PresentationFormat>
  <Paragraphs>116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QUALITY IN RADIOLOGY MATTERS IN 2023 AND BEYOND</dc:title>
  <cp:lastModifiedBy>Randy Hicks</cp:lastModifiedBy>
  <cp:revision>25</cp:revision>
  <dcterms:created xsi:type="dcterms:W3CDTF">2006-08-16T00:00:00Z</dcterms:created>
  <dcterms:modified xsi:type="dcterms:W3CDTF">2023-10-13T19:53:15Z</dcterms:modified>
  <dc:identifier>DAFw_O9OMdg</dc:identifier>
</cp:coreProperties>
</file>