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3" r:id="rId1"/>
    <p:sldMasterId id="2147483718" r:id="rId2"/>
    <p:sldMasterId id="2147483729" r:id="rId3"/>
    <p:sldMasterId id="2147483746" r:id="rId4"/>
  </p:sldMasterIdLst>
  <p:notesMasterIdLst>
    <p:notesMasterId r:id="rId88"/>
  </p:notesMasterIdLst>
  <p:sldIdLst>
    <p:sldId id="988199784" r:id="rId5"/>
    <p:sldId id="3290" r:id="rId6"/>
    <p:sldId id="4818" r:id="rId7"/>
    <p:sldId id="988199786" r:id="rId8"/>
    <p:sldId id="4766" r:id="rId9"/>
    <p:sldId id="4785" r:id="rId10"/>
    <p:sldId id="279" r:id="rId11"/>
    <p:sldId id="280" r:id="rId12"/>
    <p:sldId id="281" r:id="rId13"/>
    <p:sldId id="282" r:id="rId14"/>
    <p:sldId id="284" r:id="rId15"/>
    <p:sldId id="283" r:id="rId16"/>
    <p:sldId id="285" r:id="rId17"/>
    <p:sldId id="286" r:id="rId18"/>
    <p:sldId id="287" r:id="rId19"/>
    <p:sldId id="288" r:id="rId20"/>
    <p:sldId id="4797" r:id="rId21"/>
    <p:sldId id="4767" r:id="rId22"/>
    <p:sldId id="4768" r:id="rId23"/>
    <p:sldId id="298" r:id="rId24"/>
    <p:sldId id="4789" r:id="rId25"/>
    <p:sldId id="4786" r:id="rId26"/>
    <p:sldId id="4787" r:id="rId27"/>
    <p:sldId id="4788" r:id="rId28"/>
    <p:sldId id="988199787" r:id="rId29"/>
    <p:sldId id="274" r:id="rId30"/>
    <p:sldId id="277" r:id="rId31"/>
    <p:sldId id="276" r:id="rId32"/>
    <p:sldId id="4796" r:id="rId33"/>
    <p:sldId id="264" r:id="rId34"/>
    <p:sldId id="292" r:id="rId35"/>
    <p:sldId id="291" r:id="rId36"/>
    <p:sldId id="988199735" r:id="rId37"/>
    <p:sldId id="4817" r:id="rId38"/>
    <p:sldId id="4795" r:id="rId39"/>
    <p:sldId id="4799" r:id="rId40"/>
    <p:sldId id="4800" r:id="rId41"/>
    <p:sldId id="4801" r:id="rId42"/>
    <p:sldId id="4802" r:id="rId43"/>
    <p:sldId id="4803" r:id="rId44"/>
    <p:sldId id="4816" r:id="rId45"/>
    <p:sldId id="4804" r:id="rId46"/>
    <p:sldId id="4805" r:id="rId47"/>
    <p:sldId id="988199736" r:id="rId48"/>
    <p:sldId id="988199737" r:id="rId49"/>
    <p:sldId id="257" r:id="rId50"/>
    <p:sldId id="4806" r:id="rId51"/>
    <p:sldId id="4807" r:id="rId52"/>
    <p:sldId id="4819" r:id="rId53"/>
    <p:sldId id="256" r:id="rId54"/>
    <p:sldId id="4808" r:id="rId55"/>
    <p:sldId id="4810" r:id="rId56"/>
    <p:sldId id="4809" r:id="rId57"/>
    <p:sldId id="4781" r:id="rId58"/>
    <p:sldId id="4793" r:id="rId59"/>
    <p:sldId id="4779" r:id="rId60"/>
    <p:sldId id="4783" r:id="rId61"/>
    <p:sldId id="988199733" r:id="rId62"/>
    <p:sldId id="988199734" r:id="rId63"/>
    <p:sldId id="391" r:id="rId64"/>
    <p:sldId id="1672" r:id="rId65"/>
    <p:sldId id="3342" r:id="rId66"/>
    <p:sldId id="4778" r:id="rId67"/>
    <p:sldId id="4780" r:id="rId68"/>
    <p:sldId id="4820" r:id="rId69"/>
    <p:sldId id="411" r:id="rId70"/>
    <p:sldId id="4811" r:id="rId71"/>
    <p:sldId id="4516" r:id="rId72"/>
    <p:sldId id="684" r:id="rId73"/>
    <p:sldId id="3344" r:id="rId74"/>
    <p:sldId id="4782" r:id="rId75"/>
    <p:sldId id="4784" r:id="rId76"/>
    <p:sldId id="988199730" r:id="rId77"/>
    <p:sldId id="988199732" r:id="rId78"/>
    <p:sldId id="4815" r:id="rId79"/>
    <p:sldId id="302" r:id="rId80"/>
    <p:sldId id="4813" r:id="rId81"/>
    <p:sldId id="4814" r:id="rId82"/>
    <p:sldId id="261" r:id="rId83"/>
    <p:sldId id="2695" r:id="rId84"/>
    <p:sldId id="3332" r:id="rId85"/>
    <p:sldId id="3278" r:id="rId86"/>
    <p:sldId id="988199785" r:id="rId87"/>
  </p:sldIdLst>
  <p:sldSz cx="10080625" cy="567055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D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423"/>
    <p:restoredTop sz="71917" autoAdjust="0"/>
  </p:normalViewPr>
  <p:slideViewPr>
    <p:cSldViewPr snapToGrid="0">
      <p:cViewPr varScale="1">
        <p:scale>
          <a:sx n="99" d="100"/>
          <a:sy n="99" d="100"/>
        </p:scale>
        <p:origin x="2000"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acr.org\Shares\DeptShare1\Membership\Career%20Center\Presentations\Fleishon%20-%20IR\Graph%20-%20Job%20Quantities%20by%20Yea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92D050">
                <a:alpha val="89000"/>
              </a:srgbClr>
            </a:solidFill>
            <a:ln w="15875">
              <a:solidFill>
                <a:schemeClr val="accent1">
                  <a:alpha val="97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Lit>
          </c:cat>
          <c:val>
            <c:numRef>
              <c:f>Sheet1!$B$2:$B$14</c:f>
              <c:numCache>
                <c:formatCode>#,##0</c:formatCode>
                <c:ptCount val="13"/>
                <c:pt idx="0" formatCode="General">
                  <c:v>661</c:v>
                </c:pt>
                <c:pt idx="1">
                  <c:v>1004</c:v>
                </c:pt>
                <c:pt idx="2">
                  <c:v>1002</c:v>
                </c:pt>
                <c:pt idx="3">
                  <c:v>1061</c:v>
                </c:pt>
                <c:pt idx="4">
                  <c:v>1437</c:v>
                </c:pt>
                <c:pt idx="5">
                  <c:v>2622</c:v>
                </c:pt>
                <c:pt idx="6">
                  <c:v>3884</c:v>
                </c:pt>
                <c:pt idx="7">
                  <c:v>5359</c:v>
                </c:pt>
                <c:pt idx="8">
                  <c:v>7095</c:v>
                </c:pt>
                <c:pt idx="9">
                  <c:v>8408</c:v>
                </c:pt>
                <c:pt idx="10">
                  <c:v>7665</c:v>
                </c:pt>
                <c:pt idx="11">
                  <c:v>10395</c:v>
                </c:pt>
                <c:pt idx="12">
                  <c:v>14103</c:v>
                </c:pt>
              </c:numCache>
            </c:numRef>
          </c:val>
          <c:extLst>
            <c:ext xmlns:c16="http://schemas.microsoft.com/office/drawing/2014/chart" uri="{C3380CC4-5D6E-409C-BE32-E72D297353CC}">
              <c16:uniqueId val="{00000000-E10A-4FBB-8FC7-927EFC90963B}"/>
            </c:ext>
          </c:extLst>
        </c:ser>
        <c:dLbls>
          <c:showLegendKey val="0"/>
          <c:showVal val="0"/>
          <c:showCatName val="0"/>
          <c:showSerName val="0"/>
          <c:showPercent val="0"/>
          <c:showBubbleSize val="0"/>
        </c:dLbls>
        <c:gapWidth val="58"/>
        <c:overlap val="-31"/>
        <c:axId val="61358703"/>
        <c:axId val="61346639"/>
      </c:barChart>
      <c:catAx>
        <c:axId val="6135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1346639"/>
        <c:crosses val="autoZero"/>
        <c:auto val="1"/>
        <c:lblAlgn val="ctr"/>
        <c:lblOffset val="100"/>
        <c:noMultiLvlLbl val="0"/>
      </c:catAx>
      <c:valAx>
        <c:axId val="61346639"/>
        <c:scaling>
          <c:orientation val="minMax"/>
        </c:scaling>
        <c:delete val="1"/>
        <c:axPos val="l"/>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crossAx val="61358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44A6BA1D-E6DA-4D4D-9E8E-96DB41AEBA85}" type="datetimeFigureOut">
              <a:rPr lang="en-US" smtClean="0"/>
              <a:t>10/13/23</a:t>
            </a:fld>
            <a:endParaRPr lang="en-US" dirty="0"/>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78168E43-457E-4FC9-BED6-B8222B5C17D2}" type="slidenum">
              <a:rPr lang="en-US" smtClean="0"/>
              <a:t>‹#›</a:t>
            </a:fld>
            <a:endParaRPr lang="en-US" dirty="0"/>
          </a:p>
        </p:txBody>
      </p:sp>
    </p:spTree>
    <p:extLst>
      <p:ext uri="{BB962C8B-B14F-4D97-AF65-F5344CB8AC3E}">
        <p14:creationId xmlns:p14="http://schemas.microsoft.com/office/powerpoint/2010/main" val="4001876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ancer.gov/types/kidney"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cancer.gov/types/liver"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University_of_Pennsylvania"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Positron_emission_tomography#cite_note-79" TargetMode="External"/><Relationship Id="rId5" Type="http://schemas.openxmlformats.org/officeDocument/2006/relationships/hyperlink" Target="https://en.wikipedia.org/wiki/Positron_emission_tomography#cite_note-78" TargetMode="External"/><Relationship Id="rId4" Type="http://schemas.openxmlformats.org/officeDocument/2006/relationships/hyperlink" Target="https://en.wikipedia.org/wiki/Washington_University_School_of_Medicin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ndex.php?title=Robert_Gabillard&amp;action=edit&amp;redlink=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Atomic_nucleus" TargetMode="External"/><Relationship Id="rId5" Type="http://schemas.openxmlformats.org/officeDocument/2006/relationships/hyperlink" Target="https://en.wikipedia.org/wiki/Radio_wave" TargetMode="External"/><Relationship Id="rId4" Type="http://schemas.openxmlformats.org/officeDocument/2006/relationships/hyperlink" Target="https://en.wikipedia.org/wiki/Magnetic_field"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Raymond_Damadian#cite_note-1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biases</a:t>
            </a:r>
          </a:p>
          <a:p>
            <a:endParaRPr lang="en-US" dirty="0"/>
          </a:p>
          <a:p>
            <a:pPr marL="228600" indent="-228600">
              <a:buAutoNum type="arabicPeriod"/>
            </a:pPr>
            <a:r>
              <a:rPr lang="en-US" dirty="0"/>
              <a:t>Bullish on the future of radiology</a:t>
            </a:r>
          </a:p>
          <a:p>
            <a:pPr marL="228600" indent="-228600">
              <a:buAutoNum type="arabicPeriod"/>
            </a:pPr>
            <a:r>
              <a:rPr lang="en-US" dirty="0"/>
              <a:t>I believe strongly in the power of organized radiology</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490CE-1C6E-43AB-A392-FD5A0F37421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9771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16</a:t>
            </a:fld>
            <a:endParaRPr lang="en-US" dirty="0"/>
          </a:p>
        </p:txBody>
      </p:sp>
    </p:spTree>
    <p:extLst>
      <p:ext uri="{BB962C8B-B14F-4D97-AF65-F5344CB8AC3E}">
        <p14:creationId xmlns:p14="http://schemas.microsoft.com/office/powerpoint/2010/main" val="412943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Hippocrates, father of medicine: 5</a:t>
            </a:r>
            <a:r>
              <a:rPr lang="en-US" baseline="30000" dirty="0"/>
              <a:t>th</a:t>
            </a:r>
            <a:r>
              <a:rPr lang="en-US" dirty="0"/>
              <a:t> century BC.</a:t>
            </a:r>
          </a:p>
          <a:p>
            <a:endParaRPr lang="en-US" dirty="0"/>
          </a:p>
          <a:p>
            <a:r>
              <a:rPr lang="en-US" dirty="0"/>
              <a:t>25 Nobel prizes and counting.</a:t>
            </a: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18</a:t>
            </a:fld>
            <a:endParaRPr lang="en-US" dirty="0"/>
          </a:p>
        </p:txBody>
      </p:sp>
    </p:spTree>
    <p:extLst>
      <p:ext uri="{BB962C8B-B14F-4D97-AF65-F5344CB8AC3E}">
        <p14:creationId xmlns:p14="http://schemas.microsoft.com/office/powerpoint/2010/main" val="3773805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20</a:t>
            </a:fld>
            <a:endParaRPr lang="en-US" dirty="0"/>
          </a:p>
        </p:txBody>
      </p:sp>
    </p:spTree>
    <p:extLst>
      <p:ext uri="{BB962C8B-B14F-4D97-AF65-F5344CB8AC3E}">
        <p14:creationId xmlns:p14="http://schemas.microsoft.com/office/powerpoint/2010/main" val="42766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U.S. health care spending grew 9.7 percent in 2020, reaching $4.1 trillion .</a:t>
            </a:r>
          </a:p>
          <a:p>
            <a:endParaRPr lang="en-US" b="0" i="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8168E43-457E-4FC9-BED6-B8222B5C17D2}" type="slidenum">
              <a:rPr lang="en-US" smtClean="0"/>
              <a:t>26</a:t>
            </a:fld>
            <a:endParaRPr lang="en-US" dirty="0"/>
          </a:p>
        </p:txBody>
      </p:sp>
    </p:spTree>
    <p:extLst>
      <p:ext uri="{BB962C8B-B14F-4D97-AF65-F5344CB8AC3E}">
        <p14:creationId xmlns:p14="http://schemas.microsoft.com/office/powerpoint/2010/main" val="359307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19.3%</a:t>
            </a:r>
          </a:p>
        </p:txBody>
      </p:sp>
      <p:sp>
        <p:nvSpPr>
          <p:cNvPr id="4" name="Slide Number Placeholder 3"/>
          <p:cNvSpPr>
            <a:spLocks noGrp="1"/>
          </p:cNvSpPr>
          <p:nvPr>
            <p:ph type="sldNum" sz="quarter" idx="5"/>
          </p:nvPr>
        </p:nvSpPr>
        <p:spPr/>
        <p:txBody>
          <a:bodyPr/>
          <a:lstStyle/>
          <a:p>
            <a:fld id="{78168E43-457E-4FC9-BED6-B8222B5C17D2}" type="slidenum">
              <a:rPr lang="en-US" smtClean="0"/>
              <a:t>27</a:t>
            </a:fld>
            <a:endParaRPr lang="en-US" dirty="0"/>
          </a:p>
        </p:txBody>
      </p:sp>
    </p:spTree>
    <p:extLst>
      <p:ext uri="{BB962C8B-B14F-4D97-AF65-F5344CB8AC3E}">
        <p14:creationId xmlns:p14="http://schemas.microsoft.com/office/powerpoint/2010/main" val="338571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$11946</a:t>
            </a:r>
          </a:p>
        </p:txBody>
      </p:sp>
      <p:sp>
        <p:nvSpPr>
          <p:cNvPr id="4" name="Slide Number Placeholder 3"/>
          <p:cNvSpPr>
            <a:spLocks noGrp="1"/>
          </p:cNvSpPr>
          <p:nvPr>
            <p:ph type="sldNum" sz="quarter" idx="5"/>
          </p:nvPr>
        </p:nvSpPr>
        <p:spPr/>
        <p:txBody>
          <a:bodyPr/>
          <a:lstStyle/>
          <a:p>
            <a:fld id="{78168E43-457E-4FC9-BED6-B8222B5C17D2}" type="slidenum">
              <a:rPr lang="en-US" smtClean="0"/>
              <a:t>28</a:t>
            </a:fld>
            <a:endParaRPr lang="en-US" dirty="0"/>
          </a:p>
        </p:txBody>
      </p:sp>
    </p:spTree>
    <p:extLst>
      <p:ext uri="{BB962C8B-B14F-4D97-AF65-F5344CB8AC3E}">
        <p14:creationId xmlns:p14="http://schemas.microsoft.com/office/powerpoint/2010/main" val="408866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program, black grey and red about 50%</a:t>
            </a:r>
          </a:p>
          <a:p>
            <a:r>
              <a:rPr lang="en-US" dirty="0"/>
              <a:t>Blue commercial payors</a:t>
            </a:r>
          </a:p>
        </p:txBody>
      </p:sp>
      <p:sp>
        <p:nvSpPr>
          <p:cNvPr id="4" name="Slide Number Placeholder 3"/>
          <p:cNvSpPr>
            <a:spLocks noGrp="1"/>
          </p:cNvSpPr>
          <p:nvPr>
            <p:ph type="sldNum" sz="quarter" idx="5"/>
          </p:nvPr>
        </p:nvSpPr>
        <p:spPr/>
        <p:txBody>
          <a:bodyPr/>
          <a:lstStyle/>
          <a:p>
            <a:fld id="{78168E43-457E-4FC9-BED6-B8222B5C17D2}" type="slidenum">
              <a:rPr lang="en-US" smtClean="0"/>
              <a:t>29</a:t>
            </a:fld>
            <a:endParaRPr lang="en-US" dirty="0"/>
          </a:p>
        </p:txBody>
      </p:sp>
    </p:spTree>
    <p:extLst>
      <p:ext uri="{BB962C8B-B14F-4D97-AF65-F5344CB8AC3E}">
        <p14:creationId xmlns:p14="http://schemas.microsoft.com/office/powerpoint/2010/main" val="141358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business of radiology about $110 billion dollars.</a:t>
            </a:r>
          </a:p>
          <a:p>
            <a:endParaRPr lang="en-US" dirty="0"/>
          </a:p>
          <a:p>
            <a:r>
              <a:rPr lang="en-US" dirty="0"/>
              <a:t>Senator Jon Kyl</a:t>
            </a:r>
          </a:p>
        </p:txBody>
      </p:sp>
      <p:sp>
        <p:nvSpPr>
          <p:cNvPr id="4" name="Slide Number Placeholder 3"/>
          <p:cNvSpPr>
            <a:spLocks noGrp="1"/>
          </p:cNvSpPr>
          <p:nvPr>
            <p:ph type="sldNum" sz="quarter" idx="5"/>
          </p:nvPr>
        </p:nvSpPr>
        <p:spPr/>
        <p:txBody>
          <a:bodyPr/>
          <a:lstStyle/>
          <a:p>
            <a:fld id="{78168E43-457E-4FC9-BED6-B8222B5C17D2}" type="slidenum">
              <a:rPr lang="en-US" smtClean="0"/>
              <a:t>30</a:t>
            </a:fld>
            <a:endParaRPr lang="en-US" dirty="0"/>
          </a:p>
        </p:txBody>
      </p:sp>
    </p:spTree>
    <p:extLst>
      <p:ext uri="{BB962C8B-B14F-4D97-AF65-F5344CB8AC3E}">
        <p14:creationId xmlns:p14="http://schemas.microsoft.com/office/powerpoint/2010/main" val="2703842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Somewhat deceptive since Medicare expenditures come out of the general fund.</a:t>
            </a:r>
          </a:p>
        </p:txBody>
      </p:sp>
      <p:sp>
        <p:nvSpPr>
          <p:cNvPr id="4" name="Slide Number Placeholder 3"/>
          <p:cNvSpPr>
            <a:spLocks noGrp="1"/>
          </p:cNvSpPr>
          <p:nvPr>
            <p:ph type="sldNum" sz="quarter" idx="5"/>
          </p:nvPr>
        </p:nvSpPr>
        <p:spPr/>
        <p:txBody>
          <a:bodyPr/>
          <a:lstStyle/>
          <a:p>
            <a:fld id="{78168E43-457E-4FC9-BED6-B8222B5C17D2}" type="slidenum">
              <a:rPr lang="en-US" smtClean="0"/>
              <a:t>31</a:t>
            </a:fld>
            <a:endParaRPr lang="en-US" dirty="0"/>
          </a:p>
        </p:txBody>
      </p:sp>
    </p:spTree>
    <p:extLst>
      <p:ext uri="{BB962C8B-B14F-4D97-AF65-F5344CB8AC3E}">
        <p14:creationId xmlns:p14="http://schemas.microsoft.com/office/powerpoint/2010/main" val="2046549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Imaging not cheap.</a:t>
            </a:r>
          </a:p>
          <a:p>
            <a:r>
              <a:rPr lang="en-US" dirty="0"/>
              <a:t>When we recommend additional studies or follow up, someone has to pay for it.</a:t>
            </a:r>
          </a:p>
        </p:txBody>
      </p:sp>
      <p:sp>
        <p:nvSpPr>
          <p:cNvPr id="4" name="Slide Number Placeholder 3"/>
          <p:cNvSpPr>
            <a:spLocks noGrp="1"/>
          </p:cNvSpPr>
          <p:nvPr>
            <p:ph type="sldNum" sz="quarter" idx="5"/>
          </p:nvPr>
        </p:nvSpPr>
        <p:spPr/>
        <p:txBody>
          <a:bodyPr/>
          <a:lstStyle/>
          <a:p>
            <a:fld id="{78168E43-457E-4FC9-BED6-B8222B5C17D2}" type="slidenum">
              <a:rPr lang="en-US" smtClean="0"/>
              <a:t>32</a:t>
            </a:fld>
            <a:endParaRPr lang="en-US" dirty="0"/>
          </a:p>
        </p:txBody>
      </p:sp>
    </p:spTree>
    <p:extLst>
      <p:ext uri="{BB962C8B-B14F-4D97-AF65-F5344CB8AC3E}">
        <p14:creationId xmlns:p14="http://schemas.microsoft.com/office/powerpoint/2010/main" val="4797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6</a:t>
            </a:fld>
            <a:endParaRPr lang="en-US" dirty="0"/>
          </a:p>
        </p:txBody>
      </p:sp>
    </p:spTree>
    <p:extLst>
      <p:ext uri="{BB962C8B-B14F-4D97-AF65-F5344CB8AC3E}">
        <p14:creationId xmlns:p14="http://schemas.microsoft.com/office/powerpoint/2010/main" val="295991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2855"/>
                </a:solidFill>
                <a:effectLst/>
                <a:latin typeface="Helvetica" pitchFamily="2" charset="0"/>
              </a:rPr>
              <a:t>Take-Home Points</a:t>
            </a:r>
          </a:p>
          <a:p>
            <a:pPr algn="l">
              <a:buFont typeface="Arial" panose="020B0604020202020204" pitchFamily="34" charset="0"/>
              <a:buChar char="•"/>
            </a:pPr>
            <a:r>
              <a:rPr lang="en-US" b="1" i="0" u="none" strike="noStrike" dirty="0">
                <a:solidFill>
                  <a:srgbClr val="000000"/>
                </a:solidFill>
                <a:effectLst/>
                <a:latin typeface="Helvetica" pitchFamily="2" charset="0"/>
              </a:rPr>
              <a:t>▪</a:t>
            </a:r>
            <a:r>
              <a:rPr lang="en-US" b="0" i="0" u="none" strike="noStrike" dirty="0">
                <a:solidFill>
                  <a:srgbClr val="505050"/>
                </a:solidFill>
                <a:effectLst/>
                <a:latin typeface="Helvetica" pitchFamily="2" charset="0"/>
              </a:rPr>
              <a:t>Between 2000 and 2019, there was an 89.8% increase in the mean overall “out-of-pocket” patient costs for noninvasive imaging examinations (from $97.97 to $185.91).</a:t>
            </a: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33</a:t>
            </a:fld>
            <a:endParaRPr lang="en-US" dirty="0"/>
          </a:p>
        </p:txBody>
      </p:sp>
    </p:spTree>
    <p:extLst>
      <p:ext uri="{BB962C8B-B14F-4D97-AF65-F5344CB8AC3E}">
        <p14:creationId xmlns:p14="http://schemas.microsoft.com/office/powerpoint/2010/main" val="1233463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Poppins" panose="020B0502040204020203" pitchFamily="2" charset="0"/>
              </a:rPr>
              <a:t>Relative Value Units (RVU)</a:t>
            </a:r>
          </a:p>
          <a:p>
            <a:pPr algn="l"/>
            <a:r>
              <a:rPr lang="en-US" b="0" i="0" dirty="0">
                <a:solidFill>
                  <a:srgbClr val="333333"/>
                </a:solidFill>
                <a:effectLst/>
                <a:latin typeface="Poppins" panose="020B0502040204020203" pitchFamily="2" charset="0"/>
              </a:rPr>
              <a:t>Three separate RVUs are associated with the calculation of payment under the Medicare PFS:</a:t>
            </a:r>
          </a:p>
          <a:p>
            <a:pPr algn="just">
              <a:buFont typeface="Arial" panose="020B0604020202020204" pitchFamily="34" charset="0"/>
              <a:buChar char="•"/>
            </a:pPr>
            <a:r>
              <a:rPr lang="en-US" b="1" i="0" dirty="0">
                <a:solidFill>
                  <a:srgbClr val="333333"/>
                </a:solidFill>
                <a:effectLst/>
                <a:latin typeface="Helvetica Neue"/>
              </a:rPr>
              <a:t>Work RVUs</a:t>
            </a:r>
            <a:r>
              <a:rPr lang="en-US" b="0" i="0" dirty="0">
                <a:solidFill>
                  <a:srgbClr val="333333"/>
                </a:solidFill>
                <a:effectLst/>
                <a:latin typeface="Helvetica Neue"/>
              </a:rPr>
              <a:t> reflect the relative time and intensity associated with furnishing a </a:t>
            </a:r>
            <a:r>
              <a:rPr lang="en-US" b="0" i="0" u="none" strike="noStrike" dirty="0">
                <a:solidFill>
                  <a:srgbClr val="0088FF"/>
                </a:solidFill>
                <a:effectLst/>
                <a:latin typeface="Helvetica Neue"/>
                <a:hlinkClick r:id="rId3"/>
              </a:rPr>
              <a:t>Medicare</a:t>
            </a:r>
            <a:r>
              <a:rPr lang="en-US" b="0" i="0" dirty="0">
                <a:solidFill>
                  <a:srgbClr val="333333"/>
                </a:solidFill>
                <a:effectLst/>
                <a:latin typeface="Helvetica Neue"/>
              </a:rPr>
              <a:t> PFS service and account for approximately 50 percent of the total payment associated with a service;</a:t>
            </a:r>
          </a:p>
          <a:p>
            <a:pPr algn="just">
              <a:buFont typeface="Arial" panose="020B0604020202020204" pitchFamily="34" charset="0"/>
              <a:buChar char="•"/>
            </a:pPr>
            <a:r>
              <a:rPr lang="en-US" b="1" i="0" dirty="0">
                <a:solidFill>
                  <a:srgbClr val="333333"/>
                </a:solidFill>
                <a:effectLst/>
                <a:latin typeface="Helvetica Neue"/>
              </a:rPr>
              <a:t>PE RVUs</a:t>
            </a:r>
            <a:r>
              <a:rPr lang="en-US" b="0" i="0" dirty="0">
                <a:solidFill>
                  <a:srgbClr val="333333"/>
                </a:solidFill>
                <a:effectLst/>
                <a:latin typeface="Helvetica Neue"/>
              </a:rPr>
              <a:t> reflect the costs of maintaining a practice (such as renting office space, buying supplies and equipment, and staff costs); and</a:t>
            </a:r>
          </a:p>
          <a:p>
            <a:pPr algn="just">
              <a:buFont typeface="Arial" panose="020B0604020202020204" pitchFamily="34" charset="0"/>
              <a:buChar char="•"/>
            </a:pPr>
            <a:r>
              <a:rPr lang="en-US" b="1" i="0" dirty="0">
                <a:solidFill>
                  <a:srgbClr val="333333"/>
                </a:solidFill>
                <a:effectLst/>
                <a:latin typeface="Helvetica Neue"/>
              </a:rPr>
              <a:t>MP RVUs</a:t>
            </a:r>
            <a:r>
              <a:rPr lang="en-US" b="0" i="0" dirty="0">
                <a:solidFill>
                  <a:srgbClr val="333333"/>
                </a:solidFill>
                <a:effectLst/>
                <a:latin typeface="Helvetica Neue"/>
              </a:rPr>
              <a:t> reflect the costs of malpractice insurance.</a:t>
            </a:r>
          </a:p>
          <a:p>
            <a:pPr algn="l"/>
            <a:r>
              <a:rPr lang="en-US" b="0" i="0" dirty="0">
                <a:solidFill>
                  <a:srgbClr val="333333"/>
                </a:solidFill>
                <a:effectLst/>
                <a:latin typeface="Poppins" panose="020B0502040204020203" pitchFamily="2" charset="0"/>
              </a:rPr>
              <a:t>Conversion Factor (CF)</a:t>
            </a:r>
          </a:p>
          <a:p>
            <a:pPr algn="just"/>
            <a:r>
              <a:rPr lang="en-US" b="0" i="0" dirty="0">
                <a:solidFill>
                  <a:srgbClr val="333333"/>
                </a:solidFill>
                <a:effectLst/>
                <a:latin typeface="Helvetica Neue"/>
              </a:rPr>
              <a:t>The CF, a national dollar multiplier, is used to ‘convert’ the geographically adjusted RVU to determine the Medicare-allowed payment amount for a particular physician service. The CF is used separately to price facility and non-facility payment amounts. Facility pricing typically covers services provided to inpatients or in a hospital outpatient clinic setting or other off-site hospital facilities. Non-facility pricing covers services generally provided in a physician’s office or other freestanding settings such as an Independent Diagnostic Testing Facility.</a:t>
            </a:r>
          </a:p>
          <a:p>
            <a:pPr algn="just"/>
            <a:r>
              <a:rPr lang="en-US" b="0" i="0" dirty="0">
                <a:solidFill>
                  <a:srgbClr val="333333"/>
                </a:solidFill>
                <a:effectLst/>
                <a:latin typeface="Helvetica Neue"/>
              </a:rPr>
              <a:t>The formula specifies that the update for a year is equal to the Medicare Economic Index (MEI) adjusted up or down depending on how actual expenditures compare to a target rate called the Sustainable Growth Rate (SGR). The MEI is a measure of inflation faced by physicians with respect to their practice costs and general wage levels.</a:t>
            </a:r>
          </a:p>
          <a:p>
            <a:pPr algn="l"/>
            <a:r>
              <a:rPr lang="en-US" b="0" i="0" dirty="0">
                <a:solidFill>
                  <a:srgbClr val="333333"/>
                </a:solidFill>
                <a:effectLst/>
                <a:latin typeface="Poppins" panose="020B0502040204020203" pitchFamily="2" charset="0"/>
              </a:rPr>
              <a:t>The SGR is calculated based on:</a:t>
            </a:r>
          </a:p>
          <a:p>
            <a:pPr algn="l">
              <a:buFont typeface="Arial" panose="020B0604020202020204" pitchFamily="34" charset="0"/>
              <a:buChar char="•"/>
            </a:pPr>
            <a:r>
              <a:rPr lang="en-US" b="0" i="0" dirty="0">
                <a:solidFill>
                  <a:srgbClr val="333333"/>
                </a:solidFill>
                <a:effectLst/>
                <a:latin typeface="Helvetica Neue"/>
              </a:rPr>
              <a:t>Medical inflation;</a:t>
            </a:r>
          </a:p>
          <a:p>
            <a:pPr algn="l">
              <a:buFont typeface="Arial" panose="020B0604020202020204" pitchFamily="34" charset="0"/>
              <a:buChar char="•"/>
            </a:pPr>
            <a:r>
              <a:rPr lang="en-US" b="0" i="0" dirty="0">
                <a:solidFill>
                  <a:srgbClr val="333333"/>
                </a:solidFill>
                <a:effectLst/>
                <a:latin typeface="Helvetica Neue"/>
              </a:rPr>
              <a:t>Projected growth in the domestic economy;</a:t>
            </a:r>
          </a:p>
          <a:p>
            <a:pPr algn="l">
              <a:buFont typeface="Arial" panose="020B0604020202020204" pitchFamily="34" charset="0"/>
              <a:buChar char="•"/>
            </a:pPr>
            <a:r>
              <a:rPr lang="en-US" b="0" i="0" dirty="0">
                <a:solidFill>
                  <a:srgbClr val="333333"/>
                </a:solidFill>
                <a:effectLst/>
                <a:latin typeface="Helvetica Neue"/>
              </a:rPr>
              <a:t>Projected growth in the number of beneficiaries in Fee-For-Service Medicare; and</a:t>
            </a:r>
          </a:p>
          <a:p>
            <a:pPr algn="l">
              <a:buFont typeface="Arial" panose="020B0604020202020204" pitchFamily="34" charset="0"/>
              <a:buChar char="•"/>
            </a:pPr>
            <a:r>
              <a:rPr lang="en-US" b="0" i="0" dirty="0">
                <a:solidFill>
                  <a:srgbClr val="333333"/>
                </a:solidFill>
                <a:effectLst/>
                <a:latin typeface="Helvetica Neue"/>
              </a:rPr>
              <a:t>Changes in law or regulation.</a:t>
            </a:r>
          </a:p>
          <a:p>
            <a:pPr algn="l"/>
            <a:r>
              <a:rPr lang="en-US" b="0" i="0" dirty="0">
                <a:solidFill>
                  <a:srgbClr val="333333"/>
                </a:solidFill>
                <a:effectLst/>
                <a:latin typeface="Poppins" panose="020B0502040204020203" pitchFamily="2" charset="0"/>
              </a:rPr>
              <a:t>Geographic Practice Cost Indices (GPCI)</a:t>
            </a:r>
          </a:p>
          <a:p>
            <a:pPr algn="just"/>
            <a:r>
              <a:rPr lang="en-US" b="0" i="0" dirty="0">
                <a:solidFill>
                  <a:srgbClr val="333333"/>
                </a:solidFill>
                <a:effectLst/>
                <a:latin typeface="Helvetica Neue"/>
              </a:rPr>
              <a:t>GPCIs are adjustments that are applied to each of the three relative values used in calculating a physician payment, as described above. The purpose of these adjustments is to account for geographic variations in the costs of practicing medicine in different areas within the country.</a:t>
            </a:r>
          </a:p>
          <a:p>
            <a:pPr algn="l">
              <a:buFont typeface="Arial" panose="020B0604020202020204" pitchFamily="34" charset="0"/>
              <a:buChar char="•"/>
            </a:pPr>
            <a:r>
              <a:rPr lang="en-US" b="1" i="0" dirty="0">
                <a:solidFill>
                  <a:srgbClr val="333333"/>
                </a:solidFill>
                <a:effectLst/>
                <a:latin typeface="Helvetica Neue"/>
              </a:rPr>
              <a:t>Work GPCI:</a:t>
            </a:r>
            <a:r>
              <a:rPr lang="en-US" b="0" i="0" dirty="0">
                <a:solidFill>
                  <a:srgbClr val="333333"/>
                </a:solidFill>
                <a:effectLst/>
                <a:latin typeface="Helvetica Neue"/>
              </a:rPr>
              <a:t> A GPCI for physician work</a:t>
            </a:r>
          </a:p>
          <a:p>
            <a:pPr algn="l">
              <a:buFont typeface="Arial" panose="020B0604020202020204" pitchFamily="34" charset="0"/>
              <a:buChar char="•"/>
            </a:pPr>
            <a:r>
              <a:rPr lang="en-US" b="1" i="0" dirty="0">
                <a:solidFill>
                  <a:srgbClr val="333333"/>
                </a:solidFill>
                <a:effectLst/>
                <a:latin typeface="Helvetica Neue"/>
              </a:rPr>
              <a:t>PE GPCI:</a:t>
            </a:r>
            <a:r>
              <a:rPr lang="en-US" b="0" i="0" dirty="0">
                <a:solidFill>
                  <a:srgbClr val="333333"/>
                </a:solidFill>
                <a:effectLst/>
                <a:latin typeface="Helvetica Neue"/>
              </a:rPr>
              <a:t> A GPCI for practice expense, and</a:t>
            </a:r>
          </a:p>
          <a:p>
            <a:pPr algn="l">
              <a:buFont typeface="Arial" panose="020B0604020202020204" pitchFamily="34" charset="0"/>
              <a:buChar char="•"/>
            </a:pPr>
            <a:r>
              <a:rPr lang="en-US" b="1" i="0" dirty="0">
                <a:solidFill>
                  <a:srgbClr val="333333"/>
                </a:solidFill>
                <a:effectLst/>
                <a:latin typeface="Helvetica Neue"/>
              </a:rPr>
              <a:t>MP GPCI:</a:t>
            </a:r>
            <a:r>
              <a:rPr lang="en-US" b="0" i="0" dirty="0">
                <a:solidFill>
                  <a:srgbClr val="333333"/>
                </a:solidFill>
                <a:effectLst/>
                <a:latin typeface="Helvetica Neue"/>
              </a:rPr>
              <a:t> A GPCI for malpractice.</a:t>
            </a:r>
          </a:p>
          <a:p>
            <a:pPr algn="just"/>
            <a:r>
              <a:rPr lang="en-US" b="0" i="0" dirty="0">
                <a:solidFill>
                  <a:srgbClr val="333333"/>
                </a:solidFill>
                <a:effectLst/>
                <a:latin typeface="Helvetica Neue"/>
              </a:rPr>
              <a:t>The above variables capture the efforts and productivity of the physician, his/her individualized costs for staff, and for productivity-enhancing technology and materials. The information in this article applies only to the Medicare Fee-For-Service Program (also known as Original Medicare).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E43-457E-4FC9-BED6-B8222B5C1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62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Proudly, our own Bill Thorwarth, now CEO of the ACR, was a previous chair of the CPT committee.</a:t>
            </a:r>
          </a:p>
          <a:p>
            <a:endParaRPr lang="en-US" dirty="0"/>
          </a:p>
          <a:p>
            <a:r>
              <a:rPr lang="en-US" dirty="0"/>
              <a:t>AI 255</a:t>
            </a:r>
          </a:p>
        </p:txBody>
      </p:sp>
      <p:sp>
        <p:nvSpPr>
          <p:cNvPr id="4" name="Slide Number Placeholder 3"/>
          <p:cNvSpPr>
            <a:spLocks noGrp="1"/>
          </p:cNvSpPr>
          <p:nvPr>
            <p:ph type="sldNum" sz="quarter" idx="5"/>
          </p:nvPr>
        </p:nvSpPr>
        <p:spPr/>
        <p:txBody>
          <a:bodyPr/>
          <a:lstStyle/>
          <a:p>
            <a:fld id="{78168E43-457E-4FC9-BED6-B8222B5C17D2}" type="slidenum">
              <a:rPr lang="en-US" smtClean="0"/>
              <a:t>37</a:t>
            </a:fld>
            <a:endParaRPr lang="en-US" dirty="0"/>
          </a:p>
        </p:txBody>
      </p:sp>
    </p:spTree>
    <p:extLst>
      <p:ext uri="{BB962C8B-B14F-4D97-AF65-F5344CB8AC3E}">
        <p14:creationId xmlns:p14="http://schemas.microsoft.com/office/powerpoint/2010/main" val="4172341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vetica Neue"/>
              </a:rPr>
              <a:t>RVU’s were developed to be used for comparative purposes especially between specialties. They were not designed to be a measure of productivity. Using them for that purpose is convenient but has lots of flaws and using current terminology “biases”.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0" dirty="0">
              <a:solidFill>
                <a:srgbClr val="333333"/>
              </a:solidFill>
              <a:effectLst/>
              <a:latin typeface="Helvetica Neue"/>
            </a:endParaRPr>
          </a:p>
          <a:p>
            <a:pPr algn="just">
              <a:buFont typeface="Arial" panose="020B0604020202020204" pitchFamily="34" charset="0"/>
              <a:buChar char="•"/>
            </a:pPr>
            <a:r>
              <a:rPr lang="en-US" b="1" i="0" dirty="0">
                <a:solidFill>
                  <a:srgbClr val="333333"/>
                </a:solidFill>
                <a:effectLst/>
                <a:latin typeface="Helvetica Neue"/>
              </a:rPr>
              <a:t>Work RVUs</a:t>
            </a:r>
            <a:r>
              <a:rPr lang="en-US" b="0" i="0" dirty="0">
                <a:solidFill>
                  <a:srgbClr val="333333"/>
                </a:solidFill>
                <a:effectLst/>
                <a:latin typeface="Helvetica Neue"/>
              </a:rPr>
              <a:t> reflect the relative time and intensity associated with furnishing a </a:t>
            </a:r>
            <a:r>
              <a:rPr lang="en-US" b="0" i="0" u="none" strike="noStrike" dirty="0">
                <a:solidFill>
                  <a:srgbClr val="0088FF"/>
                </a:solidFill>
                <a:effectLst/>
                <a:latin typeface="Helvetica Neue"/>
                <a:hlinkClick r:id="rId3"/>
              </a:rPr>
              <a:t>Medicare</a:t>
            </a:r>
            <a:r>
              <a:rPr lang="en-US" b="0" i="0" dirty="0">
                <a:solidFill>
                  <a:srgbClr val="333333"/>
                </a:solidFill>
                <a:effectLst/>
                <a:latin typeface="Helvetica Neue"/>
              </a:rPr>
              <a:t> PFS service and account for approximately 50 percent of the total payment associated with a service;</a:t>
            </a:r>
          </a:p>
          <a:p>
            <a:pPr algn="just">
              <a:buFont typeface="Arial" panose="020B0604020202020204" pitchFamily="34" charset="0"/>
              <a:buChar char="•"/>
            </a:pPr>
            <a:r>
              <a:rPr lang="en-US" b="1" i="0" dirty="0">
                <a:solidFill>
                  <a:srgbClr val="333333"/>
                </a:solidFill>
                <a:effectLst/>
                <a:latin typeface="Helvetica Neue"/>
              </a:rPr>
              <a:t>PE RVUs</a:t>
            </a:r>
            <a:r>
              <a:rPr lang="en-US" b="0" i="0" dirty="0">
                <a:solidFill>
                  <a:srgbClr val="333333"/>
                </a:solidFill>
                <a:effectLst/>
                <a:latin typeface="Helvetica Neue"/>
              </a:rPr>
              <a:t> reflect the costs of maintaining a practice (such as renting office space, buying supplies and equipment, and staff costs); and</a:t>
            </a:r>
          </a:p>
          <a:p>
            <a:pPr algn="just">
              <a:buFont typeface="Arial" panose="020B0604020202020204" pitchFamily="34" charset="0"/>
              <a:buChar char="•"/>
            </a:pPr>
            <a:r>
              <a:rPr lang="en-US" b="1" i="0" dirty="0">
                <a:solidFill>
                  <a:srgbClr val="333333"/>
                </a:solidFill>
                <a:effectLst/>
                <a:latin typeface="Helvetica Neue"/>
              </a:rPr>
              <a:t>MP RVUs</a:t>
            </a:r>
            <a:r>
              <a:rPr lang="en-US" b="0" i="0" dirty="0">
                <a:solidFill>
                  <a:srgbClr val="333333"/>
                </a:solidFill>
                <a:effectLst/>
                <a:latin typeface="Helvetica Neue"/>
              </a:rPr>
              <a:t> reflect the costs of malpractice insurance.</a:t>
            </a:r>
          </a:p>
          <a:p>
            <a:pPr algn="just">
              <a:buFont typeface="Arial" panose="020B0604020202020204" pitchFamily="34" charset="0"/>
              <a:buChar char="•"/>
            </a:pPr>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38</a:t>
            </a:fld>
            <a:endParaRPr lang="en-US" dirty="0"/>
          </a:p>
        </p:txBody>
      </p:sp>
    </p:spTree>
    <p:extLst>
      <p:ext uri="{BB962C8B-B14F-4D97-AF65-F5344CB8AC3E}">
        <p14:creationId xmlns:p14="http://schemas.microsoft.com/office/powerpoint/2010/main" val="2588045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39</a:t>
            </a:fld>
            <a:endParaRPr lang="en-US" dirty="0"/>
          </a:p>
        </p:txBody>
      </p:sp>
    </p:spTree>
    <p:extLst>
      <p:ext uri="{BB962C8B-B14F-4D97-AF65-F5344CB8AC3E}">
        <p14:creationId xmlns:p14="http://schemas.microsoft.com/office/powerpoint/2010/main" val="217543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E43-457E-4FC9-BED6-B8222B5C1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355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Practices doing well despite reductions:</a:t>
            </a:r>
          </a:p>
          <a:p>
            <a:endParaRPr lang="en-US" dirty="0"/>
          </a:p>
          <a:p>
            <a:r>
              <a:rPr lang="en-US" dirty="0"/>
              <a:t>Increasing productivity. </a:t>
            </a:r>
          </a:p>
          <a:p>
            <a:r>
              <a:rPr lang="en-US" dirty="0"/>
              <a:t>Working harder, less vacation, more weekends, less outsourcing, longer hours. </a:t>
            </a:r>
          </a:p>
          <a:p>
            <a:r>
              <a:rPr lang="en-US" dirty="0"/>
              <a:t>Great resignation</a:t>
            </a:r>
          </a:p>
          <a:p>
            <a:r>
              <a:rPr lang="en-US" dirty="0"/>
              <a:t>burnout, workforce shortages and radiologists selling off the assets of their practices are signs of deteriorating pricing power. </a:t>
            </a:r>
          </a:p>
          <a:p>
            <a:endParaRPr lang="en-US" dirty="0"/>
          </a:p>
          <a:p>
            <a:r>
              <a:rPr lang="en-US" dirty="0"/>
              <a:t>This is probably unsustainable without additional compromises. Many, including me, conclude that FFS reimbursement is going to have to change in the not too distant future.</a:t>
            </a:r>
          </a:p>
        </p:txBody>
      </p:sp>
      <p:sp>
        <p:nvSpPr>
          <p:cNvPr id="4" name="Slide Number Placeholder 3"/>
          <p:cNvSpPr>
            <a:spLocks noGrp="1"/>
          </p:cNvSpPr>
          <p:nvPr>
            <p:ph type="sldNum" sz="quarter" idx="5"/>
          </p:nvPr>
        </p:nvSpPr>
        <p:spPr/>
        <p:txBody>
          <a:bodyPr/>
          <a:lstStyle/>
          <a:p>
            <a:fld id="{78168E43-457E-4FC9-BED6-B8222B5C17D2}" type="slidenum">
              <a:rPr lang="en-US" smtClean="0"/>
              <a:t>43</a:t>
            </a:fld>
            <a:endParaRPr lang="en-US" dirty="0"/>
          </a:p>
        </p:txBody>
      </p:sp>
    </p:spTree>
    <p:extLst>
      <p:ext uri="{BB962C8B-B14F-4D97-AF65-F5344CB8AC3E}">
        <p14:creationId xmlns:p14="http://schemas.microsoft.com/office/powerpoint/2010/main" val="2524259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for </a:t>
            </a:r>
            <a:r>
              <a:rPr lang="en-US" dirty="0" err="1"/>
              <a:t>medicare</a:t>
            </a:r>
            <a:r>
              <a:rPr lang="en-US" dirty="0"/>
              <a:t> beneficiaries. What is not included in the methodology was the significant increase in number of beneficiaries not to mention number of images </a:t>
            </a:r>
            <a:r>
              <a:rPr lang="en-US"/>
              <a:t>per study.</a:t>
            </a:r>
            <a:endParaRPr lang="en-US" dirty="0"/>
          </a:p>
        </p:txBody>
      </p:sp>
      <p:sp>
        <p:nvSpPr>
          <p:cNvPr id="4" name="Slide Number Placeholder 3"/>
          <p:cNvSpPr>
            <a:spLocks noGrp="1"/>
          </p:cNvSpPr>
          <p:nvPr>
            <p:ph type="sldNum" sz="quarter" idx="5"/>
          </p:nvPr>
        </p:nvSpPr>
        <p:spPr/>
        <p:txBody>
          <a:bodyPr/>
          <a:lstStyle/>
          <a:p>
            <a:fld id="{D6E8B00B-2011-6C42-9CFD-44224055011C}" type="slidenum">
              <a:rPr lang="en-US" smtClean="0"/>
              <a:t>44</a:t>
            </a:fld>
            <a:endParaRPr lang="en-US" dirty="0"/>
          </a:p>
        </p:txBody>
      </p:sp>
    </p:spTree>
    <p:extLst>
      <p:ext uri="{BB962C8B-B14F-4D97-AF65-F5344CB8AC3E}">
        <p14:creationId xmlns:p14="http://schemas.microsoft.com/office/powerpoint/2010/main" val="201483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4988" y="763588"/>
            <a:ext cx="6702425"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a:latin typeface="Arial"/>
              </a:rPr>
              <a:t>Percentage change in total reimbursement per Medicare fee-for-service beneficiary for radiologists, 2005 to 2021. CF = conversion factor; RVU = relative value unit.</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3446356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Funds flow model in academia and for some multispecialty practices. </a:t>
            </a:r>
          </a:p>
          <a:p>
            <a:r>
              <a:rPr lang="en-US" dirty="0"/>
              <a:t>Centralized multispecialty revenue cycle management with additional parameters such as Dean’s tax and others. </a:t>
            </a:r>
          </a:p>
          <a:p>
            <a:r>
              <a:rPr lang="en-US" dirty="0"/>
              <a:t>Buffers faculty from the reimbursement cuts.</a:t>
            </a:r>
          </a:p>
        </p:txBody>
      </p:sp>
      <p:sp>
        <p:nvSpPr>
          <p:cNvPr id="4" name="Slide Number Placeholder 3"/>
          <p:cNvSpPr>
            <a:spLocks noGrp="1"/>
          </p:cNvSpPr>
          <p:nvPr>
            <p:ph type="sldNum" sz="quarter" idx="5"/>
          </p:nvPr>
        </p:nvSpPr>
        <p:spPr/>
        <p:txBody>
          <a:bodyPr/>
          <a:lstStyle/>
          <a:p>
            <a:fld id="{78168E43-457E-4FC9-BED6-B8222B5C17D2}" type="slidenum">
              <a:rPr lang="en-US" smtClean="0"/>
              <a:t>47</a:t>
            </a:fld>
            <a:endParaRPr lang="en-US" dirty="0"/>
          </a:p>
        </p:txBody>
      </p:sp>
    </p:spTree>
    <p:extLst>
      <p:ext uri="{BB962C8B-B14F-4D97-AF65-F5344CB8AC3E}">
        <p14:creationId xmlns:p14="http://schemas.microsoft.com/office/powerpoint/2010/main" val="933400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also the period when Antoine-Henri Becquerel quite by accident discovered radioactivity and subsequently Pierre and Marie Curie went on to win the Nobel prize for their investigations.</a:t>
            </a:r>
          </a:p>
        </p:txBody>
      </p:sp>
      <p:sp>
        <p:nvSpPr>
          <p:cNvPr id="4" name="Slide Number Placeholder 3"/>
          <p:cNvSpPr>
            <a:spLocks noGrp="1"/>
          </p:cNvSpPr>
          <p:nvPr>
            <p:ph type="sldNum" sz="quarter" idx="5"/>
          </p:nvPr>
        </p:nvSpPr>
        <p:spPr/>
        <p:txBody>
          <a:bodyPr/>
          <a:lstStyle/>
          <a:p>
            <a:fld id="{78168E43-457E-4FC9-BED6-B8222B5C17D2}" type="slidenum">
              <a:rPr lang="en-US" smtClean="0"/>
              <a:t>7</a:t>
            </a:fld>
            <a:endParaRPr lang="en-US" dirty="0"/>
          </a:p>
        </p:txBody>
      </p:sp>
    </p:spTree>
    <p:extLst>
      <p:ext uri="{BB962C8B-B14F-4D97-AF65-F5344CB8AC3E}">
        <p14:creationId xmlns:p14="http://schemas.microsoft.com/office/powerpoint/2010/main" val="2063844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MedPAC is an advisory panel for Congress. They presented a report to Congress last March.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E43-457E-4FC9-BED6-B8222B5C1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738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MedPAC is an advisory panel for Congress. They presented a report to Congress last March.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E43-457E-4FC9-BED6-B8222B5C1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396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363636"/>
                </a:solidFill>
                <a:effectLst/>
                <a:latin typeface="Helvetica Neue" panose="02000503000000020004" pitchFamily="2" charset="0"/>
              </a:rPr>
              <a:t>add-on code G2211 complexity code billed primarily for office and outpatient evaluation and management encounters</a:t>
            </a:r>
          </a:p>
          <a:p>
            <a:pPr algn="l"/>
            <a:endParaRPr lang="en-US" b="0" i="0" u="none" strike="noStrike" dirty="0">
              <a:solidFill>
                <a:srgbClr val="363636"/>
              </a:solidFill>
              <a:effectLst/>
              <a:latin typeface="Helvetica Neue" panose="02000503000000020004" pitchFamily="2" charset="0"/>
            </a:endParaRPr>
          </a:p>
          <a:p>
            <a:pPr algn="l"/>
            <a:r>
              <a:rPr lang="en-US" b="0" i="0" u="none" strike="noStrike" dirty="0">
                <a:solidFill>
                  <a:srgbClr val="363636"/>
                </a:solidFill>
                <a:effectLst/>
                <a:latin typeface="Helvetica Neue" panose="02000503000000020004" pitchFamily="2" charset="0"/>
              </a:rPr>
              <a:t>Congress added a 2.5% bump to the fee schedule conversion factor in 2023, which is being halved in 2024 to account for a 1.25% pay reduction. </a:t>
            </a:r>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50</a:t>
            </a:fld>
            <a:endParaRPr lang="en-US" dirty="0"/>
          </a:p>
        </p:txBody>
      </p:sp>
    </p:spTree>
    <p:extLst>
      <p:ext uri="{BB962C8B-B14F-4D97-AF65-F5344CB8AC3E}">
        <p14:creationId xmlns:p14="http://schemas.microsoft.com/office/powerpoint/2010/main" val="1069534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was to reward those above average and withhold from those below average. All in all, Qpp has not lived up to expectations in incentivizing value especially in radiology</a:t>
            </a:r>
          </a:p>
        </p:txBody>
      </p:sp>
      <p:sp>
        <p:nvSpPr>
          <p:cNvPr id="4" name="Slide Number Placeholder 3"/>
          <p:cNvSpPr>
            <a:spLocks noGrp="1"/>
          </p:cNvSpPr>
          <p:nvPr>
            <p:ph type="sldNum" sz="quarter" idx="5"/>
          </p:nvPr>
        </p:nvSpPr>
        <p:spPr/>
        <p:txBody>
          <a:bodyPr/>
          <a:lstStyle/>
          <a:p>
            <a:fld id="{78168E43-457E-4FC9-BED6-B8222B5C17D2}" type="slidenum">
              <a:rPr lang="en-US" smtClean="0"/>
              <a:t>51</a:t>
            </a:fld>
            <a:endParaRPr lang="en-US" dirty="0"/>
          </a:p>
        </p:txBody>
      </p:sp>
    </p:spTree>
    <p:extLst>
      <p:ext uri="{BB962C8B-B14F-4D97-AF65-F5344CB8AC3E}">
        <p14:creationId xmlns:p14="http://schemas.microsoft.com/office/powerpoint/2010/main" val="380775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practices have been successfully utilizing apm reimbursement models. </a:t>
            </a:r>
          </a:p>
        </p:txBody>
      </p:sp>
      <p:sp>
        <p:nvSpPr>
          <p:cNvPr id="4" name="Slide Number Placeholder 3"/>
          <p:cNvSpPr>
            <a:spLocks noGrp="1"/>
          </p:cNvSpPr>
          <p:nvPr>
            <p:ph type="sldNum" sz="quarter" idx="5"/>
          </p:nvPr>
        </p:nvSpPr>
        <p:spPr/>
        <p:txBody>
          <a:bodyPr/>
          <a:lstStyle/>
          <a:p>
            <a:fld id="{78168E43-457E-4FC9-BED6-B8222B5C17D2}" type="slidenum">
              <a:rPr lang="en-US" smtClean="0"/>
              <a:t>52</a:t>
            </a:fld>
            <a:endParaRPr lang="en-US" dirty="0"/>
          </a:p>
        </p:txBody>
      </p:sp>
    </p:spTree>
    <p:extLst>
      <p:ext uri="{BB962C8B-B14F-4D97-AF65-F5344CB8AC3E}">
        <p14:creationId xmlns:p14="http://schemas.microsoft.com/office/powerpoint/2010/main" val="931693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William Edwards Deming (1900-1993) is widely acknowledged as the leading management thinker in the field of quality. He was a statistician and business consultant whose methods helped hasten Japan’s recovery after the Second World War and beyond. He derived the first philosophy and method that allowed individuals and organizations to plan and continually improve themselves, their relationships, processes, products and services. His philosophy is one of cooperation and continual improvement; it avoids blame and redefines mistakes as opportunities for improvement.</a:t>
            </a:r>
            <a:endParaRPr lang="en-US" dirty="0"/>
          </a:p>
          <a:p>
            <a:endParaRPr lang="en-US" dirty="0"/>
          </a:p>
          <a:p>
            <a:r>
              <a:rPr lang="en-US" dirty="0"/>
              <a:t>Michael Porter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E43-457E-4FC9-BED6-B8222B5C1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877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talked about, the history of radiology is about innovation. When I trained about 80% of interventional was about diagnostic arteriography. Here is a partial list of some of our most recent innovations just in Interventional, Rad Tx and Nucs. Not a comprehensive list. Certainly, many in this room can add multiple other procedures or applications to this list. In fact many in academia either were or are involved in important innovations driving the profession forward.</a:t>
            </a:r>
          </a:p>
          <a:p>
            <a:endParaRPr lang="en-US" dirty="0"/>
          </a:p>
          <a:p>
            <a:r>
              <a:rPr lang="en-US" dirty="0"/>
              <a:t>Emborhoid: hemorrhoids: superior rectal arteries</a:t>
            </a:r>
          </a:p>
          <a:p>
            <a:r>
              <a:rPr lang="en-US" dirty="0"/>
              <a:t>Bariatric: left gastric artery</a:t>
            </a:r>
          </a:p>
          <a:p>
            <a:r>
              <a:rPr lang="en-US" dirty="0"/>
              <a:t>Inflammatory joint disease: reduce angiogenesis</a:t>
            </a:r>
          </a:p>
          <a:p>
            <a:endParaRPr lang="en-US" dirty="0"/>
          </a:p>
          <a:p>
            <a:r>
              <a:rPr lang="en-US" dirty="0"/>
              <a:t>IO- stimulating a physiologic immune response</a:t>
            </a:r>
          </a:p>
          <a:p>
            <a:endParaRPr lang="en-US" dirty="0"/>
          </a:p>
          <a:p>
            <a:r>
              <a:rPr lang="en-US" dirty="0"/>
              <a:t>Fusion: The potential introduction of the extended reality (from augmented reality to virtual reality) is a new horizon that can integrate the multimodality guidance</a:t>
            </a:r>
          </a:p>
          <a:p>
            <a:endParaRPr lang="en-US" dirty="0"/>
          </a:p>
          <a:p>
            <a:r>
              <a:rPr lang="en-US" dirty="0"/>
              <a:t>Stereotactic ablative radiotherapy/stereotactic body radiotherapy (SABR/SBRT) is a very focused radiation treatment approach that delivers a high radiation dose concentrated on the tumor, with a sharp fall-off of the dose to the surrounding normal tissue. Stereotactic radiotherapy is particular advantageous in small tumors. Brachytherapy is a form of internal radiation therapy in which a sealed radioactive source is placed inside or in the immediate vicinity of the tumor to be irradiated. Inter- and intrafraction motion refers to movement of the tumor relative to the surrounding normal tissue from one radiotherapy session to the next or in the latter case during one session. Underlying reasons include growth or shrinkage of the tumor, changes in bladder or bowel filling, or movement caused by breathing or heartbeat. Counteracting these reasons by motion control measures becomes more and more important with increasing precision of radiotherapy. FLASH radiotherapy is based on very high dose rates (dose rate 40–50 Gy·s</a:t>
            </a:r>
            <a:r>
              <a:rPr lang="en-US" baseline="30000" dirty="0"/>
              <a:t>−1</a:t>
            </a:r>
            <a:r>
              <a:rPr lang="en-US" dirty="0"/>
              <a:t> or more), which is believed to significantly reduce normal tissue damage without decreasing the effects of radiation on the tumor. Intensity-modulated radiotherapy (IMRT) is a high precision way of irradiating the tumor where the intensity of the radiation dose can be changed within each irradiation field so that the delivered dose can be precisely adjusted point by point to the target volume. Particle and proton irradiation is a precision method of radiation therapy in which the tumor is irradiated with high-energy positive ions (usually protons or carbon ions). Because of their inverse depth dose profile with a Bragg peak, dose to normal tissues can often be reduced compared to irradiation with photon beams. The relative biological effectiveness of particle beams is different to photon beams, which needs to be considered in treatment planning. Volume modulated arc therapy (VMAT) is a further development of IMRT that delivers the intensity-modulated radiation dose continuously as the gantry of the treatment machine rotates over defined angular ranges shaping the radiation dose to the tumor.</a:t>
            </a:r>
          </a:p>
          <a:p>
            <a:endParaRPr lang="en-US" dirty="0"/>
          </a:p>
          <a:p>
            <a:r>
              <a:rPr lang="en-US" dirty="0"/>
              <a:t>Theragnostics: psma ligands (prostate)</a:t>
            </a:r>
          </a:p>
          <a:p>
            <a:r>
              <a:rPr lang="en-US" dirty="0"/>
              <a:t>Dutotate for neuroendocrine tumors</a:t>
            </a: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57</a:t>
            </a:fld>
            <a:endParaRPr lang="en-US" dirty="0"/>
          </a:p>
        </p:txBody>
      </p:sp>
    </p:spTree>
    <p:extLst>
      <p:ext uri="{BB962C8B-B14F-4D97-AF65-F5344CB8AC3E}">
        <p14:creationId xmlns:p14="http://schemas.microsoft.com/office/powerpoint/2010/main" val="757120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202124"/>
                </a:solidFill>
                <a:effectLst/>
                <a:latin typeface="Google Sans"/>
              </a:rPr>
              <a:t>Currently </a:t>
            </a:r>
            <a:r>
              <a:rPr lang="en-US" b="0" i="0" u="none" strike="noStrike">
                <a:solidFill>
                  <a:srgbClr val="040C28"/>
                </a:solidFill>
                <a:effectLst/>
                <a:latin typeface="Google Sans"/>
              </a:rPr>
              <a:t>more than 55 million people have dementia worldwide</a:t>
            </a:r>
            <a:r>
              <a:rPr lang="en-US" b="0" i="0" u="none" strike="noStrike">
                <a:solidFill>
                  <a:srgbClr val="202124"/>
                </a:solidFill>
                <a:effectLst/>
                <a:latin typeface="Google Sans"/>
              </a:rPr>
              <a:t>, </a:t>
            </a:r>
            <a:endParaRPr lang="en-US"/>
          </a:p>
        </p:txBody>
      </p:sp>
      <p:sp>
        <p:nvSpPr>
          <p:cNvPr id="4" name="Slide Number Placeholder 3"/>
          <p:cNvSpPr>
            <a:spLocks noGrp="1"/>
          </p:cNvSpPr>
          <p:nvPr>
            <p:ph type="sldNum" sz="quarter" idx="5"/>
          </p:nvPr>
        </p:nvSpPr>
        <p:spPr/>
        <p:txBody>
          <a:bodyPr/>
          <a:lstStyle/>
          <a:p>
            <a:fld id="{78168E43-457E-4FC9-BED6-B8222B5C17D2}" type="slidenum">
              <a:rPr lang="en-US" smtClean="0"/>
              <a:t>59</a:t>
            </a:fld>
            <a:endParaRPr lang="en-US" dirty="0"/>
          </a:p>
        </p:txBody>
      </p:sp>
    </p:spTree>
    <p:extLst>
      <p:ext uri="{BB962C8B-B14F-4D97-AF65-F5344CB8AC3E}">
        <p14:creationId xmlns:p14="http://schemas.microsoft.com/office/powerpoint/2010/main" val="3394488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4EE65-CECB-4E69-BA4D-3F6DFF839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882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rPr>
              <a:t>The Academy for Radiology and Biomedical Imaging Research recently imagined the Radiology Cockpit of the Future. This is a brilliant and encompassing concept. A bit wonky and aspirational. But the real emphasis is getting radiologists beyond simply being image interpreters. That position  makes us vulnerable to commoditization like widgets or bots. Instead we would leverage current and soon to be released technology. Radiologists become </a:t>
            </a:r>
            <a:r>
              <a:rPr lang="en-US" sz="1800" b="1" kern="1200" dirty="0">
                <a:solidFill>
                  <a:srgbClr val="000000"/>
                </a:solidFill>
                <a:effectLst/>
                <a:latin typeface="Times New Roman" panose="02020603050405020304" pitchFamily="18" charset="0"/>
                <a:ea typeface="Times New Roman" panose="02020603050405020304" pitchFamily="18" charset="0"/>
              </a:rPr>
              <a:t>data aggregators </a:t>
            </a:r>
            <a:r>
              <a:rPr lang="en-US" sz="1800" kern="1200" dirty="0">
                <a:solidFill>
                  <a:srgbClr val="000000"/>
                </a:solidFill>
                <a:effectLst/>
                <a:latin typeface="Times New Roman" panose="02020603050405020304" pitchFamily="18" charset="0"/>
                <a:ea typeface="Times New Roman" panose="02020603050405020304" pitchFamily="18" charset="0"/>
              </a:rPr>
              <a:t>and </a:t>
            </a:r>
            <a:r>
              <a:rPr lang="en-US" sz="1800" b="1" kern="1200" dirty="0">
                <a:solidFill>
                  <a:srgbClr val="000000"/>
                </a:solidFill>
                <a:effectLst/>
                <a:latin typeface="Times New Roman" panose="02020603050405020304" pitchFamily="18" charset="0"/>
                <a:ea typeface="Times New Roman" panose="02020603050405020304" pitchFamily="18" charset="0"/>
              </a:rPr>
              <a:t>information synthesizers</a:t>
            </a:r>
            <a:r>
              <a:rPr lang="en-US" sz="1800" kern="1200" dirty="0">
                <a:solidFill>
                  <a:srgbClr val="000000"/>
                </a:solidFill>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a:t>
            </a:r>
            <a:r>
              <a:rPr lang="en-US" sz="1800" kern="1200" dirty="0">
                <a:solidFill>
                  <a:srgbClr val="000000"/>
                </a:solidFill>
                <a:effectLst/>
                <a:latin typeface="Times New Roman" panose="02020603050405020304" pitchFamily="18" charset="0"/>
                <a:ea typeface="Times New Roman" panose="02020603050405020304" pitchFamily="18" charset="0"/>
              </a:rPr>
              <a:t>Especially for this audience, academia, as centers of innovation reimagining training radiologists. Extracting additional information from our studies so we can make referrals, drive interventions and improve outcomes. </a:t>
            </a:r>
            <a:r>
              <a:rPr lang="en-US" sz="1800" b="1" kern="1200" dirty="0">
                <a:solidFill>
                  <a:srgbClr val="000000"/>
                </a:solidFill>
                <a:effectLst/>
                <a:latin typeface="Times New Roman" panose="02020603050405020304" pitchFamily="18" charset="0"/>
                <a:ea typeface="Times New Roman" panose="02020603050405020304" pitchFamily="18" charset="0"/>
              </a:rPr>
              <a:t>Value creation</a:t>
            </a:r>
            <a:r>
              <a:rPr lang="en-US" sz="1800" kern="1200" dirty="0">
                <a:solidFill>
                  <a:srgbClr val="000000"/>
                </a:solidFill>
                <a:effectLst/>
                <a:latin typeface="Times New Roman" panose="02020603050405020304" pitchFamily="18" charset="0"/>
                <a:ea typeface="Times New Roman" panose="02020603050405020304" pitchFamily="18" charset="0"/>
              </a:rPr>
              <a:t>. Making ourselves indispensable not only to referring physicians and administrators but to patients.</a:t>
            </a:r>
          </a:p>
          <a:p>
            <a:pPr marL="0" marR="0">
              <a:spcBef>
                <a:spcPts val="0"/>
              </a:spcBef>
              <a:spcAft>
                <a:spcPts val="0"/>
              </a:spcAft>
            </a:pPr>
            <a:endParaRPr lang="en-US" sz="1800" kern="1200" dirty="0">
              <a:solidFill>
                <a:srgbClr val="00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Times New Roman" panose="02020603050405020304" pitchFamily="18" charset="0"/>
                <a:ea typeface="Times New Roman" panose="02020603050405020304" pitchFamily="18" charset="0"/>
              </a:rPr>
              <a:t>The Academy for Radiology and Biomedical Imaging Research recently imagined the Radiology Cockpit of the Future powered by the promise of AI.</a:t>
            </a:r>
            <a:r>
              <a:rPr lang="en-US" sz="1800" b="1" kern="1200" dirty="0">
                <a:solidFill>
                  <a:srgbClr val="000000"/>
                </a:solidFill>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The diagnostic cockpit is a future-state digital platform to aggregate, organize, and simplify medical imaging results and patient-centric clinical data. It will help clinical radiologists become “diagnostic pilots” in detecting disease early, making accurate diagnoses, driving image-guided interventions, and improving downstream clinical management of patients. </a:t>
            </a:r>
            <a:r>
              <a:rPr lang="en-US" sz="1800" kern="1200" dirty="0">
                <a:solidFill>
                  <a:srgbClr val="000000"/>
                </a:solidFill>
                <a:effectLst/>
                <a:latin typeface="Times New Roman" panose="02020603050405020304" pitchFamily="18" charset="0"/>
                <a:ea typeface="Times New Roman" panose="02020603050405020304" pitchFamily="18" charset="0"/>
              </a:rPr>
              <a:t>Radiologists will be not only interpreters but data aggregators and information synthesizers.</a:t>
            </a:r>
            <a:r>
              <a:rPr lang="en-US" sz="1800" dirty="0">
                <a:effectLst/>
                <a:latin typeface="Times New Roman" panose="02020603050405020304" pitchFamily="18" charset="0"/>
                <a:ea typeface="Times New Roman" panose="02020603050405020304" pitchFamily="18" charset="0"/>
              </a:rPr>
              <a:t> </a:t>
            </a:r>
            <a:r>
              <a:rPr lang="en-US" sz="1800" kern="1200" dirty="0">
                <a:solidFill>
                  <a:srgbClr val="000000"/>
                </a:solidFill>
                <a:effectLst/>
                <a:latin typeface="Times New Roman" panose="02020603050405020304" pitchFamily="18" charset="0"/>
                <a:ea typeface="Times New Roman" panose="02020603050405020304" pitchFamily="18" charset="0"/>
              </a:rPr>
              <a:t>The radiology cockpit will be designed to prioritize, enable and enhance these activities. This will help shift the “art” of</a:t>
            </a:r>
            <a:r>
              <a:rPr lang="en-US" sz="1800" dirty="0">
                <a:effectLst/>
                <a:latin typeface="Times New Roman" panose="02020603050405020304" pitchFamily="18" charset="0"/>
                <a:ea typeface="Times New Roman" panose="02020603050405020304" pitchFamily="18" charset="0"/>
              </a:rPr>
              <a:t> </a:t>
            </a:r>
            <a:r>
              <a:rPr lang="en-US" sz="1800" kern="1200" dirty="0">
                <a:solidFill>
                  <a:srgbClr val="000000"/>
                </a:solidFill>
                <a:effectLst/>
                <a:latin typeface="Times New Roman" panose="02020603050405020304" pitchFamily="18" charset="0"/>
                <a:ea typeface="Times New Roman" panose="02020603050405020304" pitchFamily="18" charset="0"/>
              </a:rPr>
              <a:t>diagnostics to the “data science” of diagnostics, leading to</a:t>
            </a:r>
            <a:r>
              <a:rPr lang="en-US" sz="1800" dirty="0">
                <a:effectLst/>
                <a:latin typeface="Times New Roman" panose="02020603050405020304" pitchFamily="18" charset="0"/>
                <a:ea typeface="Times New Roman" panose="02020603050405020304" pitchFamily="18" charset="0"/>
              </a:rPr>
              <a:t> </a:t>
            </a:r>
            <a:r>
              <a:rPr lang="en-US" sz="1800" kern="1200" dirty="0">
                <a:solidFill>
                  <a:srgbClr val="000000"/>
                </a:solidFill>
                <a:effectLst/>
                <a:latin typeface="Times New Roman" panose="02020603050405020304" pitchFamily="18" charset="0"/>
                <a:ea typeface="Times New Roman" panose="02020603050405020304" pitchFamily="18" charset="0"/>
              </a:rPr>
              <a:t>remarkable advances in patient care.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BD490CE-1C6E-43AB-A392-FD5A0F37421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5642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A0A0A"/>
                </a:solidFill>
                <a:effectLst/>
                <a:latin typeface="arial" panose="020B0604020202020204" pitchFamily="34" charset="0"/>
              </a:rPr>
              <a:t>Becquerel first heard about Roentgen’s discovery in January 1896 at a meeting of the French Academy of Sciences. Becquerel thought that the phosphorescent uranium salts he had been studying might absorb sunlight and reemit it as x-rays.</a:t>
            </a:r>
          </a:p>
          <a:p>
            <a:endParaRPr lang="en-US" b="0" i="0" dirty="0">
              <a:solidFill>
                <a:srgbClr val="0A0A0A"/>
              </a:solidFill>
              <a:effectLst/>
              <a:latin typeface="arial" panose="020B0604020202020204" pitchFamily="34" charset="0"/>
            </a:endParaRPr>
          </a:p>
          <a:p>
            <a:br>
              <a:rPr lang="en-US" dirty="0"/>
            </a:br>
            <a:br>
              <a:rPr lang="en-US" dirty="0"/>
            </a:br>
            <a:r>
              <a:rPr lang="en-US" b="0" i="0" dirty="0">
                <a:solidFill>
                  <a:srgbClr val="0A0A0A"/>
                </a:solidFill>
                <a:effectLst/>
                <a:latin typeface="arial" panose="020B0604020202020204" pitchFamily="34" charset="0"/>
              </a:rPr>
              <a:t>To test this idea (which turned out to be wrong), Becquerel wrapped photographic plates in black paper so that sunlight could not reach them. He then placed the crystals of uranium salt on top of the wrapped plates, and put the whole setup outside in the sun. When he developed the plates, he saw an outline of the crystals. </a:t>
            </a:r>
            <a:br>
              <a:rPr lang="en-US" dirty="0"/>
            </a:br>
            <a:br>
              <a:rPr lang="en-US" dirty="0"/>
            </a:br>
            <a:r>
              <a:rPr lang="en-US" b="0" i="0" dirty="0">
                <a:solidFill>
                  <a:srgbClr val="0A0A0A"/>
                </a:solidFill>
                <a:effectLst/>
                <a:latin typeface="arial" panose="020B0604020202020204" pitchFamily="34" charset="0"/>
              </a:rPr>
              <a:t>Becquerel took this as evidence that his idea was correct, that the phosphorescent uranium salts absorbed sunlight and emitted a penetrating radiation similar to x-rays. He planned to continue his experiments. But the weather in Paris did not cooperate; it became overcast for the next several days in late February. Thinking he couldn’t do any research without bright sunlight, Becquerel put his uranium crystals and photographic plates away in a drawer.</a:t>
            </a:r>
            <a:br>
              <a:rPr lang="en-US" dirty="0"/>
            </a:br>
            <a:br>
              <a:rPr lang="en-US" dirty="0"/>
            </a:br>
            <a:r>
              <a:rPr lang="en-US" b="0" i="0" dirty="0">
                <a:solidFill>
                  <a:srgbClr val="0A0A0A"/>
                </a:solidFill>
                <a:effectLst/>
                <a:latin typeface="arial" panose="020B0604020202020204" pitchFamily="34" charset="0"/>
              </a:rPr>
              <a:t>On March 1, he opened the drawer and developed the plates, expecting to see only a very weak image. Instead, the image was amazingly clear.</a:t>
            </a:r>
          </a:p>
          <a:p>
            <a:endParaRPr lang="en-US" b="0" i="0" dirty="0">
              <a:solidFill>
                <a:srgbClr val="0A0A0A"/>
              </a:solidFill>
              <a:effectLst/>
              <a:latin typeface="arial" panose="020B0604020202020204" pitchFamily="34" charset="0"/>
            </a:endParaRPr>
          </a:p>
          <a:p>
            <a:r>
              <a:rPr lang="en-US" b="0" i="0" dirty="0">
                <a:solidFill>
                  <a:srgbClr val="000000"/>
                </a:solidFill>
                <a:effectLst/>
                <a:latin typeface="Verdana" panose="020B0604030504040204" pitchFamily="34" charset="0"/>
              </a:rPr>
              <a:t>The term radioactivity was actually coined by Marie Curie, who together with her husband Pierre, began investigating the phenomenon recently discovered by Becquerel. The Curies extracted uranium from ore and to their surprise, found that the leftover ore showed more activity than the pure uranium. They concluded that the ore contained other radioactive elements. This led to the discoveries of the elements polonium and radium. It took four more years of processing tons of ore to isolate enough of each element to determine their chemical properties.</a:t>
            </a:r>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8</a:t>
            </a:fld>
            <a:endParaRPr lang="en-US" dirty="0"/>
          </a:p>
        </p:txBody>
      </p:sp>
    </p:spTree>
    <p:extLst>
      <p:ext uri="{BB962C8B-B14F-4D97-AF65-F5344CB8AC3E}">
        <p14:creationId xmlns:p14="http://schemas.microsoft.com/office/powerpoint/2010/main" val="2118632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 quote from one of the HBR articles: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 will begin to fundamentally change the expectations for human workers including those in Radiology. Jobs for both radiologists and allied staff can be redesigned for more cognitive tasks such as creative outside-the-box thinking and interpersonal skills.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E4AB9-4D42-4534-9312-57E99A93C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209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 saved for towards the end of my presentation. Every projection for at least the intermediate term is that imaging will continue to increase. Balance between future utilization improvement and increasing demand for services the result will be more studies.</a:t>
            </a:r>
          </a:p>
        </p:txBody>
      </p:sp>
      <p:sp>
        <p:nvSpPr>
          <p:cNvPr id="4" name="Slide Number Placeholder 3"/>
          <p:cNvSpPr>
            <a:spLocks noGrp="1"/>
          </p:cNvSpPr>
          <p:nvPr>
            <p:ph type="sldNum" sz="quarter" idx="5"/>
          </p:nvPr>
        </p:nvSpPr>
        <p:spPr/>
        <p:txBody>
          <a:bodyPr/>
          <a:lstStyle/>
          <a:p>
            <a:fld id="{78168E43-457E-4FC9-BED6-B8222B5C17D2}" type="slidenum">
              <a:rPr lang="en-US" smtClean="0"/>
              <a:t>64</a:t>
            </a:fld>
            <a:endParaRPr lang="en-US" dirty="0"/>
          </a:p>
        </p:txBody>
      </p:sp>
    </p:spTree>
    <p:extLst>
      <p:ext uri="{BB962C8B-B14F-4D97-AF65-F5344CB8AC3E}">
        <p14:creationId xmlns:p14="http://schemas.microsoft.com/office/powerpoint/2010/main" val="10300219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one thousand trainees per year.</a:t>
            </a:r>
          </a:p>
        </p:txBody>
      </p:sp>
      <p:sp>
        <p:nvSpPr>
          <p:cNvPr id="4" name="Slide Number Placeholder 3"/>
          <p:cNvSpPr>
            <a:spLocks noGrp="1"/>
          </p:cNvSpPr>
          <p:nvPr>
            <p:ph type="sldNum" sz="quarter" idx="5"/>
          </p:nvPr>
        </p:nvSpPr>
        <p:spPr/>
        <p:txBody>
          <a:bodyPr/>
          <a:lstStyle/>
          <a:p>
            <a:fld id="{78168E43-457E-4FC9-BED6-B8222B5C17D2}" type="slidenum">
              <a:rPr lang="en-US" smtClean="0"/>
              <a:t>65</a:t>
            </a:fld>
            <a:endParaRPr lang="en-US" dirty="0"/>
          </a:p>
        </p:txBody>
      </p:sp>
    </p:spTree>
    <p:extLst>
      <p:ext uri="{BB962C8B-B14F-4D97-AF65-F5344CB8AC3E}">
        <p14:creationId xmlns:p14="http://schemas.microsoft.com/office/powerpoint/2010/main" val="508047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ocean strategy. Business term introduced in 2004. Lots of potential, little competition.</a:t>
            </a:r>
          </a:p>
          <a:p>
            <a:r>
              <a:rPr lang="en-US" dirty="0"/>
              <a:t>We are just beginning to scratch the potential. For example premier screening program, mammography. And additional potential. Only 6% of patients eligible for lung cancer screening were imaged in 2022. </a:t>
            </a:r>
          </a:p>
          <a:p>
            <a:r>
              <a:rPr lang="en-US" dirty="0"/>
              <a:t>Developing additional screening models such as MR prostate.</a:t>
            </a:r>
          </a:p>
          <a:p>
            <a:r>
              <a:rPr lang="en-US" dirty="0"/>
              <a:t>Radiology’s expertise in </a:t>
            </a:r>
            <a:r>
              <a:rPr lang="en-US" b="1" dirty="0"/>
              <a:t>data generation </a:t>
            </a:r>
            <a:r>
              <a:rPr lang="en-US" dirty="0"/>
              <a:t>and management along with applying </a:t>
            </a:r>
            <a:r>
              <a:rPr lang="en-US" b="1" dirty="0"/>
              <a:t>operational scale </a:t>
            </a:r>
            <a:r>
              <a:rPr lang="en-US" dirty="0"/>
              <a:t>ideally positions us in this space. Population Health provides a pathway for us to increase our impact as physicians and reach more patients. Most importantly, it’s the right thing to do. But in addition……</a:t>
            </a:r>
          </a:p>
        </p:txBody>
      </p:sp>
      <p:sp>
        <p:nvSpPr>
          <p:cNvPr id="4" name="Slide Number Placeholder 3"/>
          <p:cNvSpPr>
            <a:spLocks noGrp="1"/>
          </p:cNvSpPr>
          <p:nvPr>
            <p:ph type="sldNum" sz="quarter" idx="10"/>
          </p:nvPr>
        </p:nvSpPr>
        <p:spPr/>
        <p:txBody>
          <a:bodyPr/>
          <a:lstStyle/>
          <a:p>
            <a:fld id="{3D5F2505-C9BA-824B-9E80-848324D1B4C3}" type="slidenum">
              <a:rPr lang="en-US" smtClean="0"/>
              <a:t>66</a:t>
            </a:fld>
            <a:endParaRPr lang="en-US" dirty="0"/>
          </a:p>
        </p:txBody>
      </p:sp>
    </p:spTree>
    <p:extLst>
      <p:ext uri="{BB962C8B-B14F-4D97-AF65-F5344CB8AC3E}">
        <p14:creationId xmlns:p14="http://schemas.microsoft.com/office/powerpoint/2010/main" val="130964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48.5% of the counties in us- no radiologist.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8E43-457E-4FC9-BED6-B8222B5C1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5328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Equity: there is no doubt that there is a disparity in services based upon social determinants of health.</a:t>
            </a:r>
          </a:p>
          <a:p>
            <a:endParaRPr lang="en-US" dirty="0"/>
          </a:p>
          <a:p>
            <a:r>
              <a:rPr lang="en-US" dirty="0"/>
              <a:t>More aggressive breast cancer in African Americans</a:t>
            </a:r>
          </a:p>
          <a:p>
            <a:r>
              <a:rPr lang="en-US" dirty="0"/>
              <a:t>More aggressive prostate cancer in African Americans</a:t>
            </a:r>
          </a:p>
          <a:p>
            <a:r>
              <a:rPr lang="en-US" dirty="0"/>
              <a:t>Disparate rates of follow up on incidental findings for different ethnicities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E"/>
                </a:solidFill>
                <a:effectLst/>
                <a:uLnTx/>
                <a:uFillTx/>
                <a:ea typeface="+mn-ea"/>
                <a:cs typeface="+mn-cs"/>
              </a:rPr>
              <a:t>American Indians/Alaska Natives have higher death rates from </a:t>
            </a:r>
            <a:r>
              <a:rPr kumimoji="0" lang="en-US" sz="1200" b="0" i="0" u="none" strike="noStrike" kern="1200" cap="none" spc="0" normalizeH="0" baseline="0" noProof="0" dirty="0">
                <a:ln>
                  <a:noFill/>
                </a:ln>
                <a:solidFill>
                  <a:srgbClr val="2B7BBA"/>
                </a:solidFill>
                <a:effectLst/>
                <a:uLnTx/>
                <a:uFillTx/>
                <a:ea typeface="+mn-ea"/>
                <a:cs typeface="+mn-cs"/>
                <a:hlinkClick r:id="rId3"/>
              </a:rPr>
              <a:t>kidney cancer</a:t>
            </a:r>
            <a:r>
              <a:rPr kumimoji="0" lang="en-US" sz="1200" b="0" i="0" u="none" strike="noStrike" kern="1200" cap="none" spc="0" normalizeH="0" baseline="0" noProof="0" dirty="0">
                <a:ln>
                  <a:noFill/>
                </a:ln>
                <a:solidFill>
                  <a:srgbClr val="2E2E2E"/>
                </a:solidFill>
                <a:effectLst/>
                <a:uLnTx/>
                <a:uFillTx/>
                <a:ea typeface="+mn-ea"/>
                <a:cs typeface="+mn-cs"/>
              </a:rPr>
              <a:t> than any other racial/ethnic group</a:t>
            </a:r>
            <a:endParaRPr kumimoji="0" lang="en-US" sz="800" b="0" i="0" u="none" strike="noStrike" kern="1200" cap="none" spc="0" normalizeH="0" baseline="0" noProof="0" dirty="0">
              <a:ln>
                <a:noFill/>
              </a:ln>
              <a:solidFill>
                <a:srgbClr val="2E2E2E"/>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E2E2E"/>
                </a:solidFill>
                <a:effectLst/>
                <a:uLnTx/>
                <a:uFillTx/>
                <a:ea typeface="+mn-ea"/>
                <a:cs typeface="+mn-cs"/>
              </a:rPr>
              <a:t>American Indians/Alaska Natives have highest rates of </a:t>
            </a:r>
            <a:r>
              <a:rPr kumimoji="0" lang="en-US" sz="1200" b="0" i="0" u="none" strike="noStrike" kern="1200" cap="none" spc="0" normalizeH="0" baseline="0" noProof="0" dirty="0">
                <a:ln>
                  <a:noFill/>
                </a:ln>
                <a:solidFill>
                  <a:srgbClr val="2B7BBA"/>
                </a:solidFill>
                <a:effectLst/>
                <a:uLnTx/>
                <a:uFillTx/>
                <a:ea typeface="+mn-ea"/>
                <a:cs typeface="+mn-cs"/>
                <a:hlinkClick r:id="rId4"/>
              </a:rPr>
              <a:t>liver and intrahepatic bile duct cancer</a:t>
            </a:r>
            <a:r>
              <a:rPr kumimoji="0" lang="en-US" sz="1200" b="0" i="0" u="none" strike="noStrike" kern="1200" cap="none" spc="0" normalizeH="0" baseline="0" noProof="0" dirty="0">
                <a:ln>
                  <a:noFill/>
                </a:ln>
                <a:solidFill>
                  <a:srgbClr val="2E2E2E"/>
                </a:solidFill>
                <a:effectLst/>
                <a:uLnTx/>
                <a:uFillTx/>
                <a:ea typeface="+mn-ea"/>
                <a:cs typeface="+mn-cs"/>
              </a:rPr>
              <a:t>, followed by Hispanics/Latinos and Asian/Pacific Islanders</a:t>
            </a:r>
          </a:p>
          <a:p>
            <a:endParaRPr lang="en-US" dirty="0"/>
          </a:p>
          <a:p>
            <a:r>
              <a:rPr lang="en-US" dirty="0"/>
              <a:t>500% higher mortality rate for asthma in African American children</a:t>
            </a:r>
          </a:p>
          <a:p>
            <a:r>
              <a:rPr lang="en-US" dirty="0"/>
              <a:t>Diabetes: compared to non-Hispanic whites</a:t>
            </a:r>
          </a:p>
          <a:p>
            <a:r>
              <a:rPr lang="en-US" dirty="0"/>
              <a:t>`	77% higher rate in African Americans</a:t>
            </a:r>
          </a:p>
          <a:p>
            <a:r>
              <a:rPr lang="en-US" dirty="0"/>
              <a:t>	66% higher in Hispanics</a:t>
            </a:r>
          </a:p>
          <a:p>
            <a:r>
              <a:rPr lang="en-US" dirty="0"/>
              <a:t>	18% higher in Asians</a:t>
            </a:r>
          </a:p>
          <a:p>
            <a:endParaRPr lang="en-US" dirty="0"/>
          </a:p>
          <a:p>
            <a:r>
              <a:rPr lang="en-US" dirty="0"/>
              <a:t>By directing our practices and departments to limit or eliminate disparities, most importantly we are fulfilling our mission as physicians. But yet again, reaching out to more patients, providing value, supports our departments along with raising the value proposition of our profession.</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68</a:t>
            </a:fld>
            <a:endParaRPr lang="en-US" dirty="0"/>
          </a:p>
        </p:txBody>
      </p:sp>
    </p:spTree>
    <p:extLst>
      <p:ext uri="{BB962C8B-B14F-4D97-AF65-F5344CB8AC3E}">
        <p14:creationId xmlns:p14="http://schemas.microsoft.com/office/powerpoint/2010/main" val="1146472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FC99AA-C29C-4F96-857F-0154539A4E57}" type="slidenum">
              <a:rPr lang="en-US" smtClean="0"/>
              <a:t>69</a:t>
            </a:fld>
            <a:endParaRPr lang="en-US" dirty="0"/>
          </a:p>
        </p:txBody>
      </p:sp>
    </p:spTree>
    <p:extLst>
      <p:ext uri="{BB962C8B-B14F-4D97-AF65-F5344CB8AC3E}">
        <p14:creationId xmlns:p14="http://schemas.microsoft.com/office/powerpoint/2010/main" val="2774259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A4EE65-CECB-4E69-BA4D-3F6DFF839C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8593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health also can support our business models. Look at these numbers. This data illustrates the possibilities.  The plenary session on Wednesday addressed counties that are underserved and “interventional deserts”. By reaching out to additional patients, bringing them into the system and providing the medical imaging care that they need, we will realize additional services and revenue flow coming into our practices.</a:t>
            </a:r>
          </a:p>
        </p:txBody>
      </p:sp>
      <p:sp>
        <p:nvSpPr>
          <p:cNvPr id="4" name="Slide Number Placeholder 3"/>
          <p:cNvSpPr>
            <a:spLocks noGrp="1"/>
          </p:cNvSpPr>
          <p:nvPr>
            <p:ph type="sldNum" sz="quarter" idx="5"/>
          </p:nvPr>
        </p:nvSpPr>
        <p:spPr/>
        <p:txBody>
          <a:bodyPr/>
          <a:lstStyle/>
          <a:p>
            <a:fld id="{78168E43-457E-4FC9-BED6-B8222B5C17D2}" type="slidenum">
              <a:rPr lang="en-US" smtClean="0"/>
              <a:t>71</a:t>
            </a:fld>
            <a:endParaRPr lang="en-US" dirty="0"/>
          </a:p>
        </p:txBody>
      </p:sp>
    </p:spTree>
    <p:extLst>
      <p:ext uri="{BB962C8B-B14F-4D97-AF65-F5344CB8AC3E}">
        <p14:creationId xmlns:p14="http://schemas.microsoft.com/office/powerpoint/2010/main" val="3581680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are defining our metrics. We should not be measured by turn-around times and RVU’s. When you ask for a second opinion from a colleague, are those the metrics that use? We have to define ourselves and that’s beginning to happen in our literature.</a:t>
            </a:r>
          </a:p>
        </p:txBody>
      </p:sp>
      <p:sp>
        <p:nvSpPr>
          <p:cNvPr id="4" name="Slide Number Placeholder 3"/>
          <p:cNvSpPr>
            <a:spLocks noGrp="1"/>
          </p:cNvSpPr>
          <p:nvPr>
            <p:ph type="sldNum" sz="quarter" idx="5"/>
          </p:nvPr>
        </p:nvSpPr>
        <p:spPr/>
        <p:txBody>
          <a:bodyPr/>
          <a:lstStyle/>
          <a:p>
            <a:fld id="{78168E43-457E-4FC9-BED6-B8222B5C17D2}" type="slidenum">
              <a:rPr lang="en-US" smtClean="0"/>
              <a:t>75</a:t>
            </a:fld>
            <a:endParaRPr lang="en-US" dirty="0"/>
          </a:p>
        </p:txBody>
      </p:sp>
    </p:spTree>
    <p:extLst>
      <p:ext uri="{BB962C8B-B14F-4D97-AF65-F5344CB8AC3E}">
        <p14:creationId xmlns:p14="http://schemas.microsoft.com/office/powerpoint/2010/main" val="2843458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Nobel prize 1952</a:t>
            </a:r>
          </a:p>
        </p:txBody>
      </p:sp>
      <p:sp>
        <p:nvSpPr>
          <p:cNvPr id="4" name="Slide Number Placeholder 3"/>
          <p:cNvSpPr>
            <a:spLocks noGrp="1"/>
          </p:cNvSpPr>
          <p:nvPr>
            <p:ph type="sldNum" sz="quarter" idx="5"/>
          </p:nvPr>
        </p:nvSpPr>
        <p:spPr/>
        <p:txBody>
          <a:bodyPr/>
          <a:lstStyle/>
          <a:p>
            <a:fld id="{78168E43-457E-4FC9-BED6-B8222B5C17D2}" type="slidenum">
              <a:rPr lang="en-US" smtClean="0"/>
              <a:t>10</a:t>
            </a:fld>
            <a:endParaRPr lang="en-US" dirty="0"/>
          </a:p>
        </p:txBody>
      </p:sp>
    </p:spTree>
    <p:extLst>
      <p:ext uri="{BB962C8B-B14F-4D97-AF65-F5344CB8AC3E}">
        <p14:creationId xmlns:p14="http://schemas.microsoft.com/office/powerpoint/2010/main" val="3144863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OT10f0fcb1"/>
              </a:rPr>
              <a:t>An overused term at this point. Unfortunately its been highjacked to mean lower costs.</a:t>
            </a:r>
          </a:p>
          <a:p>
            <a:pPr algn="l"/>
            <a:endParaRPr lang="en-US" sz="1800" b="0" i="0" u="none" strike="noStrike" baseline="0" dirty="0">
              <a:latin typeface="AdvOT10f0fcb1"/>
            </a:endParaRPr>
          </a:p>
          <a:p>
            <a:pPr algn="l"/>
            <a:r>
              <a:rPr lang="en-US" sz="1800" b="0" i="0" u="none" strike="noStrike" baseline="0" dirty="0">
                <a:latin typeface="AdvOT10f0fcb1"/>
              </a:rPr>
              <a:t>TAKE-HOME POINTS</a:t>
            </a:r>
          </a:p>
          <a:p>
            <a:pPr algn="l"/>
            <a:r>
              <a:rPr lang="en-US" sz="1800" b="0" i="0" u="none" strike="noStrike" baseline="0" dirty="0">
                <a:latin typeface="AdvPS480274"/>
              </a:rPr>
              <a:t>- </a:t>
            </a:r>
            <a:r>
              <a:rPr lang="en-US" sz="1800" b="0" i="0" u="none" strike="noStrike" baseline="0" dirty="0">
                <a:latin typeface="AdvOT635f2c37"/>
              </a:rPr>
              <a:t>Value-based healthcare (VBH) is a framework for</a:t>
            </a:r>
          </a:p>
          <a:p>
            <a:pPr algn="l"/>
            <a:r>
              <a:rPr lang="en-US" sz="1800" b="0" i="0" u="none" strike="noStrike" baseline="0" dirty="0">
                <a:latin typeface="AdvOT635f2c37"/>
              </a:rPr>
              <a:t>improving individual patient health outcomes per unit</a:t>
            </a:r>
          </a:p>
          <a:p>
            <a:pPr algn="l"/>
            <a:r>
              <a:rPr lang="en-US" sz="1800" b="0" i="0" u="none" strike="noStrike" baseline="0" dirty="0">
                <a:latin typeface="AdvOT635f2c37"/>
              </a:rPr>
              <a:t>of expenditure.</a:t>
            </a:r>
          </a:p>
          <a:p>
            <a:pPr algn="l"/>
            <a:r>
              <a:rPr lang="en-US" sz="1800" b="0" i="0" u="none" strike="noStrike" baseline="0" dirty="0">
                <a:latin typeface="AdvPS480274"/>
              </a:rPr>
              <a:t>- </a:t>
            </a:r>
            <a:r>
              <a:rPr lang="en-US" sz="1800" b="0" i="0" u="none" strike="noStrike" baseline="0" dirty="0">
                <a:latin typeface="AdvOT635f2c37"/>
              </a:rPr>
              <a:t>Radiology is a key component of healthcare, impacting</a:t>
            </a:r>
          </a:p>
          <a:p>
            <a:pPr algn="l"/>
            <a:r>
              <a:rPr lang="en-US" sz="1800" b="0" i="0" u="none" strike="noStrike" baseline="0" dirty="0">
                <a:latin typeface="AdvOT635f2c37"/>
              </a:rPr>
              <a:t>greatly on patient outcomes, and must be</a:t>
            </a:r>
          </a:p>
          <a:p>
            <a:pPr algn="l"/>
            <a:r>
              <a:rPr lang="en-US" sz="1800" b="0" i="0" u="none" strike="noStrike" baseline="0" dirty="0">
                <a:latin typeface="AdvOT635f2c37"/>
              </a:rPr>
              <a:t>considered a vital element of VBH.</a:t>
            </a:r>
          </a:p>
          <a:p>
            <a:pPr algn="l"/>
            <a:r>
              <a:rPr lang="en-US" sz="1800" b="0" i="0" u="none" strike="noStrike" baseline="0" dirty="0">
                <a:latin typeface="AdvPS480274"/>
              </a:rPr>
              <a:t>- </a:t>
            </a:r>
            <a:r>
              <a:rPr lang="en-US" sz="1800" b="0" i="0" u="none" strike="noStrike" baseline="0" dirty="0">
                <a:latin typeface="AdvOT635f2c37"/>
              </a:rPr>
              <a:t>Embracing VBH principles, radiology can contribute</a:t>
            </a:r>
          </a:p>
          <a:p>
            <a:pPr algn="l"/>
            <a:r>
              <a:rPr lang="en-US" sz="1800" b="0" i="0" u="none" strike="noStrike" baseline="0" dirty="0">
                <a:latin typeface="AdvOT635f2c37"/>
              </a:rPr>
              <a:t>to moving to a value-driven system, where all investigations</a:t>
            </a:r>
          </a:p>
          <a:p>
            <a:pPr algn="l"/>
            <a:r>
              <a:rPr lang="en-US" sz="1800" b="0" i="0" u="none" strike="noStrike" baseline="0" dirty="0">
                <a:latin typeface="AdvOT635f2c37"/>
              </a:rPr>
              <a:t>or interventions contribute positively to</a:t>
            </a:r>
          </a:p>
          <a:p>
            <a:pPr algn="l"/>
            <a:r>
              <a:rPr lang="en-US" sz="1800" b="0" i="0" u="none" strike="noStrike" baseline="0" dirty="0">
                <a:latin typeface="AdvOT635f2c37"/>
              </a:rPr>
              <a:t>patient outcomes.</a:t>
            </a:r>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76</a:t>
            </a:fld>
            <a:endParaRPr lang="en-US" dirty="0"/>
          </a:p>
        </p:txBody>
      </p:sp>
    </p:spTree>
    <p:extLst>
      <p:ext uri="{BB962C8B-B14F-4D97-AF65-F5344CB8AC3E}">
        <p14:creationId xmlns:p14="http://schemas.microsoft.com/office/powerpoint/2010/main" val="1020334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workflow</a:t>
            </a:r>
          </a:p>
          <a:p>
            <a:r>
              <a:rPr lang="en-US" dirty="0"/>
              <a:t>Quality and safety</a:t>
            </a:r>
          </a:p>
          <a:p>
            <a:r>
              <a:rPr lang="en-US" dirty="0"/>
              <a:t>Training and expertise</a:t>
            </a:r>
          </a:p>
          <a:p>
            <a:r>
              <a:rPr lang="en-US" dirty="0"/>
              <a:t>Efficiency</a:t>
            </a:r>
          </a:p>
          <a:p>
            <a:r>
              <a:rPr lang="en-US" dirty="0"/>
              <a:t>AI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clearly have the talent. We have the tools. We have the experience. Questions that remain are do we have the will and do we have the leadership. I’d argue for radiology all day long.</a:t>
            </a: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77</a:t>
            </a:fld>
            <a:endParaRPr lang="en-US" dirty="0"/>
          </a:p>
        </p:txBody>
      </p:sp>
    </p:spTree>
    <p:extLst>
      <p:ext uri="{BB962C8B-B14F-4D97-AF65-F5344CB8AC3E}">
        <p14:creationId xmlns:p14="http://schemas.microsoft.com/office/powerpoint/2010/main" val="3138732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78</a:t>
            </a:fld>
            <a:endParaRPr lang="en-US" dirty="0"/>
          </a:p>
        </p:txBody>
      </p:sp>
    </p:spTree>
    <p:extLst>
      <p:ext uri="{BB962C8B-B14F-4D97-AF65-F5344CB8AC3E}">
        <p14:creationId xmlns:p14="http://schemas.microsoft.com/office/powerpoint/2010/main" val="2599523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FA83F-BE85-42CB-A1C3-1F66585E87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13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should develop these concepts together, through organized radiology. If we do as individual institutions, we risk non-standard approaches, variability and longer timelines. Moving together, working as a community, speaking with a unified voice about the vision of the future is a more secure and certain pathway to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4F572-8289-47FA-B3B8-D1DED4CE69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9310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51C7D-FAB4-E64A-B239-D59009122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1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Concept instruments were designed at the </a:t>
            </a:r>
            <a:r>
              <a:rPr lang="en-US" b="0" i="0" u="none" strike="noStrike" dirty="0">
                <a:solidFill>
                  <a:srgbClr val="0645AD"/>
                </a:solidFill>
                <a:effectLst/>
                <a:latin typeface="Arial" panose="020B0604020202020204" pitchFamily="34" charset="0"/>
                <a:hlinkClick r:id="rId3" tooltip="University of Pennsylvania"/>
              </a:rPr>
              <a:t>University of Pennsylvania</a:t>
            </a:r>
            <a:r>
              <a:rPr lang="en-US" b="0" i="0" u="none" strike="noStrike"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4" tooltip="Washington University School of Medicine"/>
              </a:rPr>
              <a:t>Washington University School of Medicine</a:t>
            </a:r>
            <a:r>
              <a:rPr lang="en-US" b="0" i="0" dirty="0">
                <a:solidFill>
                  <a:srgbClr val="202122"/>
                </a:solidFill>
                <a:effectLst/>
                <a:latin typeface="Arial" panose="020B0604020202020204" pitchFamily="34" charset="0"/>
              </a:rPr>
              <a:t>.</a:t>
            </a:r>
            <a:r>
              <a:rPr lang="en-US" b="0" i="0" u="none" strike="noStrike" baseline="30000" dirty="0">
                <a:solidFill>
                  <a:srgbClr val="0645AD"/>
                </a:solidFill>
                <a:effectLst/>
                <a:latin typeface="Arial" panose="020B0604020202020204" pitchFamily="34" charset="0"/>
                <a:hlinkClick r:id="rId5"/>
              </a:rPr>
              <a:t>[78]</a:t>
            </a:r>
            <a:r>
              <a:rPr lang="en-US" b="0" i="0" u="none" strike="noStrike" baseline="30000" dirty="0">
                <a:solidFill>
                  <a:srgbClr val="0645AD"/>
                </a:solidFill>
                <a:effectLst/>
                <a:latin typeface="Arial" panose="020B0604020202020204" pitchFamily="34" charset="0"/>
                <a:hlinkClick r:id="rId6"/>
              </a:rPr>
              <a:t>[79]</a:t>
            </a:r>
            <a:r>
              <a:rPr lang="en-US" b="0" i="0" dirty="0">
                <a:solidFill>
                  <a:srgbClr val="202122"/>
                </a:solidFill>
                <a:effectLst/>
                <a:latin typeface="Arial" panose="020B0604020202020204" pitchFamily="34" charset="0"/>
              </a:rPr>
              <a:t> James Robertson and his associates at Brookhaven National Laboratory built the first single-plane PET scan installed at MGH.</a:t>
            </a: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12</a:t>
            </a:fld>
            <a:endParaRPr lang="en-US" dirty="0"/>
          </a:p>
        </p:txBody>
      </p:sp>
    </p:spTree>
    <p:extLst>
      <p:ext uri="{BB962C8B-B14F-4D97-AF65-F5344CB8AC3E}">
        <p14:creationId xmlns:p14="http://schemas.microsoft.com/office/powerpoint/2010/main" val="73336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344"/>
                </a:solidFill>
                <a:effectLst/>
                <a:latin typeface="Arial" panose="020B0604020202020204" pitchFamily="34" charset="0"/>
              </a:rPr>
              <a:t>The first CT scanner developed by Hounsfield in his lab at EMI took several hours to acquire the raw data for a single scan or "slice" and took days to reconstruct a single image from this raw data. </a:t>
            </a:r>
          </a:p>
          <a:p>
            <a:endParaRPr lang="en-US" b="0" i="0" dirty="0">
              <a:solidFill>
                <a:srgbClr val="444344"/>
              </a:solidFill>
              <a:effectLst/>
              <a:latin typeface="Arial" panose="020B0604020202020204" pitchFamily="34" charset="0"/>
            </a:endParaRPr>
          </a:p>
          <a:p>
            <a:r>
              <a:rPr lang="en-US" dirty="0"/>
              <a:t>1979 Nobel prize in Physiology and Medicine</a:t>
            </a:r>
          </a:p>
          <a:p>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13</a:t>
            </a:fld>
            <a:endParaRPr lang="en-US" dirty="0"/>
          </a:p>
        </p:txBody>
      </p:sp>
    </p:spTree>
    <p:extLst>
      <p:ext uri="{BB962C8B-B14F-4D97-AF65-F5344CB8AC3E}">
        <p14:creationId xmlns:p14="http://schemas.microsoft.com/office/powerpoint/2010/main" val="1856810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Lauterbur used the idea of </a:t>
            </a:r>
            <a:r>
              <a:rPr lang="en-US" b="0" i="0" u="none" strike="noStrike" dirty="0">
                <a:solidFill>
                  <a:srgbClr val="BA0000"/>
                </a:solidFill>
                <a:effectLst/>
                <a:latin typeface="Arial" panose="020B0604020202020204" pitchFamily="34" charset="0"/>
                <a:hlinkClick r:id="rId3" tooltip="Robert Gabillard (page does not exist)"/>
              </a:rPr>
              <a:t>Robert Gabillard</a:t>
            </a:r>
            <a:r>
              <a:rPr lang="en-US" b="0" i="0" dirty="0">
                <a:solidFill>
                  <a:srgbClr val="202122"/>
                </a:solidFill>
                <a:effectLst/>
                <a:latin typeface="Arial" panose="020B0604020202020204" pitchFamily="34" charset="0"/>
              </a:rPr>
              <a:t> (developed in his doctoral thesis, 1952) of introducing gradients in the </a:t>
            </a:r>
            <a:r>
              <a:rPr lang="en-US" b="0" i="0" u="none" strike="noStrike" dirty="0">
                <a:solidFill>
                  <a:srgbClr val="0645AD"/>
                </a:solidFill>
                <a:effectLst/>
                <a:latin typeface="Arial" panose="020B0604020202020204" pitchFamily="34" charset="0"/>
                <a:hlinkClick r:id="rId4" tooltip="Magnetic field"/>
              </a:rPr>
              <a:t>magnetic field</a:t>
            </a:r>
            <a:r>
              <a:rPr lang="en-US" b="0" i="0" dirty="0">
                <a:solidFill>
                  <a:srgbClr val="202122"/>
                </a:solidFill>
                <a:effectLst/>
                <a:latin typeface="Arial" panose="020B0604020202020204" pitchFamily="34" charset="0"/>
              </a:rPr>
              <a:t> which allows for determining the origin of the </a:t>
            </a:r>
            <a:r>
              <a:rPr lang="en-US" b="0" i="0" u="none" strike="noStrike" dirty="0">
                <a:solidFill>
                  <a:srgbClr val="0645AD"/>
                </a:solidFill>
                <a:effectLst/>
                <a:latin typeface="Arial" panose="020B0604020202020204" pitchFamily="34" charset="0"/>
                <a:hlinkClick r:id="rId5" tooltip="Radio wave"/>
              </a:rPr>
              <a:t>radio waves</a:t>
            </a:r>
            <a:r>
              <a:rPr lang="en-US" b="0" i="0" dirty="0">
                <a:solidFill>
                  <a:srgbClr val="202122"/>
                </a:solidFill>
                <a:effectLst/>
                <a:latin typeface="Arial" panose="020B0604020202020204" pitchFamily="34" charset="0"/>
              </a:rPr>
              <a:t> emitted from the </a:t>
            </a:r>
            <a:r>
              <a:rPr lang="en-US" b="0" i="0" u="none" strike="noStrike" dirty="0">
                <a:solidFill>
                  <a:srgbClr val="0645AD"/>
                </a:solidFill>
                <a:effectLst/>
                <a:latin typeface="Arial" panose="020B0604020202020204" pitchFamily="34" charset="0"/>
                <a:hlinkClick r:id="rId6" tooltip="Atomic nucleus"/>
              </a:rPr>
              <a:t>nuclei</a:t>
            </a:r>
            <a:r>
              <a:rPr lang="en-US" b="0" i="0" dirty="0">
                <a:solidFill>
                  <a:srgbClr val="202122"/>
                </a:solidFill>
                <a:effectLst/>
                <a:latin typeface="Arial" panose="020B0604020202020204" pitchFamily="34" charset="0"/>
              </a:rPr>
              <a:t> .of the object of study. </a:t>
            </a:r>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14</a:t>
            </a:fld>
            <a:endParaRPr lang="en-US" dirty="0"/>
          </a:p>
        </p:txBody>
      </p:sp>
    </p:spTree>
    <p:extLst>
      <p:ext uri="{BB962C8B-B14F-4D97-AF65-F5344CB8AC3E}">
        <p14:creationId xmlns:p14="http://schemas.microsoft.com/office/powerpoint/2010/main" val="422738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In 1974, he received the first patent in the field of MRI when he patented the concept of NMR</a:t>
            </a:r>
            <a:r>
              <a:rPr lang="en-US" b="0" i="0" u="none" strike="noStrike" baseline="30000" dirty="0">
                <a:solidFill>
                  <a:srgbClr val="0645AD"/>
                </a:solidFill>
                <a:effectLst/>
                <a:latin typeface="Arial" panose="020B0604020202020204" pitchFamily="34" charset="0"/>
                <a:hlinkClick r:id="rId3"/>
              </a:rPr>
              <a:t>[17]</a:t>
            </a:r>
            <a:r>
              <a:rPr lang="en-US" b="0" i="0" dirty="0">
                <a:solidFill>
                  <a:srgbClr val="202122"/>
                </a:solidFill>
                <a:effectLst/>
                <a:latin typeface="Arial" panose="020B0604020202020204" pitchFamily="34" charset="0"/>
              </a:rPr>
              <a:t> for detecting cancer. He and Lauterbur were awarded</a:t>
            </a:r>
          </a:p>
          <a:p>
            <a:r>
              <a:rPr lang="en-US" b="0" i="0" dirty="0">
                <a:solidFill>
                  <a:srgbClr val="202122"/>
                </a:solidFill>
                <a:effectLst/>
                <a:latin typeface="Arial" panose="020B0604020202020204" pitchFamily="34" charset="0"/>
              </a:rPr>
              <a:t>the national Medal of Technology by President Ronal Reagan in 1988. </a:t>
            </a:r>
            <a:endParaRPr lang="en-US" dirty="0"/>
          </a:p>
        </p:txBody>
      </p:sp>
      <p:sp>
        <p:nvSpPr>
          <p:cNvPr id="4" name="Slide Number Placeholder 3"/>
          <p:cNvSpPr>
            <a:spLocks noGrp="1"/>
          </p:cNvSpPr>
          <p:nvPr>
            <p:ph type="sldNum" sz="quarter" idx="5"/>
          </p:nvPr>
        </p:nvSpPr>
        <p:spPr/>
        <p:txBody>
          <a:bodyPr/>
          <a:lstStyle/>
          <a:p>
            <a:fld id="{78168E43-457E-4FC9-BED6-B8222B5C17D2}" type="slidenum">
              <a:rPr lang="en-US" smtClean="0"/>
              <a:t>15</a:t>
            </a:fld>
            <a:endParaRPr lang="en-US" dirty="0"/>
          </a:p>
        </p:txBody>
      </p:sp>
    </p:spTree>
    <p:extLst>
      <p:ext uri="{BB962C8B-B14F-4D97-AF65-F5344CB8AC3E}">
        <p14:creationId xmlns:p14="http://schemas.microsoft.com/office/powerpoint/2010/main" val="1788799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02060"/>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02060"/>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0"/>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sp>
        <p:nvSpPr>
          <p:cNvPr id="11" name="Rectangle 10"/>
          <p:cNvSpPr/>
          <p:nvPr/>
        </p:nvSpPr>
        <p:spPr>
          <a:xfrm>
            <a:off x="0" y="5481532"/>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sp>
        <p:nvSpPr>
          <p:cNvPr id="8" name="Rectangle 7"/>
          <p:cNvSpPr/>
          <p:nvPr/>
        </p:nvSpPr>
        <p:spPr>
          <a:xfrm>
            <a:off x="0" y="189019"/>
            <a:ext cx="10080625" cy="138613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endParaRPr>
          </a:p>
        </p:txBody>
      </p:sp>
      <p:pic>
        <p:nvPicPr>
          <p:cNvPr id="9" name="Picture 2" descr="C:\Users\rdusz_000\Desktop\emory logo gray.jpg"/>
          <p:cNvPicPr>
            <a:picLocks noChangeAspect="1" noChangeArrowheads="1"/>
          </p:cNvPicPr>
          <p:nvPr/>
        </p:nvPicPr>
        <p:blipFill rotWithShape="1">
          <a:blip r:embed="rId2">
            <a:clrChange>
              <a:clrFrom>
                <a:srgbClr val="A3A3A3"/>
              </a:clrFrom>
              <a:clrTo>
                <a:srgbClr val="A3A3A3">
                  <a:alpha val="0"/>
                </a:srgbClr>
              </a:clrTo>
            </a:clrChange>
            <a:extLst>
              <a:ext uri="{28A0092B-C50C-407E-A947-70E740481C1C}">
                <a14:useLocalDpi xmlns:a14="http://schemas.microsoft.com/office/drawing/2010/main" val="0"/>
              </a:ext>
            </a:extLst>
          </a:blip>
          <a:srcRect l="1744" t="5355" r="1528" b="5695"/>
          <a:stretch/>
        </p:blipFill>
        <p:spPr bwMode="auto">
          <a:xfrm>
            <a:off x="2268140" y="272538"/>
            <a:ext cx="5415406" cy="11516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5052101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448028" y="5166501"/>
            <a:ext cx="1503344" cy="378037"/>
          </a:xfrm>
          <a:prstGeom prst="rect">
            <a:avLst/>
          </a:prstGeom>
        </p:spPr>
        <p:txBody>
          <a:bodyPr/>
          <a:lstStyle>
            <a:lvl1pPr>
              <a:defRPr/>
            </a:lvl1pPr>
          </a:lstStyle>
          <a:p>
            <a:fld id="{3DEEBD60-A532-441D-AED5-7B059E6466C9}" type="slidenum">
              <a:rPr lang="en-US" altLang="en-US"/>
              <a:pPr/>
              <a:t>‹#›</a:t>
            </a:fld>
            <a:endParaRPr lang="en-US" altLang="en-US" dirty="0"/>
          </a:p>
        </p:txBody>
      </p:sp>
    </p:spTree>
    <p:extLst>
      <p:ext uri="{BB962C8B-B14F-4D97-AF65-F5344CB8AC3E}">
        <p14:creationId xmlns:p14="http://schemas.microsoft.com/office/powerpoint/2010/main" val="265481508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230129"/>
            <a:ext cx="8694539" cy="567055"/>
          </a:xfrm>
          <a:solidFill>
            <a:schemeClr val="bg1">
              <a:alpha val="40000"/>
            </a:schemeClr>
          </a:solidFill>
        </p:spPr>
        <p:txBody>
          <a:bodyPr anchor="b">
            <a:normAutofit/>
          </a:bodyPr>
          <a:lstStyle>
            <a:lvl1pPr algn="ctr">
              <a:defRPr sz="2977" b="0">
                <a:solidFill>
                  <a:srgbClr val="203864"/>
                </a:solidFill>
                <a:effectLst>
                  <a:outerShdw blurRad="50800" dist="38100" dir="2700000" algn="tl" rotWithShape="0">
                    <a:srgbClr val="000000">
                      <a:alpha val="43000"/>
                    </a:srgbClr>
                  </a:outerShdw>
                </a:effectLst>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4088441175"/>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omparison">
    <p:spTree>
      <p:nvGrpSpPr>
        <p:cNvPr id="1" name=""/>
        <p:cNvGrpSpPr/>
        <p:nvPr/>
      </p:nvGrpSpPr>
      <p:grpSpPr>
        <a:xfrm>
          <a:off x="0" y="0"/>
          <a:ext cx="0" cy="0"/>
          <a:chOff x="0" y="0"/>
          <a:chExt cx="0" cy="0"/>
        </a:xfrm>
      </p:grpSpPr>
      <p:sp>
        <p:nvSpPr>
          <p:cNvPr id="13" name="Rectangle 12"/>
          <p:cNvSpPr/>
          <p:nvPr/>
        </p:nvSpPr>
        <p:spPr>
          <a:xfrm>
            <a:off x="661733" y="1380782"/>
            <a:ext cx="4315644" cy="3753998"/>
          </a:xfrm>
          <a:prstGeom prst="rect">
            <a:avLst/>
          </a:prstGeom>
          <a:solidFill>
            <a:schemeClr val="bg1">
              <a:lumMod val="95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sp>
        <p:nvSpPr>
          <p:cNvPr id="14" name="Rectangle 13"/>
          <p:cNvSpPr/>
          <p:nvPr/>
        </p:nvSpPr>
        <p:spPr>
          <a:xfrm>
            <a:off x="5089000" y="1377345"/>
            <a:ext cx="4315644" cy="3753998"/>
          </a:xfrm>
          <a:prstGeom prst="rect">
            <a:avLst/>
          </a:prstGeom>
          <a:solidFill>
            <a:schemeClr val="bg1">
              <a:lumMod val="95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sp>
        <p:nvSpPr>
          <p:cNvPr id="3" name="Text Placeholder 2"/>
          <p:cNvSpPr>
            <a:spLocks noGrp="1"/>
          </p:cNvSpPr>
          <p:nvPr>
            <p:ph type="body" idx="1"/>
          </p:nvPr>
        </p:nvSpPr>
        <p:spPr>
          <a:xfrm>
            <a:off x="694357" y="1390073"/>
            <a:ext cx="4264576" cy="681253"/>
          </a:xfrm>
        </p:spPr>
        <p:txBody>
          <a:bodyPr anchor="b"/>
          <a:lstStyle>
            <a:lvl1pPr marL="0" indent="0" algn="ctr">
              <a:buNone/>
              <a:defRPr sz="1985" b="1"/>
            </a:lvl1pPr>
            <a:lvl2pPr marL="378059" indent="0">
              <a:buNone/>
              <a:defRPr sz="1654" b="1"/>
            </a:lvl2pPr>
            <a:lvl3pPr marL="756117" indent="0">
              <a:buNone/>
              <a:defRPr sz="1488" b="1"/>
            </a:lvl3pPr>
            <a:lvl4pPr marL="1134176" indent="0">
              <a:buNone/>
              <a:defRPr sz="1323" b="1"/>
            </a:lvl4pPr>
            <a:lvl5pPr marL="1512235" indent="0">
              <a:buNone/>
              <a:defRPr sz="1323" b="1"/>
            </a:lvl5pPr>
            <a:lvl6pPr marL="1890293" indent="0">
              <a:buNone/>
              <a:defRPr sz="1323" b="1"/>
            </a:lvl6pPr>
            <a:lvl7pPr marL="2268352" indent="0">
              <a:buNone/>
              <a:defRPr sz="1323" b="1"/>
            </a:lvl7pPr>
            <a:lvl8pPr marL="2646411" indent="0">
              <a:buNone/>
              <a:defRPr sz="1323" b="1"/>
            </a:lvl8pPr>
            <a:lvl9pPr marL="3024469" indent="0">
              <a:buNone/>
              <a:defRPr sz="1323" b="1"/>
            </a:lvl9pPr>
          </a:lstStyle>
          <a:p>
            <a:pPr lvl="0"/>
            <a:r>
              <a:rPr lang="en-US"/>
              <a:t>Click to edit Master text styles</a:t>
            </a:r>
          </a:p>
        </p:txBody>
      </p:sp>
      <p:sp>
        <p:nvSpPr>
          <p:cNvPr id="4" name="Content Placeholder 3"/>
          <p:cNvSpPr>
            <a:spLocks noGrp="1"/>
          </p:cNvSpPr>
          <p:nvPr>
            <p:ph sz="half" idx="2"/>
          </p:nvPr>
        </p:nvSpPr>
        <p:spPr>
          <a:xfrm>
            <a:off x="694357" y="2071326"/>
            <a:ext cx="4264576" cy="3046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3317" y="1390073"/>
            <a:ext cx="4285579" cy="681253"/>
          </a:xfrm>
        </p:spPr>
        <p:txBody>
          <a:bodyPr anchor="b"/>
          <a:lstStyle>
            <a:lvl1pPr marL="0" indent="0" algn="ctr">
              <a:buNone/>
              <a:defRPr sz="1985" b="1"/>
            </a:lvl1pPr>
            <a:lvl2pPr marL="378059" indent="0">
              <a:buNone/>
              <a:defRPr sz="1654" b="1"/>
            </a:lvl2pPr>
            <a:lvl3pPr marL="756117" indent="0">
              <a:buNone/>
              <a:defRPr sz="1488" b="1"/>
            </a:lvl3pPr>
            <a:lvl4pPr marL="1134176" indent="0">
              <a:buNone/>
              <a:defRPr sz="1323" b="1"/>
            </a:lvl4pPr>
            <a:lvl5pPr marL="1512235" indent="0">
              <a:buNone/>
              <a:defRPr sz="1323" b="1"/>
            </a:lvl5pPr>
            <a:lvl6pPr marL="1890293" indent="0">
              <a:buNone/>
              <a:defRPr sz="1323" b="1"/>
            </a:lvl6pPr>
            <a:lvl7pPr marL="2268352" indent="0">
              <a:buNone/>
              <a:defRPr sz="1323" b="1"/>
            </a:lvl7pPr>
            <a:lvl8pPr marL="2646411" indent="0">
              <a:buNone/>
              <a:defRPr sz="1323" b="1"/>
            </a:lvl8pPr>
            <a:lvl9pPr marL="3024469" indent="0">
              <a:buNone/>
              <a:defRPr sz="1323" b="1"/>
            </a:lvl9pPr>
          </a:lstStyle>
          <a:p>
            <a:pPr lvl="0"/>
            <a:r>
              <a:rPr lang="en-US"/>
              <a:t>Click to edit Master text styles</a:t>
            </a:r>
          </a:p>
        </p:txBody>
      </p:sp>
      <p:sp>
        <p:nvSpPr>
          <p:cNvPr id="6" name="Content Placeholder 5"/>
          <p:cNvSpPr>
            <a:spLocks noGrp="1"/>
          </p:cNvSpPr>
          <p:nvPr>
            <p:ph sz="quarter" idx="4"/>
          </p:nvPr>
        </p:nvSpPr>
        <p:spPr>
          <a:xfrm>
            <a:off x="5103317" y="2071326"/>
            <a:ext cx="4285579" cy="3046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687793" y="230129"/>
            <a:ext cx="8694539" cy="567055"/>
          </a:xfrm>
          <a:solidFill>
            <a:schemeClr val="bg1">
              <a:alpha val="40000"/>
            </a:schemeClr>
          </a:solidFill>
        </p:spPr>
        <p:txBody>
          <a:bodyPr anchor="b">
            <a:normAutofit/>
          </a:bodyPr>
          <a:lstStyle>
            <a:lvl1pPr algn="ctr">
              <a:defRPr sz="2977" b="0">
                <a:solidFill>
                  <a:srgbClr val="203864"/>
                </a:solidFill>
                <a:effectLst>
                  <a:outerShdw blurRad="50800" dist="38100" dir="2700000" algn="tl" rotWithShape="0">
                    <a:srgbClr val="000000">
                      <a:alpha val="43000"/>
                    </a:srgbClr>
                  </a:outerShdw>
                </a:effectLst>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260719975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3043" y="5255761"/>
            <a:ext cx="2268141" cy="301904"/>
          </a:xfrm>
          <a:prstGeom prst="rect">
            <a:avLst/>
          </a:prstGeom>
        </p:spPr>
        <p:txBody>
          <a:bodyPr/>
          <a:lstStyle/>
          <a:p>
            <a:fld id="{CDBC849A-99A8-40A4-85DA-BE350C2D9580}" type="datetimeFigureOut">
              <a:rPr lang="en-US" smtClean="0"/>
              <a:t>10/13/23</a:t>
            </a:fld>
            <a:endParaRPr lang="en-US" dirty="0"/>
          </a:p>
        </p:txBody>
      </p:sp>
      <p:sp>
        <p:nvSpPr>
          <p:cNvPr id="3" name="Footer Placeholder 2"/>
          <p:cNvSpPr>
            <a:spLocks noGrp="1"/>
          </p:cNvSpPr>
          <p:nvPr>
            <p:ph type="ftr" sz="quarter" idx="11"/>
          </p:nvPr>
        </p:nvSpPr>
        <p:spPr>
          <a:xfrm>
            <a:off x="3339207" y="5255761"/>
            <a:ext cx="3402211" cy="301904"/>
          </a:xfrm>
          <a:prstGeom prst="rect">
            <a:avLst/>
          </a:prstGeom>
        </p:spPr>
        <p:txBody>
          <a:bodyPr/>
          <a:lstStyle/>
          <a:p>
            <a:endParaRPr lang="en-US" dirty="0"/>
          </a:p>
        </p:txBody>
      </p:sp>
      <p:sp>
        <p:nvSpPr>
          <p:cNvPr id="4" name="Slide Number Placeholder 3"/>
          <p:cNvSpPr>
            <a:spLocks noGrp="1"/>
          </p:cNvSpPr>
          <p:nvPr>
            <p:ph type="sldNum" sz="quarter" idx="12"/>
          </p:nvPr>
        </p:nvSpPr>
        <p:spPr>
          <a:xfrm>
            <a:off x="7119441" y="5255761"/>
            <a:ext cx="2268141" cy="301904"/>
          </a:xfrm>
          <a:prstGeom prst="rect">
            <a:avLst/>
          </a:prstGeom>
        </p:spPr>
        <p:txBody>
          <a:bodyPr/>
          <a:lstStyle/>
          <a:p>
            <a:fld id="{AEE770DF-4D6F-491C-8E87-3BFB991E238B}" type="slidenum">
              <a:rPr lang="en-US" smtClean="0"/>
              <a:t>‹#›</a:t>
            </a:fld>
            <a:endParaRPr lang="en-US" dirty="0"/>
          </a:p>
        </p:txBody>
      </p:sp>
    </p:spTree>
    <p:extLst>
      <p:ext uri="{BB962C8B-B14F-4D97-AF65-F5344CB8AC3E}">
        <p14:creationId xmlns:p14="http://schemas.microsoft.com/office/powerpoint/2010/main" val="429334428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504000" y="1326600"/>
            <a:ext cx="9071640" cy="328824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15766423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itle, 2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1640" cy="946440"/>
          </a:xfrm>
          <a:prstGeom prst="rect">
            <a:avLst/>
          </a:prstGeom>
        </p:spPr>
        <p:txBody>
          <a:bodyPr lIns="0" tIns="0" rIns="0" bIns="0" anchor="ctr">
            <a:spAutoFit/>
          </a:bodyPr>
          <a:lstStyle/>
          <a:p>
            <a:pPr algn="ctr"/>
            <a:endParaRPr lang="en-US" sz="4400" b="0" strike="noStrike" spc="-1">
              <a:latin typeface="Arial"/>
            </a:endParaRPr>
          </a:p>
        </p:txBody>
      </p:sp>
      <p:sp>
        <p:nvSpPr>
          <p:cNvPr id="5"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en-US" sz="3200" b="0" strike="noStrike" spc="-1">
              <a:latin typeface="Arial"/>
            </a:endParaRPr>
          </a:p>
        </p:txBody>
      </p:sp>
      <p:sp>
        <p:nvSpPr>
          <p:cNvPr id="6"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en-US" sz="3200" b="0" strike="noStrike" spc="-1">
              <a:latin typeface="Arial"/>
            </a:endParaRPr>
          </a:p>
        </p:txBody>
      </p:sp>
    </p:spTree>
    <p:extLst>
      <p:ext uri="{BB962C8B-B14F-4D97-AF65-F5344CB8AC3E}">
        <p14:creationId xmlns:p14="http://schemas.microsoft.com/office/powerpoint/2010/main" val="176968301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06" y="907288"/>
            <a:ext cx="9879013" cy="4158403"/>
          </a:xfrm>
          <a:prstGeom prst="rect">
            <a:avLst/>
          </a:prstGeom>
        </p:spPr>
        <p:txBody>
          <a:bodyPr/>
          <a:lstStyle>
            <a:lvl1pPr>
              <a:defRPr sz="1654" b="0" i="0">
                <a:solidFill>
                  <a:schemeClr val="tx1"/>
                </a:solidFill>
                <a:latin typeface="Meta Offc Pro"/>
                <a:cs typeface="Meta Offc Pro"/>
              </a:defRPr>
            </a:lvl1pPr>
            <a:lvl2pPr>
              <a:defRPr sz="1488" b="0" i="0">
                <a:solidFill>
                  <a:schemeClr val="tx1"/>
                </a:solidFill>
                <a:latin typeface="Meta Offc Pro"/>
                <a:cs typeface="Meta Offc Pro"/>
              </a:defRPr>
            </a:lvl2pPr>
            <a:lvl3pPr>
              <a:defRPr sz="1323" b="0" i="0">
                <a:solidFill>
                  <a:schemeClr val="tx1"/>
                </a:solidFill>
                <a:latin typeface="Meta Offc Pro"/>
                <a:cs typeface="Meta Offc Pro"/>
              </a:defRPr>
            </a:lvl3pPr>
            <a:lvl4pPr>
              <a:defRPr sz="1158" b="0" i="0">
                <a:solidFill>
                  <a:schemeClr val="tx1"/>
                </a:solidFill>
                <a:latin typeface="Meta Offc Pro"/>
                <a:cs typeface="Meta Offc Pro"/>
              </a:defRPr>
            </a:lvl4pPr>
            <a:lvl5pPr>
              <a:defRPr sz="1075" b="0" i="0">
                <a:solidFill>
                  <a:schemeClr val="tx1"/>
                </a:solidFill>
                <a:latin typeface="Meta Offc Pro"/>
                <a:cs typeface="Meta Offc P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1" hasCustomPrompt="1"/>
          </p:nvPr>
        </p:nvSpPr>
        <p:spPr>
          <a:xfrm>
            <a:off x="100806" y="5141299"/>
            <a:ext cx="9173369" cy="453644"/>
          </a:xfrm>
          <a:prstGeom prst="rect">
            <a:avLst/>
          </a:prstGeom>
        </p:spPr>
        <p:txBody>
          <a:bodyPr anchor="b" anchorCtr="0"/>
          <a:lstStyle>
            <a:lvl1pPr marL="0" indent="0" algn="l">
              <a:spcBef>
                <a:spcPts val="0"/>
              </a:spcBef>
              <a:buFont typeface="Arial" pitchFamily="34" charset="0"/>
              <a:buNone/>
              <a:defRPr sz="992" baseline="0">
                <a:solidFill>
                  <a:schemeClr val="tx1"/>
                </a:solidFill>
                <a:latin typeface="Meta Offc Pro"/>
                <a:cs typeface="Meta Offc Pro"/>
              </a:defRPr>
            </a:lvl1pPr>
          </a:lstStyle>
          <a:p>
            <a:pPr algn="l">
              <a:spcBef>
                <a:spcPts val="0"/>
              </a:spcBef>
            </a:pPr>
            <a:r>
              <a:rPr lang="en-US" dirty="0"/>
              <a:t>Insert Source Here</a:t>
            </a:r>
          </a:p>
        </p:txBody>
      </p:sp>
      <p:sp>
        <p:nvSpPr>
          <p:cNvPr id="10" name="Rectangle 5"/>
          <p:cNvSpPr>
            <a:spLocks noGrp="1" noChangeArrowheads="1"/>
          </p:cNvSpPr>
          <p:nvPr>
            <p:ph type="title"/>
          </p:nvPr>
        </p:nvSpPr>
        <p:spPr bwMode="auto">
          <a:xfrm>
            <a:off x="100806" y="75608"/>
            <a:ext cx="9879013" cy="7560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val="358284034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4663962-5C0B-F642-8585-7A5CBE979EEA}" type="slidenum">
              <a:rPr lang="en-US" smtClean="0"/>
              <a:pPr/>
              <a:t>‹#›</a:t>
            </a:fld>
            <a:endParaRPr lang="en-US" dirty="0"/>
          </a:p>
        </p:txBody>
      </p:sp>
    </p:spTree>
    <p:extLst>
      <p:ext uri="{BB962C8B-B14F-4D97-AF65-F5344CB8AC3E}">
        <p14:creationId xmlns:p14="http://schemas.microsoft.com/office/powerpoint/2010/main" val="140305663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85657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825E-C675-3947-A15C-3F301D1043CD}"/>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D4EF3086-6912-E541-8123-5DE74B6511F3}"/>
              </a:ext>
            </a:extLst>
          </p:cNvPr>
          <p:cNvSpPr>
            <a:spLocks noGrp="1"/>
          </p:cNvSpPr>
          <p:nvPr>
            <p:ph type="body" sz="quarter" idx="10"/>
          </p:nvPr>
        </p:nvSpPr>
        <p:spPr>
          <a:xfrm>
            <a:off x="306506" y="1134107"/>
            <a:ext cx="9467614" cy="3875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102363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1" name="Rectangle 10"/>
          <p:cNvSpPr/>
          <p:nvPr/>
        </p:nvSpPr>
        <p:spPr>
          <a:xfrm>
            <a:off x="-1" y="5583733"/>
            <a:ext cx="10080626" cy="94509"/>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sp>
        <p:nvSpPr>
          <p:cNvPr id="8" name="Rectangle 7"/>
          <p:cNvSpPr/>
          <p:nvPr/>
        </p:nvSpPr>
        <p:spPr>
          <a:xfrm>
            <a:off x="-1" y="0"/>
            <a:ext cx="10080625" cy="1260122"/>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endParaRPr>
          </a:p>
        </p:txBody>
      </p:sp>
      <p:sp>
        <p:nvSpPr>
          <p:cNvPr id="9" name="Rectangle 8"/>
          <p:cNvSpPr/>
          <p:nvPr/>
        </p:nvSpPr>
        <p:spPr>
          <a:xfrm>
            <a:off x="-1" y="1212867"/>
            <a:ext cx="10080625" cy="47255"/>
          </a:xfrm>
          <a:prstGeom prst="rect">
            <a:avLst/>
          </a:prstGeom>
          <a:solidFill>
            <a:srgbClr val="08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pic>
        <p:nvPicPr>
          <p:cNvPr id="14" name="Picture 2" descr="C:\Users\rdusz_000\Desktop\emory logo gray.jpg"/>
          <p:cNvPicPr>
            <a:picLocks noChangeAspect="1" noChangeArrowheads="1"/>
          </p:cNvPicPr>
          <p:nvPr/>
        </p:nvPicPr>
        <p:blipFill rotWithShape="1">
          <a:blip r:embed="rId2" cstate="print">
            <a:clrChange>
              <a:clrFrom>
                <a:srgbClr val="A3A3A3"/>
              </a:clrFrom>
              <a:clrTo>
                <a:srgbClr val="A3A3A3">
                  <a:alpha val="0"/>
                </a:srgbClr>
              </a:clrTo>
            </a:clrChange>
            <a:extLst>
              <a:ext uri="{28A0092B-C50C-407E-A947-70E740481C1C}">
                <a14:useLocalDpi xmlns:a14="http://schemas.microsoft.com/office/drawing/2010/main" val="0"/>
              </a:ext>
            </a:extLst>
          </a:blip>
          <a:srcRect l="1744" t="5355" r="1528" b="5695"/>
          <a:stretch/>
        </p:blipFill>
        <p:spPr bwMode="auto">
          <a:xfrm>
            <a:off x="3035299" y="178767"/>
            <a:ext cx="4010027" cy="852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9582580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8DE0-59FA-B74F-9871-CB2ACACD65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484408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65046" y="558053"/>
            <a:ext cx="8811548" cy="628562"/>
          </a:xfrm>
          <a:prstGeom prst="rect">
            <a:avLst/>
          </a:prstGeom>
        </p:spPr>
        <p:txBody>
          <a:bodyPr anchor="t" anchorCtr="0">
            <a:normAutofit/>
          </a:bodyPr>
          <a:lstStyle>
            <a:lvl1pPr algn="l">
              <a:defRPr sz="1984" b="1" spc="331">
                <a:solidFill>
                  <a:schemeClr val="tx1"/>
                </a:solidFill>
                <a:latin typeface="+mn-lt"/>
              </a:defRPr>
            </a:lvl1pPr>
          </a:lstStyle>
          <a:p>
            <a:r>
              <a:rPr lang="en-US" dirty="0"/>
              <a:t>CLICK TO EDIT MASTER TITLE STYLE</a:t>
            </a:r>
          </a:p>
        </p:txBody>
      </p:sp>
      <p:sp>
        <p:nvSpPr>
          <p:cNvPr id="7" name="Content Placeholder 2"/>
          <p:cNvSpPr>
            <a:spLocks noGrp="1"/>
          </p:cNvSpPr>
          <p:nvPr>
            <p:ph idx="1"/>
          </p:nvPr>
        </p:nvSpPr>
        <p:spPr>
          <a:xfrm>
            <a:off x="765046" y="1186617"/>
            <a:ext cx="8811544" cy="3878814"/>
          </a:xfrm>
          <a:prstGeom prst="rect">
            <a:avLst/>
          </a:prstGeom>
        </p:spPr>
        <p:txBody>
          <a:bodyPr>
            <a:normAutofit/>
          </a:bodyPr>
          <a:lstStyle>
            <a:lvl1pPr>
              <a:defRPr sz="1488">
                <a:solidFill>
                  <a:schemeClr val="bg1">
                    <a:lumMod val="50000"/>
                  </a:schemeClr>
                </a:solidFill>
                <a:latin typeface="+mn-lt"/>
              </a:defRPr>
            </a:lvl1pPr>
            <a:lvl2pPr>
              <a:defRPr sz="1488">
                <a:solidFill>
                  <a:schemeClr val="bg1">
                    <a:lumMod val="50000"/>
                  </a:schemeClr>
                </a:solidFill>
                <a:latin typeface="+mn-lt"/>
              </a:defRPr>
            </a:lvl2pPr>
            <a:lvl3pPr>
              <a:defRPr sz="1488">
                <a:solidFill>
                  <a:schemeClr val="bg1">
                    <a:lumMod val="50000"/>
                  </a:schemeClr>
                </a:solidFill>
                <a:latin typeface="+mn-lt"/>
              </a:defRPr>
            </a:lvl3pPr>
            <a:lvl4pPr>
              <a:defRPr sz="1488">
                <a:solidFill>
                  <a:schemeClr val="bg1">
                    <a:lumMod val="50000"/>
                  </a:schemeClr>
                </a:solidFill>
                <a:latin typeface="+mn-lt"/>
              </a:defRPr>
            </a:lvl4pPr>
            <a:lvl5pPr>
              <a:defRPr sz="1488">
                <a:solidFill>
                  <a:schemeClr val="bg1">
                    <a:lumMod val="50000"/>
                  </a:schemeClr>
                </a:solidFill>
                <a:latin typeface="+mn-lt"/>
              </a:defRPr>
            </a:lvl5pPr>
            <a:lvl6pPr>
              <a:defRPr sz="2205"/>
            </a:lvl6pPr>
            <a:lvl7pPr>
              <a:defRPr sz="2205"/>
            </a:lvl7pPr>
            <a:lvl8pPr>
              <a:defRPr sz="2205"/>
            </a:lvl8pPr>
            <a:lvl9pPr>
              <a:defRPr sz="22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571B057A-20E1-BB47-9CB1-2F71BDFA4EE9}"/>
              </a:ext>
            </a:extLst>
          </p:cNvPr>
          <p:cNvSpPr>
            <a:spLocks noGrp="1"/>
          </p:cNvSpPr>
          <p:nvPr>
            <p:ph type="sldNum" sz="quarter" idx="12"/>
          </p:nvPr>
        </p:nvSpPr>
        <p:spPr>
          <a:xfrm>
            <a:off x="8400521" y="5284120"/>
            <a:ext cx="1176073" cy="231128"/>
          </a:xfrm>
          <a:prstGeom prst="rect">
            <a:avLst/>
          </a:prstGeom>
        </p:spPr>
        <p:txBody>
          <a:bodyPr/>
          <a:lstStyle>
            <a:lvl1pPr algn="r">
              <a:defRPr sz="827">
                <a:solidFill>
                  <a:schemeClr val="tx1"/>
                </a:solidFill>
              </a:defRPr>
            </a:lvl1pPr>
          </a:lstStyle>
          <a:p>
            <a:fld id="{373DF619-DE6F-4C45-AC4B-E77D5F0F2941}" type="slidenum">
              <a:rPr lang="en-US" smtClean="0"/>
              <a:pPr/>
              <a:t>‹#›</a:t>
            </a:fld>
            <a:endParaRPr lang="en-US" dirty="0"/>
          </a:p>
        </p:txBody>
      </p:sp>
      <p:grpSp>
        <p:nvGrpSpPr>
          <p:cNvPr id="2" name="Group 1">
            <a:extLst>
              <a:ext uri="{FF2B5EF4-FFF2-40B4-BE49-F238E27FC236}">
                <a16:creationId xmlns:a16="http://schemas.microsoft.com/office/drawing/2014/main" id="{018408B7-D39B-C34A-BC7D-E0369483876B}"/>
              </a:ext>
            </a:extLst>
          </p:cNvPr>
          <p:cNvGrpSpPr/>
          <p:nvPr userDrawn="1"/>
        </p:nvGrpSpPr>
        <p:grpSpPr>
          <a:xfrm>
            <a:off x="-42482" y="-136010"/>
            <a:ext cx="546513" cy="1801170"/>
            <a:chOff x="-134702" y="-491063"/>
            <a:chExt cx="2438400" cy="8036069"/>
          </a:xfrm>
        </p:grpSpPr>
        <p:sp>
          <p:nvSpPr>
            <p:cNvPr id="10" name="Triangle 9">
              <a:extLst>
                <a:ext uri="{FF2B5EF4-FFF2-40B4-BE49-F238E27FC236}">
                  <a16:creationId xmlns:a16="http://schemas.microsoft.com/office/drawing/2014/main" id="{BDA2C6AC-FDA4-0B43-BA92-A329607A4468}"/>
                </a:ext>
              </a:extLst>
            </p:cNvPr>
            <p:cNvSpPr/>
            <p:nvPr userDrawn="1"/>
          </p:nvSpPr>
          <p:spPr>
            <a:xfrm rot="5400000">
              <a:off x="-2268302" y="2186643"/>
              <a:ext cx="6705600" cy="24384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sp>
          <p:nvSpPr>
            <p:cNvPr id="11" name="Triangle 10">
              <a:extLst>
                <a:ext uri="{FF2B5EF4-FFF2-40B4-BE49-F238E27FC236}">
                  <a16:creationId xmlns:a16="http://schemas.microsoft.com/office/drawing/2014/main" id="{9F4C054B-B64E-DA4D-BCB7-D6D1AED2749B}"/>
                </a:ext>
              </a:extLst>
            </p:cNvPr>
            <p:cNvSpPr/>
            <p:nvPr userDrawn="1"/>
          </p:nvSpPr>
          <p:spPr>
            <a:xfrm rot="5400000">
              <a:off x="-1688320" y="3927178"/>
              <a:ext cx="5306148" cy="1929508"/>
            </a:xfrm>
            <a:prstGeom prst="triangle">
              <a:avLst/>
            </a:prstGeom>
            <a:solidFill>
              <a:schemeClr val="accent4">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sp>
          <p:nvSpPr>
            <p:cNvPr id="12" name="Triangle 11">
              <a:extLst>
                <a:ext uri="{FF2B5EF4-FFF2-40B4-BE49-F238E27FC236}">
                  <a16:creationId xmlns:a16="http://schemas.microsoft.com/office/drawing/2014/main" id="{8BAC68EA-8091-9B44-A060-FBE169F56084}"/>
                </a:ext>
              </a:extLst>
            </p:cNvPr>
            <p:cNvSpPr/>
            <p:nvPr userDrawn="1"/>
          </p:nvSpPr>
          <p:spPr>
            <a:xfrm rot="5400000">
              <a:off x="-1549656" y="1058593"/>
              <a:ext cx="4870347" cy="1771035"/>
            </a:xfrm>
            <a:prstGeom prst="triangle">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grpSp>
      <p:grpSp>
        <p:nvGrpSpPr>
          <p:cNvPr id="13" name="Group 12">
            <a:extLst>
              <a:ext uri="{FF2B5EF4-FFF2-40B4-BE49-F238E27FC236}">
                <a16:creationId xmlns:a16="http://schemas.microsoft.com/office/drawing/2014/main" id="{F2FC74B6-D79B-4667-AEDC-E91192DBD2F0}"/>
              </a:ext>
            </a:extLst>
          </p:cNvPr>
          <p:cNvGrpSpPr/>
          <p:nvPr userDrawn="1"/>
        </p:nvGrpSpPr>
        <p:grpSpPr>
          <a:xfrm>
            <a:off x="7516303" y="228698"/>
            <a:ext cx="2211501" cy="507238"/>
            <a:chOff x="8907703" y="546553"/>
            <a:chExt cx="2674697" cy="613457"/>
          </a:xfrm>
        </p:grpSpPr>
        <p:pic>
          <p:nvPicPr>
            <p:cNvPr id="14" name="Picture 13">
              <a:extLst>
                <a:ext uri="{FF2B5EF4-FFF2-40B4-BE49-F238E27FC236}">
                  <a16:creationId xmlns:a16="http://schemas.microsoft.com/office/drawing/2014/main" id="{F7DF88ED-3272-468A-9D7F-6030084213B3}"/>
                </a:ext>
              </a:extLst>
            </p:cNvPr>
            <p:cNvPicPr>
              <a:picLocks noChangeAspect="1"/>
            </p:cNvPicPr>
            <p:nvPr userDrawn="1"/>
          </p:nvPicPr>
          <p:blipFill>
            <a:blip r:embed="rId2"/>
            <a:srcRect/>
            <a:stretch/>
          </p:blipFill>
          <p:spPr>
            <a:xfrm>
              <a:off x="10562230" y="627338"/>
              <a:ext cx="1020170" cy="451887"/>
            </a:xfrm>
            <a:prstGeom prst="rect">
              <a:avLst/>
            </a:prstGeom>
          </p:spPr>
        </p:pic>
        <p:pic>
          <p:nvPicPr>
            <p:cNvPr id="19" name="Picture 18">
              <a:extLst>
                <a:ext uri="{FF2B5EF4-FFF2-40B4-BE49-F238E27FC236}">
                  <a16:creationId xmlns:a16="http://schemas.microsoft.com/office/drawing/2014/main" id="{73A499EA-4732-4178-B985-C9A06C15EB17}"/>
                </a:ext>
              </a:extLst>
            </p:cNvPr>
            <p:cNvPicPr>
              <a:picLocks noChangeAspect="1"/>
            </p:cNvPicPr>
            <p:nvPr userDrawn="1"/>
          </p:nvPicPr>
          <p:blipFill>
            <a:blip r:embed="rId3"/>
            <a:srcRect/>
            <a:stretch/>
          </p:blipFill>
          <p:spPr>
            <a:xfrm>
              <a:off x="8907703" y="625021"/>
              <a:ext cx="1222945" cy="456521"/>
            </a:xfrm>
            <a:prstGeom prst="rect">
              <a:avLst/>
            </a:prstGeom>
          </p:spPr>
        </p:pic>
        <p:cxnSp>
          <p:nvCxnSpPr>
            <p:cNvPr id="20" name="Straight Connector 19">
              <a:extLst>
                <a:ext uri="{FF2B5EF4-FFF2-40B4-BE49-F238E27FC236}">
                  <a16:creationId xmlns:a16="http://schemas.microsoft.com/office/drawing/2014/main" id="{4F7DC480-36DA-4939-89C4-0030AE3DFE6E}"/>
                </a:ext>
              </a:extLst>
            </p:cNvPr>
            <p:cNvCxnSpPr>
              <a:cxnSpLocks/>
            </p:cNvCxnSpPr>
            <p:nvPr userDrawn="1"/>
          </p:nvCxnSpPr>
          <p:spPr>
            <a:xfrm>
              <a:off x="10341428" y="546553"/>
              <a:ext cx="0" cy="613457"/>
            </a:xfrm>
            <a:prstGeom prst="line">
              <a:avLst/>
            </a:prstGeom>
            <a:ln w="12700">
              <a:solidFill>
                <a:schemeClr val="accent1">
                  <a:alpha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0636047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7995" indent="0">
              <a:buNone/>
              <a:defRPr sz="2315"/>
            </a:lvl2pPr>
            <a:lvl3pPr marL="755988" indent="0">
              <a:buNone/>
              <a:defRPr sz="1984"/>
            </a:lvl3pPr>
            <a:lvl4pPr marL="1133983" indent="0">
              <a:buNone/>
              <a:defRPr sz="1654"/>
            </a:lvl4pPr>
            <a:lvl5pPr marL="1511977" indent="0">
              <a:buNone/>
              <a:defRPr sz="1654"/>
            </a:lvl5pPr>
            <a:lvl6pPr marL="1889971" indent="0">
              <a:buNone/>
              <a:defRPr sz="1654"/>
            </a:lvl6pPr>
            <a:lvl7pPr marL="2267964" indent="0">
              <a:buNone/>
              <a:defRPr sz="1654"/>
            </a:lvl7pPr>
            <a:lvl8pPr marL="2645958" indent="0">
              <a:buNone/>
              <a:defRPr sz="1654"/>
            </a:lvl8pPr>
            <a:lvl9pPr marL="3023953"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4" y="333720"/>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1" y="1767670"/>
            <a:ext cx="3674490" cy="3069413"/>
          </a:xfrm>
        </p:spPr>
        <p:txBody>
          <a:bodyPr>
            <a:noAutofit/>
          </a:bodyPr>
          <a:lstStyle>
            <a:lvl1pPr marL="236247" indent="-236247">
              <a:buFont typeface="Lucida Grande"/>
              <a:buChar char="–"/>
              <a:defRPr spc="0"/>
            </a:lvl1pPr>
            <a:lvl2pPr marL="614240" indent="-236247">
              <a:buFont typeface="Lucida Grande"/>
              <a:buChar char="–"/>
              <a:defRPr sz="1323" spc="0"/>
            </a:lvl2pPr>
            <a:lvl3pPr marL="944984" indent="-188997">
              <a:buFont typeface="Lucida Grande"/>
              <a:buChar char="–"/>
              <a:defRPr spc="0"/>
            </a:lvl3pPr>
            <a:lvl4pPr marL="1322979" indent="-188997">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3"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16235703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10083151" cy="5670550"/>
          </a:xfrm>
          <a:prstGeom prst="rect">
            <a:avLst/>
          </a:prstGeom>
        </p:spPr>
      </p:pic>
      <p:sp>
        <p:nvSpPr>
          <p:cNvPr id="6" name="Slide Number Placeholder 5">
            <a:extLst>
              <a:ext uri="{FF2B5EF4-FFF2-40B4-BE49-F238E27FC236}">
                <a16:creationId xmlns:a16="http://schemas.microsoft.com/office/drawing/2014/main" id="{2371B21A-C458-CC44-B2D2-292DEC9080A7}"/>
              </a:ext>
            </a:extLst>
          </p:cNvPr>
          <p:cNvSpPr>
            <a:spLocks noGrp="1"/>
          </p:cNvSpPr>
          <p:nvPr>
            <p:ph type="sldNum" sz="quarter" idx="12"/>
          </p:nvPr>
        </p:nvSpPr>
        <p:spPr>
          <a:xfrm>
            <a:off x="7480545" y="5255761"/>
            <a:ext cx="2268141" cy="301904"/>
          </a:xfrm>
          <a:prstGeom prst="rect">
            <a:avLst/>
          </a:prstGeom>
        </p:spPr>
        <p:txBody>
          <a:bodyPr/>
          <a:lstStyle>
            <a:lvl1pPr>
              <a:defRPr>
                <a:solidFill>
                  <a:schemeClr val="bg1"/>
                </a:solidFill>
              </a:defRPr>
            </a:lvl1pPr>
          </a:lstStyle>
          <a:p>
            <a:fld id="{3A18A92A-DA4A-C94C-93D4-AFD3B321741E}" type="slidenum">
              <a:rPr lang="en-US" smtClean="0"/>
              <a:pPr/>
              <a:t>‹#›</a:t>
            </a:fld>
            <a:endParaRPr lang="en-US" dirty="0"/>
          </a:p>
        </p:txBody>
      </p:sp>
      <p:sp>
        <p:nvSpPr>
          <p:cNvPr id="10" name="Text Placeholder 9">
            <a:extLst>
              <a:ext uri="{FF2B5EF4-FFF2-40B4-BE49-F238E27FC236}">
                <a16:creationId xmlns:a16="http://schemas.microsoft.com/office/drawing/2014/main" id="{F6D4AABB-00C4-1842-B60E-B89CF9E7F1F5}"/>
              </a:ext>
            </a:extLst>
          </p:cNvPr>
          <p:cNvSpPr>
            <a:spLocks noGrp="1"/>
          </p:cNvSpPr>
          <p:nvPr>
            <p:ph type="body" sz="quarter" idx="13"/>
          </p:nvPr>
        </p:nvSpPr>
        <p:spPr>
          <a:xfrm>
            <a:off x="418715" y="937216"/>
            <a:ext cx="9203821" cy="3943133"/>
          </a:xfrm>
        </p:spPr>
        <p:txBody>
          <a:bodyPr/>
          <a:lstStyle>
            <a:lvl1pPr marL="189002" indent="-189002">
              <a:buClr>
                <a:srgbClr val="92D050"/>
              </a:buClr>
              <a:buFont typeface="Arial" charset="0"/>
              <a:buChar char="•"/>
              <a:defRPr/>
            </a:lvl1pPr>
            <a:lvl2pPr marL="567005" indent="-189002">
              <a:buClr>
                <a:srgbClr val="92D050"/>
              </a:buClr>
              <a:buFont typeface="Arial" charset="0"/>
              <a:buChar char="•"/>
              <a:defRPr/>
            </a:lvl2pPr>
            <a:lvl3pPr marL="945008" indent="-189002">
              <a:buClr>
                <a:srgbClr val="92D050"/>
              </a:buClr>
              <a:buFont typeface="Arial" charset="0"/>
              <a:buChar char="•"/>
              <a:defRPr/>
            </a:lvl3pPr>
            <a:lvl4pPr marL="1323012" indent="-189002">
              <a:buClr>
                <a:srgbClr val="92D050"/>
              </a:buClr>
              <a:buFont typeface="Arial" charset="0"/>
              <a:buChar char="•"/>
              <a:defRPr/>
            </a:lvl4pPr>
            <a:lvl5pPr marL="1701016" indent="-189002">
              <a:buClr>
                <a:srgbClr val="92D050"/>
              </a:buClr>
              <a:buFont typeface="Arial"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8679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10083151" cy="5670550"/>
          </a:xfrm>
          <a:prstGeom prst="rect">
            <a:avLst/>
          </a:prstGeom>
        </p:spPr>
      </p:pic>
      <p:sp>
        <p:nvSpPr>
          <p:cNvPr id="4" name="Text Placeholder 9">
            <a:extLst>
              <a:ext uri="{FF2B5EF4-FFF2-40B4-BE49-F238E27FC236}">
                <a16:creationId xmlns:a16="http://schemas.microsoft.com/office/drawing/2014/main" id="{F6D4AABB-00C4-1842-B60E-B89CF9E7F1F5}"/>
              </a:ext>
            </a:extLst>
          </p:cNvPr>
          <p:cNvSpPr>
            <a:spLocks noGrp="1"/>
          </p:cNvSpPr>
          <p:nvPr>
            <p:ph type="body" sz="quarter" idx="14"/>
          </p:nvPr>
        </p:nvSpPr>
        <p:spPr>
          <a:xfrm>
            <a:off x="418715" y="937216"/>
            <a:ext cx="9203821" cy="3943133"/>
          </a:xfrm>
        </p:spPr>
        <p:txBody>
          <a:bodyPr/>
          <a:lstStyle>
            <a:lvl1pPr marL="189002" indent="-189002">
              <a:buClr>
                <a:srgbClr val="92D050"/>
              </a:buClr>
              <a:buFont typeface="Arial" charset="0"/>
              <a:buChar char="•"/>
              <a:defRPr/>
            </a:lvl1pPr>
            <a:lvl2pPr marL="567005" indent="-189002">
              <a:buClr>
                <a:srgbClr val="92D050"/>
              </a:buClr>
              <a:buFont typeface="Arial" charset="0"/>
              <a:buChar char="•"/>
              <a:defRPr/>
            </a:lvl2pPr>
            <a:lvl3pPr marL="945008" indent="-189002">
              <a:buClr>
                <a:srgbClr val="92D050"/>
              </a:buClr>
              <a:buFont typeface="Arial" charset="0"/>
              <a:buChar char="•"/>
              <a:defRPr/>
            </a:lvl3pPr>
            <a:lvl4pPr marL="1323012" indent="-189002">
              <a:buClr>
                <a:srgbClr val="92D050"/>
              </a:buClr>
              <a:buFont typeface="Arial" charset="0"/>
              <a:buChar char="•"/>
              <a:defRPr/>
            </a:lvl4pPr>
            <a:lvl5pPr marL="1701016" indent="-189002">
              <a:buClr>
                <a:srgbClr val="92D050"/>
              </a:buClr>
              <a:buFont typeface="Arial"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71B21A-C458-CC44-B2D2-292DEC9080A7}"/>
              </a:ext>
            </a:extLst>
          </p:cNvPr>
          <p:cNvSpPr>
            <a:spLocks noGrp="1"/>
          </p:cNvSpPr>
          <p:nvPr>
            <p:ph type="sldNum" sz="quarter" idx="12"/>
          </p:nvPr>
        </p:nvSpPr>
        <p:spPr>
          <a:xfrm>
            <a:off x="7480545" y="5255761"/>
            <a:ext cx="2268141" cy="301904"/>
          </a:xfrm>
          <a:prstGeom prst="rect">
            <a:avLst/>
          </a:prstGeom>
        </p:spPr>
        <p:txBody>
          <a:bodyPr/>
          <a:lstStyle>
            <a:lvl1pPr>
              <a:defRPr>
                <a:solidFill>
                  <a:schemeClr val="bg1"/>
                </a:solidFill>
              </a:defRPr>
            </a:lvl1pPr>
          </a:lstStyle>
          <a:p>
            <a:fld id="{3A18A92A-DA4A-C94C-93D4-AFD3B321741E}" type="slidenum">
              <a:rPr lang="en-US" smtClean="0"/>
              <a:pPr/>
              <a:t>‹#›</a:t>
            </a:fld>
            <a:endParaRPr lang="en-US" dirty="0"/>
          </a:p>
        </p:txBody>
      </p:sp>
    </p:spTree>
    <p:extLst>
      <p:ext uri="{BB962C8B-B14F-4D97-AF65-F5344CB8AC3E}">
        <p14:creationId xmlns:p14="http://schemas.microsoft.com/office/powerpoint/2010/main" val="78329875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10083151" cy="5670550"/>
          </a:xfrm>
          <a:prstGeom prst="rect">
            <a:avLst/>
          </a:prstGeom>
        </p:spPr>
      </p:pic>
      <p:sp>
        <p:nvSpPr>
          <p:cNvPr id="2" name="Title 1"/>
          <p:cNvSpPr>
            <a:spLocks noGrp="1"/>
          </p:cNvSpPr>
          <p:nvPr>
            <p:ph type="title"/>
          </p:nvPr>
        </p:nvSpPr>
        <p:spPr>
          <a:xfrm>
            <a:off x="418714" y="301906"/>
            <a:ext cx="9208250" cy="635312"/>
          </a:xfrm>
        </p:spPr>
        <p:txBody>
          <a:bodyPr>
            <a:normAutofit/>
          </a:bodyPr>
          <a:lstStyle>
            <a:lvl1pPr>
              <a:defRPr sz="2976" b="0" i="0">
                <a:solidFill>
                  <a:srgbClr val="002268"/>
                </a:solidFill>
                <a:latin typeface="+mj-lt"/>
                <a:ea typeface="Calibri" charset="0"/>
                <a:cs typeface="Calibri" charset="0"/>
              </a:defRPr>
            </a:lvl1pPr>
          </a:lstStyle>
          <a:p>
            <a:r>
              <a:rPr lang="en-US" dirty="0"/>
              <a:t>Click to edit Master title style</a:t>
            </a:r>
          </a:p>
        </p:txBody>
      </p:sp>
      <p:sp>
        <p:nvSpPr>
          <p:cNvPr id="5" name="Text Placeholder 9">
            <a:extLst>
              <a:ext uri="{FF2B5EF4-FFF2-40B4-BE49-F238E27FC236}">
                <a16:creationId xmlns:a16="http://schemas.microsoft.com/office/drawing/2014/main" id="{F6D4AABB-00C4-1842-B60E-B89CF9E7F1F5}"/>
              </a:ext>
            </a:extLst>
          </p:cNvPr>
          <p:cNvSpPr>
            <a:spLocks noGrp="1"/>
          </p:cNvSpPr>
          <p:nvPr>
            <p:ph type="body" sz="quarter" idx="14"/>
          </p:nvPr>
        </p:nvSpPr>
        <p:spPr>
          <a:xfrm>
            <a:off x="423144" y="937216"/>
            <a:ext cx="9203821" cy="3943133"/>
          </a:xfrm>
        </p:spPr>
        <p:txBody>
          <a:bodyPr/>
          <a:lstStyle>
            <a:lvl1pPr marL="189002" indent="-189002">
              <a:buClr>
                <a:srgbClr val="92D050"/>
              </a:buClr>
              <a:buFont typeface="Arial" charset="0"/>
              <a:buChar char="•"/>
              <a:defRPr/>
            </a:lvl1pPr>
            <a:lvl2pPr marL="567005" indent="-189002">
              <a:buClr>
                <a:srgbClr val="92D050"/>
              </a:buClr>
              <a:buFont typeface="Arial" charset="0"/>
              <a:buChar char="•"/>
              <a:defRPr/>
            </a:lvl2pPr>
            <a:lvl3pPr marL="945008" indent="-189002">
              <a:buClr>
                <a:srgbClr val="92D050"/>
              </a:buClr>
              <a:buFont typeface="Arial" charset="0"/>
              <a:buChar char="•"/>
              <a:defRPr/>
            </a:lvl3pPr>
            <a:lvl4pPr marL="1323012" indent="-189002">
              <a:buClr>
                <a:srgbClr val="92D050"/>
              </a:buClr>
              <a:buFont typeface="Arial" charset="0"/>
              <a:buChar char="•"/>
              <a:defRPr/>
            </a:lvl4pPr>
            <a:lvl5pPr marL="1701016" indent="-189002">
              <a:buClr>
                <a:srgbClr val="92D050"/>
              </a:buClr>
              <a:buFont typeface="Arial"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371B21A-C458-CC44-B2D2-292DEC9080A7}"/>
              </a:ext>
            </a:extLst>
          </p:cNvPr>
          <p:cNvSpPr>
            <a:spLocks noGrp="1"/>
          </p:cNvSpPr>
          <p:nvPr>
            <p:ph type="sldNum" sz="quarter" idx="12"/>
          </p:nvPr>
        </p:nvSpPr>
        <p:spPr>
          <a:xfrm>
            <a:off x="7480545" y="5255761"/>
            <a:ext cx="2268141" cy="301904"/>
          </a:xfrm>
          <a:prstGeom prst="rect">
            <a:avLst/>
          </a:prstGeom>
        </p:spPr>
        <p:txBody>
          <a:bodyPr/>
          <a:lstStyle>
            <a:lvl1pPr>
              <a:defRPr>
                <a:solidFill>
                  <a:schemeClr val="bg1"/>
                </a:solidFill>
              </a:defRPr>
            </a:lvl1pPr>
          </a:lstStyle>
          <a:p>
            <a:fld id="{3A18A92A-DA4A-C94C-93D4-AFD3B321741E}" type="slidenum">
              <a:rPr lang="en-US" smtClean="0"/>
              <a:pPr/>
              <a:t>‹#›</a:t>
            </a:fld>
            <a:endParaRPr lang="en-US" dirty="0"/>
          </a:p>
        </p:txBody>
      </p:sp>
    </p:spTree>
    <p:extLst>
      <p:ext uri="{BB962C8B-B14F-4D97-AF65-F5344CB8AC3E}">
        <p14:creationId xmlns:p14="http://schemas.microsoft.com/office/powerpoint/2010/main" val="3893565751"/>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10083151" cy="5670550"/>
          </a:xfrm>
          <a:prstGeom prst="rect">
            <a:avLst/>
          </a:prstGeom>
        </p:spPr>
      </p:pic>
      <p:sp>
        <p:nvSpPr>
          <p:cNvPr id="10" name="Text Placeholder 9">
            <a:extLst>
              <a:ext uri="{FF2B5EF4-FFF2-40B4-BE49-F238E27FC236}">
                <a16:creationId xmlns:a16="http://schemas.microsoft.com/office/drawing/2014/main" id="{F6D4AABB-00C4-1842-B60E-B89CF9E7F1F5}"/>
              </a:ext>
            </a:extLst>
          </p:cNvPr>
          <p:cNvSpPr>
            <a:spLocks noGrp="1"/>
          </p:cNvSpPr>
          <p:nvPr>
            <p:ph type="body" sz="quarter" idx="13"/>
          </p:nvPr>
        </p:nvSpPr>
        <p:spPr>
          <a:xfrm>
            <a:off x="418715" y="937216"/>
            <a:ext cx="9203821" cy="3943133"/>
          </a:xfrm>
        </p:spPr>
        <p:txBody>
          <a:bodyPr/>
          <a:lstStyle>
            <a:lvl1pPr>
              <a:buClr>
                <a:srgbClr val="92D050"/>
              </a:buClr>
              <a:defRPr baseline="0">
                <a:solidFill>
                  <a:schemeClr val="bg1"/>
                </a:solidFill>
              </a:defRPr>
            </a:lvl1pPr>
            <a:lvl2pPr>
              <a:buClr>
                <a:srgbClr val="92D050"/>
              </a:buClr>
              <a:defRPr baseline="0">
                <a:solidFill>
                  <a:schemeClr val="bg1"/>
                </a:solidFill>
              </a:defRPr>
            </a:lvl2pPr>
            <a:lvl3pPr>
              <a:buClr>
                <a:srgbClr val="92D050"/>
              </a:buClr>
              <a:defRPr baseline="0">
                <a:solidFill>
                  <a:schemeClr val="bg1"/>
                </a:solidFill>
              </a:defRPr>
            </a:lvl3pPr>
            <a:lvl4pPr>
              <a:buClr>
                <a:srgbClr val="92D050"/>
              </a:buClr>
              <a:defRPr baseline="0">
                <a:solidFill>
                  <a:schemeClr val="bg1"/>
                </a:solidFill>
              </a:defRPr>
            </a:lvl4pPr>
            <a:lvl5pPr>
              <a:buClr>
                <a:srgbClr val="92D050"/>
              </a:buCl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371B21A-C458-CC44-B2D2-292DEC9080A7}"/>
              </a:ext>
            </a:extLst>
          </p:cNvPr>
          <p:cNvSpPr>
            <a:spLocks noGrp="1"/>
          </p:cNvSpPr>
          <p:nvPr>
            <p:ph type="sldNum" sz="quarter" idx="12"/>
          </p:nvPr>
        </p:nvSpPr>
        <p:spPr>
          <a:xfrm>
            <a:off x="7480545" y="5255761"/>
            <a:ext cx="2268141" cy="301904"/>
          </a:xfrm>
          <a:prstGeom prst="rect">
            <a:avLst/>
          </a:prstGeom>
        </p:spPr>
        <p:txBody>
          <a:bodyPr/>
          <a:lstStyle>
            <a:lvl1pPr>
              <a:defRPr>
                <a:solidFill>
                  <a:schemeClr val="bg1"/>
                </a:solidFill>
              </a:defRPr>
            </a:lvl1pPr>
          </a:lstStyle>
          <a:p>
            <a:fld id="{3A18A92A-DA4A-C94C-93D4-AFD3B321741E}" type="slidenum">
              <a:rPr lang="en-US" smtClean="0"/>
              <a:pPr/>
              <a:t>‹#›</a:t>
            </a:fld>
            <a:endParaRPr lang="en-US" dirty="0"/>
          </a:p>
        </p:txBody>
      </p:sp>
    </p:spTree>
    <p:extLst>
      <p:ext uri="{BB962C8B-B14F-4D97-AF65-F5344CB8AC3E}">
        <p14:creationId xmlns:p14="http://schemas.microsoft.com/office/powerpoint/2010/main" val="8032325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10083151" cy="5670550"/>
          </a:xfrm>
          <a:prstGeom prst="rect">
            <a:avLst/>
          </a:prstGeom>
        </p:spPr>
      </p:pic>
      <p:sp>
        <p:nvSpPr>
          <p:cNvPr id="10" name="Text Placeholder 9">
            <a:extLst>
              <a:ext uri="{FF2B5EF4-FFF2-40B4-BE49-F238E27FC236}">
                <a16:creationId xmlns:a16="http://schemas.microsoft.com/office/drawing/2014/main" id="{F6D4AABB-00C4-1842-B60E-B89CF9E7F1F5}"/>
              </a:ext>
            </a:extLst>
          </p:cNvPr>
          <p:cNvSpPr>
            <a:spLocks noGrp="1"/>
          </p:cNvSpPr>
          <p:nvPr>
            <p:ph type="body" sz="quarter" idx="13"/>
          </p:nvPr>
        </p:nvSpPr>
        <p:spPr>
          <a:xfrm>
            <a:off x="418715" y="937216"/>
            <a:ext cx="9203821" cy="3943133"/>
          </a:xfrm>
        </p:spPr>
        <p:txBody>
          <a:bodyPr/>
          <a:lstStyle>
            <a:lvl1pPr>
              <a:buClr>
                <a:srgbClr val="92D050"/>
              </a:buClr>
              <a:defRPr baseline="0">
                <a:solidFill>
                  <a:schemeClr val="bg1"/>
                </a:solidFill>
              </a:defRPr>
            </a:lvl1pPr>
            <a:lvl2pPr>
              <a:buClr>
                <a:srgbClr val="92D050"/>
              </a:buClr>
              <a:defRPr baseline="0">
                <a:solidFill>
                  <a:schemeClr val="bg1"/>
                </a:solidFill>
              </a:defRPr>
            </a:lvl2pPr>
            <a:lvl3pPr>
              <a:buClr>
                <a:srgbClr val="92D050"/>
              </a:buClr>
              <a:defRPr baseline="0">
                <a:solidFill>
                  <a:schemeClr val="bg1"/>
                </a:solidFill>
              </a:defRPr>
            </a:lvl3pPr>
            <a:lvl4pPr>
              <a:buClr>
                <a:srgbClr val="92D050"/>
              </a:buClr>
              <a:defRPr baseline="0">
                <a:solidFill>
                  <a:schemeClr val="bg1"/>
                </a:solidFill>
              </a:defRPr>
            </a:lvl4pPr>
            <a:lvl5pPr>
              <a:buClr>
                <a:srgbClr val="92D050"/>
              </a:buCl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2371B21A-C458-CC44-B2D2-292DEC9080A7}"/>
              </a:ext>
            </a:extLst>
          </p:cNvPr>
          <p:cNvSpPr>
            <a:spLocks noGrp="1"/>
          </p:cNvSpPr>
          <p:nvPr>
            <p:ph type="sldNum" sz="quarter" idx="12"/>
          </p:nvPr>
        </p:nvSpPr>
        <p:spPr>
          <a:xfrm>
            <a:off x="7480545" y="5255761"/>
            <a:ext cx="2268141" cy="301904"/>
          </a:xfrm>
          <a:prstGeom prst="rect">
            <a:avLst/>
          </a:prstGeom>
        </p:spPr>
        <p:txBody>
          <a:bodyPr/>
          <a:lstStyle>
            <a:lvl1pPr>
              <a:defRPr>
                <a:solidFill>
                  <a:schemeClr val="bg1"/>
                </a:solidFill>
              </a:defRPr>
            </a:lvl1pPr>
          </a:lstStyle>
          <a:p>
            <a:fld id="{3A18A92A-DA4A-C94C-93D4-AFD3B321741E}" type="slidenum">
              <a:rPr lang="en-US" smtClean="0"/>
              <a:pPr/>
              <a:t>‹#›</a:t>
            </a:fld>
            <a:endParaRPr lang="en-US" dirty="0"/>
          </a:p>
        </p:txBody>
      </p:sp>
    </p:spTree>
    <p:extLst>
      <p:ext uri="{BB962C8B-B14F-4D97-AF65-F5344CB8AC3E}">
        <p14:creationId xmlns:p14="http://schemas.microsoft.com/office/powerpoint/2010/main" val="1380920704"/>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10083151" cy="5670550"/>
          </a:xfrm>
          <a:prstGeom prst="rect">
            <a:avLst/>
          </a:prstGeom>
        </p:spPr>
      </p:pic>
      <p:sp>
        <p:nvSpPr>
          <p:cNvPr id="10" name="Text Placeholder 9">
            <a:extLst>
              <a:ext uri="{FF2B5EF4-FFF2-40B4-BE49-F238E27FC236}">
                <a16:creationId xmlns:a16="http://schemas.microsoft.com/office/drawing/2014/main" id="{F6D4AABB-00C4-1842-B60E-B89CF9E7F1F5}"/>
              </a:ext>
            </a:extLst>
          </p:cNvPr>
          <p:cNvSpPr>
            <a:spLocks noGrp="1"/>
          </p:cNvSpPr>
          <p:nvPr>
            <p:ph type="body" sz="quarter" idx="13"/>
          </p:nvPr>
        </p:nvSpPr>
        <p:spPr>
          <a:xfrm>
            <a:off x="418715" y="937216"/>
            <a:ext cx="9203821" cy="3943133"/>
          </a:xfrm>
        </p:spPr>
        <p:txBody>
          <a:bodyPr/>
          <a:lstStyle>
            <a:lvl1pPr>
              <a:buClr>
                <a:srgbClr val="92D050"/>
              </a:buClr>
              <a:defRPr baseline="0">
                <a:solidFill>
                  <a:schemeClr val="bg1"/>
                </a:solidFill>
              </a:defRPr>
            </a:lvl1pPr>
            <a:lvl2pPr>
              <a:buClr>
                <a:srgbClr val="92D050"/>
              </a:buClr>
              <a:defRPr baseline="0">
                <a:solidFill>
                  <a:schemeClr val="bg1"/>
                </a:solidFill>
              </a:defRPr>
            </a:lvl2pPr>
            <a:lvl3pPr>
              <a:buClr>
                <a:srgbClr val="92D050"/>
              </a:buClr>
              <a:defRPr baseline="0">
                <a:solidFill>
                  <a:schemeClr val="bg1"/>
                </a:solidFill>
              </a:defRPr>
            </a:lvl3pPr>
            <a:lvl4pPr>
              <a:buClr>
                <a:srgbClr val="92D050"/>
              </a:buClr>
              <a:defRPr baseline="0">
                <a:solidFill>
                  <a:schemeClr val="bg1"/>
                </a:solidFill>
              </a:defRPr>
            </a:lvl4pPr>
            <a:lvl5pPr>
              <a:buClr>
                <a:srgbClr val="92D050"/>
              </a:buClr>
              <a:defRPr baseline="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418714" y="301906"/>
            <a:ext cx="8694539" cy="635312"/>
          </a:xfrm>
        </p:spPr>
        <p:txBody>
          <a:bodyPr>
            <a:normAutofit/>
          </a:bodyPr>
          <a:lstStyle>
            <a:lvl1pPr>
              <a:defRPr sz="2976" b="0" i="0">
                <a:solidFill>
                  <a:schemeClr val="bg1"/>
                </a:solidFill>
                <a:latin typeface="+mj-lt"/>
                <a:ea typeface="Calibri" charset="0"/>
                <a:cs typeface="Calibri"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2371B21A-C458-CC44-B2D2-292DEC9080A7}"/>
              </a:ext>
            </a:extLst>
          </p:cNvPr>
          <p:cNvSpPr>
            <a:spLocks noGrp="1"/>
          </p:cNvSpPr>
          <p:nvPr>
            <p:ph type="sldNum" sz="quarter" idx="12"/>
          </p:nvPr>
        </p:nvSpPr>
        <p:spPr>
          <a:xfrm>
            <a:off x="7480545" y="5255761"/>
            <a:ext cx="2268141" cy="301904"/>
          </a:xfrm>
          <a:prstGeom prst="rect">
            <a:avLst/>
          </a:prstGeom>
        </p:spPr>
        <p:txBody>
          <a:bodyPr/>
          <a:lstStyle>
            <a:lvl1pPr>
              <a:defRPr>
                <a:solidFill>
                  <a:schemeClr val="bg1"/>
                </a:solidFill>
              </a:defRPr>
            </a:lvl1pPr>
          </a:lstStyle>
          <a:p>
            <a:fld id="{3A18A92A-DA4A-C94C-93D4-AFD3B321741E}" type="slidenum">
              <a:rPr lang="en-US" smtClean="0"/>
              <a:pPr/>
              <a:t>‹#›</a:t>
            </a:fld>
            <a:endParaRPr lang="en-US" dirty="0"/>
          </a:p>
        </p:txBody>
      </p:sp>
    </p:spTree>
    <p:extLst>
      <p:ext uri="{BB962C8B-B14F-4D97-AF65-F5344CB8AC3E}">
        <p14:creationId xmlns:p14="http://schemas.microsoft.com/office/powerpoint/2010/main" val="352138484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7986" indent="0">
              <a:buNone/>
              <a:defRPr sz="2315"/>
            </a:lvl2pPr>
            <a:lvl3pPr marL="755970" indent="0">
              <a:buNone/>
              <a:defRPr sz="1984"/>
            </a:lvl3pPr>
            <a:lvl4pPr marL="1133955" indent="0">
              <a:buNone/>
              <a:defRPr sz="1654"/>
            </a:lvl4pPr>
            <a:lvl5pPr marL="1511939" indent="0">
              <a:buNone/>
              <a:defRPr sz="1654"/>
            </a:lvl5pPr>
            <a:lvl6pPr marL="1889924" indent="0">
              <a:buNone/>
              <a:defRPr sz="1654"/>
            </a:lvl6pPr>
            <a:lvl7pPr marL="2267907" indent="0">
              <a:buNone/>
              <a:defRPr sz="1654"/>
            </a:lvl7pPr>
            <a:lvl8pPr marL="2645892" indent="0">
              <a:buNone/>
              <a:defRPr sz="1654"/>
            </a:lvl8pPr>
            <a:lvl9pPr marL="3023878"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6" y="333720"/>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1" y="1767670"/>
            <a:ext cx="3674490" cy="3069413"/>
          </a:xfrm>
        </p:spPr>
        <p:txBody>
          <a:bodyPr>
            <a:noAutofit/>
          </a:bodyPr>
          <a:lstStyle>
            <a:lvl1pPr marL="236242" indent="-236242">
              <a:buFont typeface="Lucida Grande"/>
              <a:buChar char="–"/>
              <a:defRPr spc="0"/>
            </a:lvl1pPr>
            <a:lvl2pPr marL="614226" indent="-236242">
              <a:buFont typeface="Lucida Grande"/>
              <a:buChar char="–"/>
              <a:defRPr sz="1323" spc="0"/>
            </a:lvl2pPr>
            <a:lvl3pPr marL="944961" indent="-188993">
              <a:buFont typeface="Lucida Grande"/>
              <a:buChar char="–"/>
              <a:defRPr spc="0"/>
            </a:lvl3pPr>
            <a:lvl4pPr marL="1322946" indent="-188993">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4"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37462407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and Content 1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6047" y="1323129"/>
            <a:ext cx="8820547"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596099" y="5418526"/>
            <a:ext cx="7980495" cy="252024"/>
          </a:xfrm>
        </p:spPr>
        <p:txBody>
          <a:bodyPr>
            <a:normAutofit/>
          </a:bodyPr>
          <a:lstStyle>
            <a:lvl1pPr marL="0" indent="0" algn="r">
              <a:buNone/>
              <a:defRPr sz="992">
                <a:solidFill>
                  <a:srgbClr val="A3A3A3"/>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6189482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93043" y="301917"/>
            <a:ext cx="8694539" cy="610598"/>
          </a:xfrm>
        </p:spPr>
        <p:txBody>
          <a:bodyPr>
            <a:normAutofit/>
          </a:bodyPr>
          <a:lstStyle>
            <a:lvl1pPr algn="l">
              <a:defRPr sz="2646" b="0" baseline="0">
                <a:solidFill>
                  <a:schemeClr val="tx1"/>
                </a:solidFill>
                <a:latin typeface="+mj-lt"/>
                <a:ea typeface="Tahoma" panose="020B0604030504040204" pitchFamily="34" charset="0"/>
                <a:cs typeface="Tahoma" panose="020B0604030504040204" pitchFamily="34" charset="0"/>
              </a:defRPr>
            </a:lvl1pPr>
          </a:lstStyle>
          <a:p>
            <a:endParaRPr lang="de-AT" dirty="0"/>
          </a:p>
        </p:txBody>
      </p:sp>
      <p:sp>
        <p:nvSpPr>
          <p:cNvPr id="17" name="Textplatzhalter 16"/>
          <p:cNvSpPr>
            <a:spLocks noGrp="1"/>
          </p:cNvSpPr>
          <p:nvPr>
            <p:ph type="body" sz="quarter" idx="13"/>
          </p:nvPr>
        </p:nvSpPr>
        <p:spPr>
          <a:xfrm>
            <a:off x="693043" y="1290539"/>
            <a:ext cx="8694539" cy="3610902"/>
          </a:xfrm>
        </p:spPr>
        <p:txBody>
          <a:bodyPr/>
          <a:lstStyle>
            <a:lvl1pPr>
              <a:defRPr>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17537618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1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33"/>
            <a:ext cx="8820547"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596099" y="5418526"/>
            <a:ext cx="7980495"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371509573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4_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8004" indent="0">
              <a:buNone/>
              <a:defRPr sz="2315"/>
            </a:lvl2pPr>
            <a:lvl3pPr marL="756007" indent="0">
              <a:buNone/>
              <a:defRPr sz="1984"/>
            </a:lvl3pPr>
            <a:lvl4pPr marL="1134011" indent="0">
              <a:buNone/>
              <a:defRPr sz="1654"/>
            </a:lvl4pPr>
            <a:lvl5pPr marL="1512014" indent="0">
              <a:buNone/>
              <a:defRPr sz="1654"/>
            </a:lvl5pPr>
            <a:lvl6pPr marL="1890018" indent="0">
              <a:buNone/>
              <a:defRPr sz="1654"/>
            </a:lvl6pPr>
            <a:lvl7pPr marL="2268021" indent="0">
              <a:buNone/>
              <a:defRPr sz="1654"/>
            </a:lvl7pPr>
            <a:lvl8pPr marL="2646025" indent="0">
              <a:buNone/>
              <a:defRPr sz="1654"/>
            </a:lvl8pPr>
            <a:lvl9pPr marL="3024028"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3" y="333719"/>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0" y="1767670"/>
            <a:ext cx="3674490" cy="3069413"/>
          </a:xfrm>
        </p:spPr>
        <p:txBody>
          <a:bodyPr>
            <a:noAutofit/>
          </a:bodyPr>
          <a:lstStyle>
            <a:lvl1pPr marL="236253" indent="-236253">
              <a:buFont typeface="Lucida Grande"/>
              <a:buChar char="–"/>
              <a:defRPr spc="0"/>
            </a:lvl1pPr>
            <a:lvl2pPr marL="614256" indent="-236253">
              <a:buFont typeface="Lucida Grande"/>
              <a:buChar char="–"/>
              <a:defRPr sz="1323" spc="0"/>
            </a:lvl2pPr>
            <a:lvl3pPr marL="945008" indent="-189002">
              <a:buFont typeface="Lucida Grande"/>
              <a:buChar char="–"/>
              <a:defRPr spc="0"/>
            </a:lvl3pPr>
            <a:lvl4pPr marL="1323012" indent="-189002">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3"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189459688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Blank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22209" y="5346322"/>
            <a:ext cx="446514" cy="301904"/>
          </a:xfrm>
          <a:prstGeom prst="rect">
            <a:avLst/>
          </a:prstGeom>
        </p:spPr>
        <p:txBody>
          <a:bodyPr/>
          <a:lstStyle/>
          <a:p>
            <a:pPr defTabSz="756026">
              <a:lnSpc>
                <a:spcPct val="100000"/>
              </a:lnSpc>
              <a:defRPr/>
            </a:pPr>
            <a:fld id="{04663962-5C0B-F642-8585-7A5CBE979EEA}" type="slidenum">
              <a:rPr lang="en-US" sz="992" smtClean="0">
                <a:solidFill>
                  <a:prstClr val="black">
                    <a:tint val="75000"/>
                  </a:prstClr>
                </a:solidFill>
              </a:rPr>
              <a:pPr defTabSz="756026">
                <a:lnSpc>
                  <a:spcPct val="100000"/>
                </a:lnSpc>
                <a:defRPr/>
              </a:pPr>
              <a:t>‹#›</a:t>
            </a:fld>
            <a:endParaRPr lang="en-US" sz="992" dirty="0">
              <a:solidFill>
                <a:prstClr val="black">
                  <a:tint val="75000"/>
                </a:prstClr>
              </a:solidFill>
            </a:endParaRPr>
          </a:p>
        </p:txBody>
      </p:sp>
    </p:spTree>
    <p:extLst>
      <p:ext uri="{BB962C8B-B14F-4D97-AF65-F5344CB8AC3E}">
        <p14:creationId xmlns:p14="http://schemas.microsoft.com/office/powerpoint/2010/main" val="428915225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8DE0-59FA-B74F-9871-CB2ACACD65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4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65046" y="558053"/>
            <a:ext cx="8811548" cy="628562"/>
          </a:xfrm>
          <a:prstGeom prst="rect">
            <a:avLst/>
          </a:prstGeom>
        </p:spPr>
        <p:txBody>
          <a:bodyPr anchor="t" anchorCtr="0">
            <a:normAutofit/>
          </a:bodyPr>
          <a:lstStyle>
            <a:lvl1pPr algn="l">
              <a:defRPr sz="1984" b="1" spc="331">
                <a:solidFill>
                  <a:schemeClr val="tx1"/>
                </a:solidFill>
                <a:latin typeface="+mn-lt"/>
              </a:defRPr>
            </a:lvl1pPr>
          </a:lstStyle>
          <a:p>
            <a:r>
              <a:rPr lang="en-US" dirty="0"/>
              <a:t>CLICK TO EDIT MASTER TITLE STYLE</a:t>
            </a:r>
          </a:p>
        </p:txBody>
      </p:sp>
      <p:sp>
        <p:nvSpPr>
          <p:cNvPr id="7" name="Content Placeholder 2"/>
          <p:cNvSpPr>
            <a:spLocks noGrp="1"/>
          </p:cNvSpPr>
          <p:nvPr>
            <p:ph idx="1"/>
          </p:nvPr>
        </p:nvSpPr>
        <p:spPr>
          <a:xfrm>
            <a:off x="765046" y="1186617"/>
            <a:ext cx="8811544" cy="3878814"/>
          </a:xfrm>
          <a:prstGeom prst="rect">
            <a:avLst/>
          </a:prstGeom>
        </p:spPr>
        <p:txBody>
          <a:bodyPr>
            <a:normAutofit/>
          </a:bodyPr>
          <a:lstStyle>
            <a:lvl1pPr>
              <a:defRPr sz="1488">
                <a:solidFill>
                  <a:schemeClr val="bg1">
                    <a:lumMod val="50000"/>
                  </a:schemeClr>
                </a:solidFill>
                <a:latin typeface="+mn-lt"/>
              </a:defRPr>
            </a:lvl1pPr>
            <a:lvl2pPr>
              <a:defRPr sz="1488">
                <a:solidFill>
                  <a:schemeClr val="bg1">
                    <a:lumMod val="50000"/>
                  </a:schemeClr>
                </a:solidFill>
                <a:latin typeface="+mn-lt"/>
              </a:defRPr>
            </a:lvl2pPr>
            <a:lvl3pPr>
              <a:defRPr sz="1488">
                <a:solidFill>
                  <a:schemeClr val="bg1">
                    <a:lumMod val="50000"/>
                  </a:schemeClr>
                </a:solidFill>
                <a:latin typeface="+mn-lt"/>
              </a:defRPr>
            </a:lvl3pPr>
            <a:lvl4pPr>
              <a:defRPr sz="1488">
                <a:solidFill>
                  <a:schemeClr val="bg1">
                    <a:lumMod val="50000"/>
                  </a:schemeClr>
                </a:solidFill>
                <a:latin typeface="+mn-lt"/>
              </a:defRPr>
            </a:lvl4pPr>
            <a:lvl5pPr>
              <a:defRPr sz="1488">
                <a:solidFill>
                  <a:schemeClr val="bg1">
                    <a:lumMod val="50000"/>
                  </a:schemeClr>
                </a:solidFill>
                <a:latin typeface="+mn-lt"/>
              </a:defRPr>
            </a:lvl5pPr>
            <a:lvl6pPr>
              <a:defRPr sz="2205"/>
            </a:lvl6pPr>
            <a:lvl7pPr>
              <a:defRPr sz="2205"/>
            </a:lvl7pPr>
            <a:lvl8pPr>
              <a:defRPr sz="2205"/>
            </a:lvl8pPr>
            <a:lvl9pPr>
              <a:defRPr sz="22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571B057A-20E1-BB47-9CB1-2F71BDFA4EE9}"/>
              </a:ext>
            </a:extLst>
          </p:cNvPr>
          <p:cNvSpPr>
            <a:spLocks noGrp="1"/>
          </p:cNvSpPr>
          <p:nvPr>
            <p:ph type="sldNum" sz="quarter" idx="12"/>
          </p:nvPr>
        </p:nvSpPr>
        <p:spPr>
          <a:xfrm>
            <a:off x="8400521" y="5284120"/>
            <a:ext cx="1176073" cy="231128"/>
          </a:xfrm>
          <a:prstGeom prst="rect">
            <a:avLst/>
          </a:prstGeom>
        </p:spPr>
        <p:txBody>
          <a:bodyPr/>
          <a:lstStyle>
            <a:lvl1pPr algn="r">
              <a:defRPr sz="827">
                <a:solidFill>
                  <a:schemeClr val="tx1"/>
                </a:solidFill>
              </a:defRPr>
            </a:lvl1pPr>
          </a:lstStyle>
          <a:p>
            <a:fld id="{373DF619-DE6F-4C45-AC4B-E77D5F0F2941}" type="slidenum">
              <a:rPr lang="en-US" smtClean="0"/>
              <a:pPr/>
              <a:t>‹#›</a:t>
            </a:fld>
            <a:endParaRPr lang="en-US" dirty="0"/>
          </a:p>
        </p:txBody>
      </p:sp>
      <p:grpSp>
        <p:nvGrpSpPr>
          <p:cNvPr id="2" name="Group 1">
            <a:extLst>
              <a:ext uri="{FF2B5EF4-FFF2-40B4-BE49-F238E27FC236}">
                <a16:creationId xmlns:a16="http://schemas.microsoft.com/office/drawing/2014/main" id="{018408B7-D39B-C34A-BC7D-E0369483876B}"/>
              </a:ext>
            </a:extLst>
          </p:cNvPr>
          <p:cNvGrpSpPr/>
          <p:nvPr userDrawn="1"/>
        </p:nvGrpSpPr>
        <p:grpSpPr>
          <a:xfrm>
            <a:off x="-42482" y="-136010"/>
            <a:ext cx="546513" cy="1801170"/>
            <a:chOff x="-134702" y="-491063"/>
            <a:chExt cx="2438400" cy="8036069"/>
          </a:xfrm>
        </p:grpSpPr>
        <p:sp>
          <p:nvSpPr>
            <p:cNvPr id="10" name="Triangle 9">
              <a:extLst>
                <a:ext uri="{FF2B5EF4-FFF2-40B4-BE49-F238E27FC236}">
                  <a16:creationId xmlns:a16="http://schemas.microsoft.com/office/drawing/2014/main" id="{BDA2C6AC-FDA4-0B43-BA92-A329607A4468}"/>
                </a:ext>
              </a:extLst>
            </p:cNvPr>
            <p:cNvSpPr/>
            <p:nvPr userDrawn="1"/>
          </p:nvSpPr>
          <p:spPr>
            <a:xfrm rot="5400000">
              <a:off x="-2268302" y="2186643"/>
              <a:ext cx="6705600" cy="243840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sp>
          <p:nvSpPr>
            <p:cNvPr id="11" name="Triangle 10">
              <a:extLst>
                <a:ext uri="{FF2B5EF4-FFF2-40B4-BE49-F238E27FC236}">
                  <a16:creationId xmlns:a16="http://schemas.microsoft.com/office/drawing/2014/main" id="{9F4C054B-B64E-DA4D-BCB7-D6D1AED2749B}"/>
                </a:ext>
              </a:extLst>
            </p:cNvPr>
            <p:cNvSpPr/>
            <p:nvPr userDrawn="1"/>
          </p:nvSpPr>
          <p:spPr>
            <a:xfrm rot="5400000">
              <a:off x="-1688320" y="3927178"/>
              <a:ext cx="5306148" cy="1929508"/>
            </a:xfrm>
            <a:prstGeom prst="triangle">
              <a:avLst/>
            </a:prstGeom>
            <a:solidFill>
              <a:schemeClr val="accent4">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sp>
          <p:nvSpPr>
            <p:cNvPr id="12" name="Triangle 11">
              <a:extLst>
                <a:ext uri="{FF2B5EF4-FFF2-40B4-BE49-F238E27FC236}">
                  <a16:creationId xmlns:a16="http://schemas.microsoft.com/office/drawing/2014/main" id="{8BAC68EA-8091-9B44-A060-FBE169F56084}"/>
                </a:ext>
              </a:extLst>
            </p:cNvPr>
            <p:cNvSpPr/>
            <p:nvPr userDrawn="1"/>
          </p:nvSpPr>
          <p:spPr>
            <a:xfrm rot="5400000">
              <a:off x="-1549656" y="1058593"/>
              <a:ext cx="4870347" cy="1771035"/>
            </a:xfrm>
            <a:prstGeom prst="triangle">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88" dirty="0"/>
            </a:p>
          </p:txBody>
        </p:sp>
      </p:grpSp>
      <p:grpSp>
        <p:nvGrpSpPr>
          <p:cNvPr id="13" name="Group 12">
            <a:extLst>
              <a:ext uri="{FF2B5EF4-FFF2-40B4-BE49-F238E27FC236}">
                <a16:creationId xmlns:a16="http://schemas.microsoft.com/office/drawing/2014/main" id="{F2FC74B6-D79B-4667-AEDC-E91192DBD2F0}"/>
              </a:ext>
            </a:extLst>
          </p:cNvPr>
          <p:cNvGrpSpPr/>
          <p:nvPr userDrawn="1"/>
        </p:nvGrpSpPr>
        <p:grpSpPr>
          <a:xfrm>
            <a:off x="7516303" y="228698"/>
            <a:ext cx="2211501" cy="507238"/>
            <a:chOff x="8907703" y="546553"/>
            <a:chExt cx="2674697" cy="613457"/>
          </a:xfrm>
        </p:grpSpPr>
        <p:pic>
          <p:nvPicPr>
            <p:cNvPr id="14" name="Picture 13">
              <a:extLst>
                <a:ext uri="{FF2B5EF4-FFF2-40B4-BE49-F238E27FC236}">
                  <a16:creationId xmlns:a16="http://schemas.microsoft.com/office/drawing/2014/main" id="{F7DF88ED-3272-468A-9D7F-6030084213B3}"/>
                </a:ext>
              </a:extLst>
            </p:cNvPr>
            <p:cNvPicPr>
              <a:picLocks noChangeAspect="1"/>
            </p:cNvPicPr>
            <p:nvPr userDrawn="1"/>
          </p:nvPicPr>
          <p:blipFill>
            <a:blip r:embed="rId2"/>
            <a:srcRect/>
            <a:stretch/>
          </p:blipFill>
          <p:spPr>
            <a:xfrm>
              <a:off x="10562230" y="627338"/>
              <a:ext cx="1020170" cy="451887"/>
            </a:xfrm>
            <a:prstGeom prst="rect">
              <a:avLst/>
            </a:prstGeom>
          </p:spPr>
        </p:pic>
        <p:pic>
          <p:nvPicPr>
            <p:cNvPr id="19" name="Picture 18">
              <a:extLst>
                <a:ext uri="{FF2B5EF4-FFF2-40B4-BE49-F238E27FC236}">
                  <a16:creationId xmlns:a16="http://schemas.microsoft.com/office/drawing/2014/main" id="{73A499EA-4732-4178-B985-C9A06C15EB17}"/>
                </a:ext>
              </a:extLst>
            </p:cNvPr>
            <p:cNvPicPr>
              <a:picLocks noChangeAspect="1"/>
            </p:cNvPicPr>
            <p:nvPr userDrawn="1"/>
          </p:nvPicPr>
          <p:blipFill>
            <a:blip r:embed="rId3"/>
            <a:srcRect/>
            <a:stretch/>
          </p:blipFill>
          <p:spPr>
            <a:xfrm>
              <a:off x="8907703" y="625021"/>
              <a:ext cx="1222945" cy="456521"/>
            </a:xfrm>
            <a:prstGeom prst="rect">
              <a:avLst/>
            </a:prstGeom>
          </p:spPr>
        </p:pic>
        <p:cxnSp>
          <p:nvCxnSpPr>
            <p:cNvPr id="20" name="Straight Connector 19">
              <a:extLst>
                <a:ext uri="{FF2B5EF4-FFF2-40B4-BE49-F238E27FC236}">
                  <a16:creationId xmlns:a16="http://schemas.microsoft.com/office/drawing/2014/main" id="{4F7DC480-36DA-4939-89C4-0030AE3DFE6E}"/>
                </a:ext>
              </a:extLst>
            </p:cNvPr>
            <p:cNvCxnSpPr>
              <a:cxnSpLocks/>
            </p:cNvCxnSpPr>
            <p:nvPr userDrawn="1"/>
          </p:nvCxnSpPr>
          <p:spPr>
            <a:xfrm>
              <a:off x="10341428" y="546553"/>
              <a:ext cx="0" cy="613457"/>
            </a:xfrm>
            <a:prstGeom prst="line">
              <a:avLst/>
            </a:prstGeom>
            <a:ln w="12700">
              <a:solidFill>
                <a:schemeClr val="accent1">
                  <a:alpha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224102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0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7995" indent="0">
              <a:buNone/>
              <a:defRPr sz="2315"/>
            </a:lvl2pPr>
            <a:lvl3pPr marL="755988" indent="0">
              <a:buNone/>
              <a:defRPr sz="1984"/>
            </a:lvl3pPr>
            <a:lvl4pPr marL="1133983" indent="0">
              <a:buNone/>
              <a:defRPr sz="1654"/>
            </a:lvl4pPr>
            <a:lvl5pPr marL="1511977" indent="0">
              <a:buNone/>
              <a:defRPr sz="1654"/>
            </a:lvl5pPr>
            <a:lvl6pPr marL="1889971" indent="0">
              <a:buNone/>
              <a:defRPr sz="1654"/>
            </a:lvl6pPr>
            <a:lvl7pPr marL="2267964" indent="0">
              <a:buNone/>
              <a:defRPr sz="1654"/>
            </a:lvl7pPr>
            <a:lvl8pPr marL="2645958" indent="0">
              <a:buNone/>
              <a:defRPr sz="1654"/>
            </a:lvl8pPr>
            <a:lvl9pPr marL="3023953"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4" y="333720"/>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1" y="1767670"/>
            <a:ext cx="3674490" cy="3069413"/>
          </a:xfrm>
        </p:spPr>
        <p:txBody>
          <a:bodyPr>
            <a:noAutofit/>
          </a:bodyPr>
          <a:lstStyle>
            <a:lvl1pPr marL="236247" indent="-236247">
              <a:buFont typeface="Lucida Grande"/>
              <a:buChar char="–"/>
              <a:defRPr spc="0"/>
            </a:lvl1pPr>
            <a:lvl2pPr marL="614240" indent="-236247">
              <a:buFont typeface="Lucida Grande"/>
              <a:buChar char="–"/>
              <a:defRPr sz="1323" spc="0"/>
            </a:lvl2pPr>
            <a:lvl3pPr marL="944984" indent="-188997">
              <a:buFont typeface="Lucida Grande"/>
              <a:buChar char="–"/>
              <a:defRPr spc="0"/>
            </a:lvl3pPr>
            <a:lvl4pPr marL="1322979" indent="-188997">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3"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16369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7986" indent="0">
              <a:buNone/>
              <a:defRPr sz="2315"/>
            </a:lvl2pPr>
            <a:lvl3pPr marL="755970" indent="0">
              <a:buNone/>
              <a:defRPr sz="1984"/>
            </a:lvl3pPr>
            <a:lvl4pPr marL="1133955" indent="0">
              <a:buNone/>
              <a:defRPr sz="1654"/>
            </a:lvl4pPr>
            <a:lvl5pPr marL="1511939" indent="0">
              <a:buNone/>
              <a:defRPr sz="1654"/>
            </a:lvl5pPr>
            <a:lvl6pPr marL="1889924" indent="0">
              <a:buNone/>
              <a:defRPr sz="1654"/>
            </a:lvl6pPr>
            <a:lvl7pPr marL="2267907" indent="0">
              <a:buNone/>
              <a:defRPr sz="1654"/>
            </a:lvl7pPr>
            <a:lvl8pPr marL="2645892" indent="0">
              <a:buNone/>
              <a:defRPr sz="1654"/>
            </a:lvl8pPr>
            <a:lvl9pPr marL="3023878"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6" y="333720"/>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1" y="1767670"/>
            <a:ext cx="3674490" cy="3069413"/>
          </a:xfrm>
        </p:spPr>
        <p:txBody>
          <a:bodyPr>
            <a:noAutofit/>
          </a:bodyPr>
          <a:lstStyle>
            <a:lvl1pPr marL="236242" indent="-236242">
              <a:buFont typeface="Lucida Grande"/>
              <a:buChar char="–"/>
              <a:defRPr spc="0"/>
            </a:lvl1pPr>
            <a:lvl2pPr marL="614226" indent="-236242">
              <a:buFont typeface="Lucida Grande"/>
              <a:buChar char="–"/>
              <a:defRPr sz="1323" spc="0"/>
            </a:lvl2pPr>
            <a:lvl3pPr marL="944961" indent="-188993">
              <a:buFont typeface="Lucida Grande"/>
              <a:buChar char="–"/>
              <a:defRPr spc="0"/>
            </a:lvl3pPr>
            <a:lvl4pPr marL="1322946" indent="-188993">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4"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74858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5_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7976" indent="0">
              <a:buNone/>
              <a:defRPr sz="2315"/>
            </a:lvl2pPr>
            <a:lvl3pPr marL="755951" indent="0">
              <a:buNone/>
              <a:defRPr sz="1984"/>
            </a:lvl3pPr>
            <a:lvl4pPr marL="1133926" indent="0">
              <a:buNone/>
              <a:defRPr sz="1654"/>
            </a:lvl4pPr>
            <a:lvl5pPr marL="1511901" indent="0">
              <a:buNone/>
              <a:defRPr sz="1654"/>
            </a:lvl5pPr>
            <a:lvl6pPr marL="1889878" indent="0">
              <a:buNone/>
              <a:defRPr sz="1654"/>
            </a:lvl6pPr>
            <a:lvl7pPr marL="2267851" indent="0">
              <a:buNone/>
              <a:defRPr sz="1654"/>
            </a:lvl7pPr>
            <a:lvl8pPr marL="2645826" indent="0">
              <a:buNone/>
              <a:defRPr sz="1654"/>
            </a:lvl8pPr>
            <a:lvl9pPr marL="3023802"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7" y="333720"/>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1" y="1767670"/>
            <a:ext cx="3674490" cy="3069413"/>
          </a:xfrm>
        </p:spPr>
        <p:txBody>
          <a:bodyPr>
            <a:noAutofit/>
          </a:bodyPr>
          <a:lstStyle>
            <a:lvl1pPr marL="236237" indent="-236237">
              <a:buFont typeface="Lucida Grande"/>
              <a:buChar char="–"/>
              <a:defRPr spc="0"/>
            </a:lvl1pPr>
            <a:lvl2pPr marL="614210" indent="-236237">
              <a:buFont typeface="Lucida Grande"/>
              <a:buChar char="–"/>
              <a:defRPr sz="1323" spc="0"/>
            </a:lvl2pPr>
            <a:lvl3pPr marL="944938" indent="-188988">
              <a:buFont typeface="Lucida Grande"/>
              <a:buChar char="–"/>
              <a:defRPr spc="0"/>
            </a:lvl3pPr>
            <a:lvl4pPr marL="1322913" indent="-188988">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6"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47735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and Content 2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96367301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6_Bullets + Photo Spli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5133070" y="1877443"/>
            <a:ext cx="4312268" cy="2972279"/>
          </a:xfrm>
        </p:spPr>
        <p:txBody>
          <a:bodyPr tIns="457200">
            <a:noAutofit/>
          </a:bodyPr>
          <a:lstStyle>
            <a:lvl1pPr marL="0" indent="0" algn="ctr">
              <a:buNone/>
              <a:defRPr sz="1488"/>
            </a:lvl1pPr>
            <a:lvl2pPr marL="378004" indent="0">
              <a:buNone/>
              <a:defRPr sz="2315"/>
            </a:lvl2pPr>
            <a:lvl3pPr marL="756007" indent="0">
              <a:buNone/>
              <a:defRPr sz="1984"/>
            </a:lvl3pPr>
            <a:lvl4pPr marL="1134011" indent="0">
              <a:buNone/>
              <a:defRPr sz="1654"/>
            </a:lvl4pPr>
            <a:lvl5pPr marL="1512014" indent="0">
              <a:buNone/>
              <a:defRPr sz="1654"/>
            </a:lvl5pPr>
            <a:lvl6pPr marL="1890018" indent="0">
              <a:buNone/>
              <a:defRPr sz="1654"/>
            </a:lvl6pPr>
            <a:lvl7pPr marL="2268021" indent="0">
              <a:buNone/>
              <a:defRPr sz="1654"/>
            </a:lvl7pPr>
            <a:lvl8pPr marL="2646025" indent="0">
              <a:buNone/>
              <a:defRPr sz="1654"/>
            </a:lvl8pPr>
            <a:lvl9pPr marL="3024028" indent="0">
              <a:buNone/>
              <a:defRPr sz="1654"/>
            </a:lvl9pPr>
          </a:lstStyle>
          <a:p>
            <a:r>
              <a:rPr lang="en-US" dirty="0"/>
              <a:t>Drag picture to placeholder or click icon to add</a:t>
            </a:r>
          </a:p>
        </p:txBody>
      </p:sp>
      <p:sp>
        <p:nvSpPr>
          <p:cNvPr id="11" name="Title Placeholder 6"/>
          <p:cNvSpPr>
            <a:spLocks noGrp="1"/>
          </p:cNvSpPr>
          <p:nvPr>
            <p:ph type="title"/>
          </p:nvPr>
        </p:nvSpPr>
        <p:spPr>
          <a:xfrm>
            <a:off x="630043" y="333719"/>
            <a:ext cx="8815296" cy="594794"/>
          </a:xfrm>
          <a:prstGeom prst="rect">
            <a:avLst/>
          </a:prstGeom>
        </p:spPr>
        <p:txBody>
          <a:bodyPr vert="horz" lIns="0" tIns="45720" rIns="91440" bIns="45720" rtlCol="0" anchor="t" anchorCtr="0">
            <a:noAutofit/>
          </a:bodyPr>
          <a:lstStyle>
            <a:lvl1pPr>
              <a:defRPr>
                <a:solidFill>
                  <a:schemeClr val="tx1"/>
                </a:solidFill>
              </a:defRPr>
            </a:lvl1pPr>
          </a:lstStyle>
          <a:p>
            <a:r>
              <a:rPr lang="en-US" dirty="0"/>
              <a:t>Click to edit master title style</a:t>
            </a:r>
          </a:p>
        </p:txBody>
      </p:sp>
      <p:sp>
        <p:nvSpPr>
          <p:cNvPr id="12" name="Content Placeholder 4"/>
          <p:cNvSpPr>
            <a:spLocks noGrp="1"/>
          </p:cNvSpPr>
          <p:nvPr>
            <p:ph sz="quarter" idx="11" hasCustomPrompt="1"/>
          </p:nvPr>
        </p:nvSpPr>
        <p:spPr>
          <a:xfrm>
            <a:off x="644780" y="1767670"/>
            <a:ext cx="3674490" cy="3069413"/>
          </a:xfrm>
        </p:spPr>
        <p:txBody>
          <a:bodyPr>
            <a:noAutofit/>
          </a:bodyPr>
          <a:lstStyle>
            <a:lvl1pPr marL="236253" indent="-236253">
              <a:buFont typeface="Lucida Grande"/>
              <a:buChar char="–"/>
              <a:defRPr spc="0"/>
            </a:lvl1pPr>
            <a:lvl2pPr marL="614256" indent="-236253">
              <a:buFont typeface="Lucida Grande"/>
              <a:buChar char="–"/>
              <a:defRPr sz="1323" spc="0"/>
            </a:lvl2pPr>
            <a:lvl3pPr marL="945008" indent="-189002">
              <a:buFont typeface="Lucida Grande"/>
              <a:buChar char="–"/>
              <a:defRPr spc="0"/>
            </a:lvl3pPr>
            <a:lvl4pPr marL="1323012" indent="-189002">
              <a:buFont typeface="Lucida Grande"/>
              <a:buChar char="–"/>
              <a:defRPr spc="0"/>
            </a:lvl4pPr>
          </a:lstStyle>
          <a:p>
            <a:pPr lvl="0"/>
            <a:r>
              <a:rPr lang="en-US" dirty="0"/>
              <a:t>Click to edit text style</a:t>
            </a:r>
          </a:p>
          <a:p>
            <a:pPr lvl="1"/>
            <a:r>
              <a:rPr lang="en-US" dirty="0"/>
              <a:t>Second level</a:t>
            </a:r>
          </a:p>
          <a:p>
            <a:pPr lvl="2"/>
            <a:r>
              <a:rPr lang="en-US" dirty="0"/>
              <a:t>Third Level</a:t>
            </a:r>
          </a:p>
          <a:p>
            <a:pPr lvl="3"/>
            <a:r>
              <a:rPr lang="en-US" dirty="0"/>
              <a:t>Fourth Level</a:t>
            </a:r>
          </a:p>
        </p:txBody>
      </p:sp>
      <p:sp>
        <p:nvSpPr>
          <p:cNvPr id="14" name="Text Placeholder 2"/>
          <p:cNvSpPr>
            <a:spLocks noGrp="1"/>
          </p:cNvSpPr>
          <p:nvPr>
            <p:ph type="body" sz="quarter" idx="14"/>
          </p:nvPr>
        </p:nvSpPr>
        <p:spPr>
          <a:xfrm>
            <a:off x="633543" y="824979"/>
            <a:ext cx="8813363" cy="383560"/>
          </a:xfrm>
        </p:spPr>
        <p:txBody>
          <a:bodyPr/>
          <a:lstStyle>
            <a:lvl1pPr marL="0" indent="0">
              <a:buNone/>
              <a:defRPr sz="1654" baseline="0"/>
            </a:lvl1pPr>
          </a:lstStyle>
          <a:p>
            <a:pPr lvl="0"/>
            <a:endParaRPr lang="en-US" dirty="0"/>
          </a:p>
        </p:txBody>
      </p:sp>
    </p:spTree>
    <p:extLst>
      <p:ext uri="{BB962C8B-B14F-4D97-AF65-F5344CB8AC3E}">
        <p14:creationId xmlns:p14="http://schemas.microsoft.com/office/powerpoint/2010/main" val="371403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8DE0-59FA-B74F-9871-CB2ACACD65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400337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65D6-E465-4BCC-B10A-818DD7FC2EBB}"/>
              </a:ext>
            </a:extLst>
          </p:cNvPr>
          <p:cNvSpPr>
            <a:spLocks noGrp="1"/>
          </p:cNvSpPr>
          <p:nvPr>
            <p:ph type="ctrTitle"/>
          </p:nvPr>
        </p:nvSpPr>
        <p:spPr>
          <a:xfrm>
            <a:off x="510439" y="2417354"/>
            <a:ext cx="9066155" cy="549689"/>
          </a:xfrm>
        </p:spPr>
        <p:txBody>
          <a:bodyPr anchor="b"/>
          <a:lstStyle>
            <a:lvl1pPr algn="l">
              <a:defRPr sz="3969"/>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F1B1C74-3203-4754-B362-EADEDD4DD670}"/>
              </a:ext>
            </a:extLst>
          </p:cNvPr>
          <p:cNvSpPr>
            <a:spLocks noGrp="1"/>
          </p:cNvSpPr>
          <p:nvPr>
            <p:ph type="subTitle" idx="1"/>
          </p:nvPr>
        </p:nvSpPr>
        <p:spPr>
          <a:xfrm>
            <a:off x="506832" y="3263627"/>
            <a:ext cx="9066155" cy="343555"/>
          </a:xfrm>
        </p:spPr>
        <p:txBody>
          <a:bodyPr/>
          <a:lstStyle>
            <a:lvl1pPr marL="0" indent="0" algn="l">
              <a:buNone/>
              <a:defRPr sz="2480"/>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en-US"/>
              <a:t>Click to edit Master subtitle style</a:t>
            </a:r>
            <a:endParaRPr lang="en-US" dirty="0"/>
          </a:p>
        </p:txBody>
      </p:sp>
      <p:sp>
        <p:nvSpPr>
          <p:cNvPr id="6" name="Rectangle 5">
            <a:extLst>
              <a:ext uri="{FF2B5EF4-FFF2-40B4-BE49-F238E27FC236}">
                <a16:creationId xmlns:a16="http://schemas.microsoft.com/office/drawing/2014/main" id="{1A022E22-300B-284D-BDDD-DED28873C3D1}"/>
              </a:ext>
            </a:extLst>
          </p:cNvPr>
          <p:cNvSpPr/>
          <p:nvPr userDrawn="1"/>
        </p:nvSpPr>
        <p:spPr>
          <a:xfrm>
            <a:off x="504031" y="5447517"/>
            <a:ext cx="4536281" cy="114519"/>
          </a:xfrm>
          <a:prstGeom prst="rect">
            <a:avLst/>
          </a:prstGeom>
        </p:spPr>
        <p:txBody>
          <a:bodyPr wrap="square" lIns="0" tIns="0" rIns="0" bIns="0">
            <a:spAutoFit/>
          </a:bodyPr>
          <a:lstStyle/>
          <a:p>
            <a:r>
              <a:rPr lang="en-US" sz="744" dirty="0">
                <a:solidFill>
                  <a:schemeClr val="tx2">
                    <a:alpha val="60000"/>
                  </a:schemeClr>
                </a:solidFill>
                <a:latin typeface="+mj-lt"/>
              </a:rPr>
              <a:t>© 2021 American College of Radiology® | All rights reserved.</a:t>
            </a:r>
          </a:p>
        </p:txBody>
      </p:sp>
    </p:spTree>
    <p:extLst>
      <p:ext uri="{BB962C8B-B14F-4D97-AF65-F5344CB8AC3E}">
        <p14:creationId xmlns:p14="http://schemas.microsoft.com/office/powerpoint/2010/main" val="768575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guide id="6" orient="horz" pos="100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79504" cy="5670550"/>
          </a:xfrm>
          <a:prstGeom prst="rect">
            <a:avLst/>
          </a:prstGeom>
        </p:spPr>
      </p:pic>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0446A"/>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0446A"/>
                </a:solidFill>
                <a:latin typeface="Arial"/>
                <a:cs typeface="Arial"/>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64348151"/>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ontent 1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8820547"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596099" y="5418526"/>
            <a:ext cx="7980495"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185086478"/>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Content 2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298005594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Only (white)">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02430692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37304249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lank 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417222207"/>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and Content 1 (cream)">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solidFill>
            <a:srgbClr val="FFF7E1"/>
          </a:solid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8820547"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297660750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Only (white)">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28445177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itle and Content 2 (cream)">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solidFill>
            <a:srgbClr val="FFF7E1"/>
          </a:solid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431846860"/>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Only (cream)">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solidFill>
            <a:srgbClr val="FFF7E1"/>
          </a:solidFill>
        </p:spPr>
        <p:txBody>
          <a:body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72465079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xfrm>
            <a:off x="2688167" y="5166502"/>
            <a:ext cx="2348646" cy="392476"/>
          </a:xfrm>
          <a:prstGeom prst="rect">
            <a:avLst/>
          </a:prstGeom>
          <a:ln/>
        </p:spPr>
        <p:txBody>
          <a:bodyPr/>
          <a:lstStyle>
            <a:lvl1pPr>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xfrm>
            <a:off x="6384396" y="5166502"/>
            <a:ext cx="3193949" cy="392476"/>
          </a:xfrm>
          <a:prstGeom prst="rect">
            <a:avLst/>
          </a:prstGeom>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088264702"/>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02060"/>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02060"/>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0"/>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sp>
        <p:nvSpPr>
          <p:cNvPr id="11" name="Rectangle 10"/>
          <p:cNvSpPr/>
          <p:nvPr/>
        </p:nvSpPr>
        <p:spPr>
          <a:xfrm>
            <a:off x="0" y="5481532"/>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sp>
        <p:nvSpPr>
          <p:cNvPr id="8" name="Rectangle 7"/>
          <p:cNvSpPr/>
          <p:nvPr/>
        </p:nvSpPr>
        <p:spPr>
          <a:xfrm>
            <a:off x="0" y="189019"/>
            <a:ext cx="10080625" cy="1386134"/>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endParaRPr>
          </a:p>
        </p:txBody>
      </p:sp>
      <p:pic>
        <p:nvPicPr>
          <p:cNvPr id="9" name="Picture 2" descr="C:\Users\rdusz_000\Desktop\emory logo gray.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4" t="5355" r="1528" b="5695"/>
          <a:stretch/>
        </p:blipFill>
        <p:spPr bwMode="auto">
          <a:xfrm>
            <a:off x="2268140" y="272538"/>
            <a:ext cx="5415406" cy="115169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p:nvSpPr>
        <p:spPr>
          <a:xfrm>
            <a:off x="0" y="0"/>
            <a:ext cx="10080625" cy="189018"/>
          </a:xfrm>
          <a:prstGeom prst="rect">
            <a:avLst/>
          </a:prstGeom>
          <a:gradFill flip="none" rotWithShape="1">
            <a:gsLst>
              <a:gs pos="63000">
                <a:srgbClr val="083B74">
                  <a:lumMod val="100000"/>
                </a:srgbClr>
              </a:gs>
              <a:gs pos="100000">
                <a:srgbClr val="F7C73F"/>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13" name="Rectangle 12"/>
          <p:cNvSpPr/>
          <p:nvPr/>
        </p:nvSpPr>
        <p:spPr>
          <a:xfrm>
            <a:off x="0" y="5481532"/>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14" name="Rectangle 13"/>
          <p:cNvSpPr/>
          <p:nvPr/>
        </p:nvSpPr>
        <p:spPr>
          <a:xfrm>
            <a:off x="0" y="189018"/>
            <a:ext cx="10080625" cy="1260122"/>
          </a:xfrm>
          <a:prstGeom prst="rect">
            <a:avLst/>
          </a:prstGeom>
          <a:solidFill>
            <a:srgbClr val="F7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p>
        </p:txBody>
      </p:sp>
      <p:pic>
        <p:nvPicPr>
          <p:cNvPr id="15" name="Picture 2" descr="C:\Users\rdusz_000\Desktop\emory gol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 t="3644" r="1008" b="2723"/>
          <a:stretch/>
        </p:blipFill>
        <p:spPr bwMode="auto">
          <a:xfrm>
            <a:off x="2678399" y="308519"/>
            <a:ext cx="4723828" cy="10418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75183981"/>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1" name="Rectangle 10"/>
          <p:cNvSpPr/>
          <p:nvPr/>
        </p:nvSpPr>
        <p:spPr>
          <a:xfrm>
            <a:off x="-1" y="5583733"/>
            <a:ext cx="10080626" cy="94509"/>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sp>
        <p:nvSpPr>
          <p:cNvPr id="8" name="Rectangle 7"/>
          <p:cNvSpPr/>
          <p:nvPr/>
        </p:nvSpPr>
        <p:spPr>
          <a:xfrm>
            <a:off x="-1" y="0"/>
            <a:ext cx="10080625" cy="1260122"/>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endParaRPr>
          </a:p>
        </p:txBody>
      </p:sp>
      <p:sp>
        <p:nvSpPr>
          <p:cNvPr id="9" name="Rectangle 8"/>
          <p:cNvSpPr/>
          <p:nvPr/>
        </p:nvSpPr>
        <p:spPr>
          <a:xfrm>
            <a:off x="-1" y="1212867"/>
            <a:ext cx="10080625" cy="47255"/>
          </a:xfrm>
          <a:prstGeom prst="rect">
            <a:avLst/>
          </a:prstGeom>
          <a:solidFill>
            <a:srgbClr val="08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pic>
        <p:nvPicPr>
          <p:cNvPr id="14" name="Picture 2" descr="C:\Users\rdusz_000\Desktop\emory logo gra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4" t="5355" r="1528" b="5695"/>
          <a:stretch/>
        </p:blipFill>
        <p:spPr bwMode="auto">
          <a:xfrm>
            <a:off x="3035299" y="178767"/>
            <a:ext cx="4010027" cy="852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87485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and Content 1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6047" y="1323129"/>
            <a:ext cx="8820547"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596099" y="5418526"/>
            <a:ext cx="7980495" cy="252024"/>
          </a:xfrm>
        </p:spPr>
        <p:txBody>
          <a:bodyPr>
            <a:normAutofit/>
          </a:bodyPr>
          <a:lstStyle>
            <a:lvl1pPr marL="0" indent="0" algn="r">
              <a:buNone/>
              <a:defRPr sz="992">
                <a:solidFill>
                  <a:srgbClr val="A3A3A3"/>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289023459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and Content 2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401407665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Only (white)">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9902710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491596438"/>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lank 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179351790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53414220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4" name="Rectangle 3"/>
          <p:cNvSpPr/>
          <p:nvPr/>
        </p:nvSpPr>
        <p:spPr>
          <a:xfrm>
            <a:off x="0" y="5576041"/>
            <a:ext cx="10080625" cy="94509"/>
          </a:xfrm>
          <a:prstGeom prst="rect">
            <a:avLst/>
          </a:prstGeom>
          <a:gradFill flip="none" rotWithShape="1">
            <a:gsLst>
              <a:gs pos="63000">
                <a:srgbClr val="083B74">
                  <a:lumMod val="100000"/>
                </a:srgbClr>
              </a:gs>
              <a:gs pos="100000">
                <a:srgbClr val="F7C73F"/>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5" name="Rectangle 4"/>
          <p:cNvSpPr/>
          <p:nvPr/>
        </p:nvSpPr>
        <p:spPr>
          <a:xfrm>
            <a:off x="-1" y="0"/>
            <a:ext cx="10080625" cy="1260122"/>
          </a:xfrm>
          <a:prstGeom prst="rect">
            <a:avLst/>
          </a:prstGeom>
          <a:solidFill>
            <a:srgbClr val="F7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p>
        </p:txBody>
      </p:sp>
      <p:pic>
        <p:nvPicPr>
          <p:cNvPr id="8" name="Picture 2" descr="C:\Users\rdusz_000\Desktop\emory gol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3" t="3644" r="1008" b="2723"/>
          <a:stretch/>
        </p:blipFill>
        <p:spPr bwMode="auto">
          <a:xfrm>
            <a:off x="3106972" y="178767"/>
            <a:ext cx="3866681" cy="85281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 y="1212867"/>
            <a:ext cx="10080625" cy="47255"/>
          </a:xfrm>
          <a:prstGeom prst="rect">
            <a:avLst/>
          </a:prstGeom>
          <a:solidFill>
            <a:srgbClr val="08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Tree>
    <p:extLst>
      <p:ext uri="{BB962C8B-B14F-4D97-AF65-F5344CB8AC3E}">
        <p14:creationId xmlns:p14="http://schemas.microsoft.com/office/powerpoint/2010/main" val="373147012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3" name="Title 1"/>
          <p:cNvSpPr>
            <a:spLocks noGrp="1"/>
          </p:cNvSpPr>
          <p:nvPr>
            <p:ph type="title"/>
          </p:nvPr>
        </p:nvSpPr>
        <p:spPr>
          <a:xfrm>
            <a:off x="504031" y="227085"/>
            <a:ext cx="9072563" cy="655001"/>
          </a:xfrm>
          <a:solidFill>
            <a:schemeClr val="bg1">
              <a:lumMod val="85000"/>
            </a:schemeClr>
          </a:solidFill>
        </p:spPr>
        <p:txBody>
          <a:bodyPr>
            <a:normAutofit/>
          </a:bodyPr>
          <a:lstStyle>
            <a:lvl1pPr>
              <a:defRPr sz="2977">
                <a:solidFill>
                  <a:srgbClr val="002060"/>
                </a:solidFill>
              </a:defRPr>
            </a:lvl1pPr>
          </a:lstStyle>
          <a:p>
            <a:r>
              <a:rPr lang="en-US"/>
              <a:t>Click to edit Master title style</a:t>
            </a:r>
            <a:endParaRPr lang="en-US" dirty="0"/>
          </a:p>
        </p:txBody>
      </p:sp>
      <p:sp>
        <p:nvSpPr>
          <p:cNvPr id="7" name="Content Placeholder 2"/>
          <p:cNvSpPr>
            <a:spLocks noGrp="1"/>
          </p:cNvSpPr>
          <p:nvPr>
            <p:ph idx="1"/>
          </p:nvPr>
        </p:nvSpPr>
        <p:spPr>
          <a:xfrm>
            <a:off x="504031" y="1071104"/>
            <a:ext cx="9072563" cy="3717361"/>
          </a:xfrm>
          <a:prstGeom prst="rect">
            <a:avLst/>
          </a:prstGeom>
        </p:spPr>
        <p:txBody>
          <a:bodyPr/>
          <a:lstStyle>
            <a:lvl2pPr marL="614345" indent="-236287">
              <a:buFont typeface="Arial"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48432"/>
      </p:ext>
    </p:extLst>
  </p:cSld>
  <p:clrMapOvr>
    <a:masterClrMapping/>
  </p:clrMapOvr>
  <p:transition spd="med">
    <p:fade/>
  </p:transition>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0"/>
            <a:ext cx="10080625" cy="189018"/>
          </a:xfrm>
          <a:prstGeom prst="rect">
            <a:avLst/>
          </a:prstGeom>
          <a:gradFill flip="none" rotWithShape="1">
            <a:gsLst>
              <a:gs pos="63000">
                <a:srgbClr val="083B74">
                  <a:lumMod val="100000"/>
                </a:srgbClr>
              </a:gs>
              <a:gs pos="100000">
                <a:srgbClr val="F7C73F"/>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11" name="Rectangle 10"/>
          <p:cNvSpPr/>
          <p:nvPr/>
        </p:nvSpPr>
        <p:spPr>
          <a:xfrm>
            <a:off x="0" y="5481532"/>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8" name="Rectangle 7"/>
          <p:cNvSpPr/>
          <p:nvPr/>
        </p:nvSpPr>
        <p:spPr>
          <a:xfrm>
            <a:off x="0" y="189018"/>
            <a:ext cx="10080625" cy="1260122"/>
          </a:xfrm>
          <a:prstGeom prst="rect">
            <a:avLst/>
          </a:prstGeom>
          <a:solidFill>
            <a:srgbClr val="F7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p>
        </p:txBody>
      </p:sp>
      <p:pic>
        <p:nvPicPr>
          <p:cNvPr id="12" name="Picture 2" descr="C:\Users\rdusz_000\Desktop\emory gol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3" t="3644" r="1008" b="2723"/>
          <a:stretch/>
        </p:blipFill>
        <p:spPr bwMode="auto">
          <a:xfrm>
            <a:off x="2678399" y="308519"/>
            <a:ext cx="4723828" cy="10418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8977445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1" name="Rectangle 10"/>
          <p:cNvSpPr/>
          <p:nvPr/>
        </p:nvSpPr>
        <p:spPr>
          <a:xfrm>
            <a:off x="0" y="5576041"/>
            <a:ext cx="10080625" cy="94509"/>
          </a:xfrm>
          <a:prstGeom prst="rect">
            <a:avLst/>
          </a:prstGeom>
          <a:gradFill flip="none" rotWithShape="1">
            <a:gsLst>
              <a:gs pos="63000">
                <a:srgbClr val="083B74">
                  <a:lumMod val="100000"/>
                </a:srgbClr>
              </a:gs>
              <a:gs pos="100000">
                <a:srgbClr val="F7C73F"/>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8" name="Rectangle 7"/>
          <p:cNvSpPr/>
          <p:nvPr/>
        </p:nvSpPr>
        <p:spPr>
          <a:xfrm>
            <a:off x="-1" y="0"/>
            <a:ext cx="10080625" cy="1260122"/>
          </a:xfrm>
          <a:prstGeom prst="rect">
            <a:avLst/>
          </a:prstGeom>
          <a:solidFill>
            <a:srgbClr val="F7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p>
        </p:txBody>
      </p:sp>
      <p:pic>
        <p:nvPicPr>
          <p:cNvPr id="12" name="Picture 2" descr="C:\Users\rdusz_000\Desktop\emory gol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3" t="3644" r="1008" b="2723"/>
          <a:stretch/>
        </p:blipFill>
        <p:spPr bwMode="auto">
          <a:xfrm>
            <a:off x="3106972" y="178767"/>
            <a:ext cx="3866681" cy="85281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 y="1212867"/>
            <a:ext cx="10080625" cy="47255"/>
          </a:xfrm>
          <a:prstGeom prst="rect">
            <a:avLst/>
          </a:prstGeom>
          <a:solidFill>
            <a:srgbClr val="08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Tree>
    <p:extLst>
      <p:ext uri="{BB962C8B-B14F-4D97-AF65-F5344CB8AC3E}">
        <p14:creationId xmlns:p14="http://schemas.microsoft.com/office/powerpoint/2010/main" val="2532256152"/>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825E-C675-3947-A15C-3F301D1043CD}"/>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D4EF3086-6912-E541-8123-5DE74B6511F3}"/>
              </a:ext>
            </a:extLst>
          </p:cNvPr>
          <p:cNvSpPr>
            <a:spLocks noGrp="1"/>
          </p:cNvSpPr>
          <p:nvPr>
            <p:ph type="body" sz="quarter" idx="10"/>
          </p:nvPr>
        </p:nvSpPr>
        <p:spPr>
          <a:xfrm>
            <a:off x="306506" y="1134107"/>
            <a:ext cx="9467614" cy="3875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810332"/>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02060"/>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02060"/>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0"/>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11" name="Rectangle 10"/>
          <p:cNvSpPr/>
          <p:nvPr/>
        </p:nvSpPr>
        <p:spPr>
          <a:xfrm>
            <a:off x="0" y="5481532"/>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8" name="Rectangle 7"/>
          <p:cNvSpPr/>
          <p:nvPr/>
        </p:nvSpPr>
        <p:spPr>
          <a:xfrm>
            <a:off x="0" y="189019"/>
            <a:ext cx="10080625" cy="1386134"/>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p>
        </p:txBody>
      </p:sp>
      <p:pic>
        <p:nvPicPr>
          <p:cNvPr id="9" name="Picture 2" descr="C:\Users\rdusz_000\Desktop\emory logo gray.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4" t="5355" r="1528" b="5695"/>
          <a:stretch/>
        </p:blipFill>
        <p:spPr bwMode="auto">
          <a:xfrm>
            <a:off x="2268140" y="272538"/>
            <a:ext cx="5415406" cy="1151694"/>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79504" cy="5670550"/>
          </a:xfrm>
          <a:prstGeom prst="rect">
            <a:avLst/>
          </a:prstGeom>
        </p:spPr>
      </p:pic>
    </p:spTree>
    <p:extLst>
      <p:ext uri="{BB962C8B-B14F-4D97-AF65-F5344CB8AC3E}">
        <p14:creationId xmlns:p14="http://schemas.microsoft.com/office/powerpoint/2010/main" val="631349622"/>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
        <p:nvSpPr>
          <p:cNvPr id="11" name="Rectangle 10"/>
          <p:cNvSpPr/>
          <p:nvPr/>
        </p:nvSpPr>
        <p:spPr>
          <a:xfrm>
            <a:off x="-1" y="5583733"/>
            <a:ext cx="10080626" cy="94509"/>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sp>
        <p:nvSpPr>
          <p:cNvPr id="8" name="Rectangle 7"/>
          <p:cNvSpPr/>
          <p:nvPr/>
        </p:nvSpPr>
        <p:spPr>
          <a:xfrm>
            <a:off x="-1" y="0"/>
            <a:ext cx="10080625" cy="1260122"/>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p>
        </p:txBody>
      </p:sp>
      <p:sp>
        <p:nvSpPr>
          <p:cNvPr id="9" name="Rectangle 8"/>
          <p:cNvSpPr/>
          <p:nvPr/>
        </p:nvSpPr>
        <p:spPr>
          <a:xfrm>
            <a:off x="-1" y="1212867"/>
            <a:ext cx="10080625" cy="47255"/>
          </a:xfrm>
          <a:prstGeom prst="rect">
            <a:avLst/>
          </a:prstGeom>
          <a:solidFill>
            <a:srgbClr val="08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pic>
        <p:nvPicPr>
          <p:cNvPr id="14" name="Picture 2" descr="C:\Users\rdusz_000\Desktop\emory logo gra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4" t="5355" r="1528" b="5695"/>
          <a:stretch/>
        </p:blipFill>
        <p:spPr bwMode="auto">
          <a:xfrm>
            <a:off x="3035299" y="178767"/>
            <a:ext cx="4010027" cy="85281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79504" cy="5670550"/>
          </a:xfrm>
          <a:prstGeom prst="rect">
            <a:avLst/>
          </a:prstGeom>
        </p:spPr>
      </p:pic>
    </p:spTree>
    <p:extLst>
      <p:ext uri="{BB962C8B-B14F-4D97-AF65-F5344CB8AC3E}">
        <p14:creationId xmlns:p14="http://schemas.microsoft.com/office/powerpoint/2010/main" val="879703875"/>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and Content 1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6047" y="1323129"/>
            <a:ext cx="8820547"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596099" y="5418526"/>
            <a:ext cx="7980495" cy="252024"/>
          </a:xfrm>
        </p:spPr>
        <p:txBody>
          <a:bodyPr>
            <a:normAutofit/>
          </a:bodyPr>
          <a:lstStyle>
            <a:lvl1pPr marL="0" indent="0" algn="r">
              <a:buNone/>
              <a:defRPr sz="992">
                <a:solidFill>
                  <a:srgbClr val="A3A3A3"/>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412349989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and Content 2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9019736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itle Only (white)">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noFill/>
        </p:spPr>
        <p:txBody>
          <a:bodyPr/>
          <a:lstStyle>
            <a:lvl1pPr>
              <a:defRPr>
                <a:latin typeface="Arial" pitchFamily="34" charset="0"/>
                <a:cs typeface="Arial" pitchFamily="34" charset="0"/>
              </a:defRPr>
            </a:lvl1p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79131651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33362410"/>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316962623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normAutofit/>
          </a:bodyPr>
          <a:lstStyle>
            <a:lvl1pPr marL="0" indent="0" algn="r">
              <a:buNone/>
              <a:defRPr sz="992">
                <a:solidFill>
                  <a:schemeClr val="accent1">
                    <a:lumMod val="50000"/>
                  </a:schemeClr>
                </a:solidFill>
                <a:latin typeface="Arial" pitchFamily="34" charset="0"/>
                <a:cs typeface="Arial" pitchFamily="34" charset="0"/>
              </a:defRPr>
            </a:lvl1pPr>
          </a:lstStyle>
          <a:p>
            <a:pPr lvl="0"/>
            <a:r>
              <a:rPr lang="en-US"/>
              <a:t>Click to edit Master text styles</a:t>
            </a:r>
          </a:p>
        </p:txBody>
      </p:sp>
    </p:spTree>
    <p:extLst>
      <p:ext uri="{BB962C8B-B14F-4D97-AF65-F5344CB8AC3E}">
        <p14:creationId xmlns:p14="http://schemas.microsoft.com/office/powerpoint/2010/main" val="2074961071"/>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79504" cy="5670550"/>
          </a:xfrm>
          <a:prstGeom prst="rect">
            <a:avLst/>
          </a:prstGeom>
        </p:spPr>
      </p:pic>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0446A"/>
                </a:solidFill>
                <a:latin typeface="Arial"/>
                <a:cs typeface="Arial"/>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0446A"/>
                </a:solidFill>
                <a:latin typeface="Arial"/>
                <a:cs typeface="Arial"/>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54021145"/>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Title and Content 1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8820547"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0"/>
          </p:nvPr>
        </p:nvSpPr>
        <p:spPr>
          <a:xfrm>
            <a:off x="1596099" y="5418526"/>
            <a:ext cx="7980495"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03170978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Title and Content 2 (white)">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2491190090"/>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Title Only (white)">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noFill/>
        </p:spPr>
        <p:txBody>
          <a:body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91042599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19680422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Blank Blank">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3605259624"/>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and Content 2 (cream)">
    <p:spTree>
      <p:nvGrpSpPr>
        <p:cNvPr id="1" name=""/>
        <p:cNvGrpSpPr/>
        <p:nvPr/>
      </p:nvGrpSpPr>
      <p:grpSpPr>
        <a:xfrm>
          <a:off x="0" y="0"/>
          <a:ext cx="0" cy="0"/>
          <a:chOff x="0" y="0"/>
          <a:chExt cx="0" cy="0"/>
        </a:xfrm>
      </p:grpSpPr>
      <p:sp>
        <p:nvSpPr>
          <p:cNvPr id="2" name="Title 1"/>
          <p:cNvSpPr>
            <a:spLocks noGrp="1"/>
          </p:cNvSpPr>
          <p:nvPr>
            <p:ph type="title"/>
          </p:nvPr>
        </p:nvSpPr>
        <p:spPr>
          <a:xfrm>
            <a:off x="756047" y="441043"/>
            <a:ext cx="9072563" cy="567055"/>
          </a:xfrm>
          <a:solidFill>
            <a:srgbClr val="FFF7E1"/>
          </a:solidFill>
        </p:spPr>
        <p:txBody>
          <a:bodyPr/>
          <a:lstStyle/>
          <a:p>
            <a:r>
              <a:rPr lang="en-US"/>
              <a:t>Click to edit Master title style</a:t>
            </a:r>
            <a:endParaRPr lang="en-US" dirty="0"/>
          </a:p>
        </p:txBody>
      </p:sp>
      <p:sp>
        <p:nvSpPr>
          <p:cNvPr id="3" name="Content Placeholder 2"/>
          <p:cNvSpPr>
            <a:spLocks noGrp="1"/>
          </p:cNvSpPr>
          <p:nvPr>
            <p:ph idx="1"/>
          </p:nvPr>
        </p:nvSpPr>
        <p:spPr>
          <a:xfrm>
            <a:off x="756047" y="1323129"/>
            <a:ext cx="4200260"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460339" y="1323129"/>
            <a:ext cx="4116255" cy="3591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2486739982"/>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Only (cream)">
    <p:spTree>
      <p:nvGrpSpPr>
        <p:cNvPr id="1" name=""/>
        <p:cNvGrpSpPr/>
        <p:nvPr/>
      </p:nvGrpSpPr>
      <p:grpSpPr>
        <a:xfrm>
          <a:off x="0" y="0"/>
          <a:ext cx="0" cy="0"/>
          <a:chOff x="0" y="0"/>
          <a:chExt cx="0" cy="0"/>
        </a:xfrm>
      </p:grpSpPr>
      <p:sp>
        <p:nvSpPr>
          <p:cNvPr id="5" name="Title 1"/>
          <p:cNvSpPr>
            <a:spLocks noGrp="1"/>
          </p:cNvSpPr>
          <p:nvPr>
            <p:ph type="title"/>
          </p:nvPr>
        </p:nvSpPr>
        <p:spPr>
          <a:xfrm>
            <a:off x="756047" y="441043"/>
            <a:ext cx="9072563" cy="567055"/>
          </a:xfrm>
          <a:solidFill>
            <a:srgbClr val="FFF7E1"/>
          </a:solidFill>
        </p:spPr>
        <p:txBody>
          <a:bodyPr/>
          <a:lstStyle/>
          <a:p>
            <a:r>
              <a:rPr lang="en-US"/>
              <a:t>Click to edit Master title style</a:t>
            </a:r>
            <a:endParaRPr lang="en-US" dirty="0"/>
          </a:p>
        </p:txBody>
      </p:sp>
      <p:sp>
        <p:nvSpPr>
          <p:cNvPr id="6" name="Text Placeholder 8"/>
          <p:cNvSpPr>
            <a:spLocks noGrp="1"/>
          </p:cNvSpPr>
          <p:nvPr>
            <p:ph type="body" sz="quarter" idx="10"/>
          </p:nvPr>
        </p:nvSpPr>
        <p:spPr>
          <a:xfrm>
            <a:off x="1848115" y="5418526"/>
            <a:ext cx="7728479" cy="252024"/>
          </a:xfrm>
        </p:spPr>
        <p:txBody>
          <a:bodyPr/>
          <a:lstStyle>
            <a:lvl1pPr marL="0" indent="0" algn="r">
              <a:buNone/>
              <a:defRPr sz="1158">
                <a:latin typeface="Times New Roman" pitchFamily="18" charset="0"/>
                <a:cs typeface="Times New Roman" pitchFamily="18" charset="0"/>
              </a:defRPr>
            </a:lvl1pPr>
          </a:lstStyle>
          <a:p>
            <a:pPr lvl="0"/>
            <a:r>
              <a:rPr lang="en-US"/>
              <a:t>Click to edit Master text styles</a:t>
            </a:r>
          </a:p>
        </p:txBody>
      </p:sp>
    </p:spTree>
    <p:extLst>
      <p:ext uri="{BB962C8B-B14F-4D97-AF65-F5344CB8AC3E}">
        <p14:creationId xmlns:p14="http://schemas.microsoft.com/office/powerpoint/2010/main" val="202388537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6" name="Title 1"/>
          <p:cNvSpPr>
            <a:spLocks noGrp="1"/>
          </p:cNvSpPr>
          <p:nvPr>
            <p:ph type="title"/>
          </p:nvPr>
        </p:nvSpPr>
        <p:spPr>
          <a:xfrm>
            <a:off x="420027" y="1953190"/>
            <a:ext cx="9240572" cy="1197116"/>
          </a:xfrm>
          <a:prstGeom prst="rect">
            <a:avLst/>
          </a:prstGeom>
          <a:noFill/>
        </p:spPr>
        <p:txBody>
          <a:bodyPr/>
          <a:lstStyle>
            <a:lvl1pPr algn="ctr">
              <a:defRPr sz="2646" b="0" i="0">
                <a:solidFill>
                  <a:srgbClr val="083B74"/>
                </a:solidFill>
                <a:latin typeface="Arial" pitchFamily="34" charset="0"/>
                <a:cs typeface="Arial"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390952" y="3717361"/>
            <a:ext cx="9297598" cy="744599"/>
          </a:xfrm>
          <a:prstGeom prst="rect">
            <a:avLst/>
          </a:prstGeom>
        </p:spPr>
        <p:txBody>
          <a:bodyPr>
            <a:normAutofit/>
          </a:bodyPr>
          <a:lstStyle>
            <a:lvl1pPr marL="0" indent="0" algn="ctr">
              <a:buNone/>
              <a:defRPr sz="1488" b="0" i="0">
                <a:solidFill>
                  <a:srgbClr val="083B74"/>
                </a:solidFill>
                <a:latin typeface="Arial" pitchFamily="34" charset="0"/>
                <a:cs typeface="Arial" pitchFamily="34" charset="0"/>
              </a:defRPr>
            </a:lvl1pPr>
            <a:lvl2pPr marL="378059" indent="0" algn="ctr">
              <a:buNone/>
              <a:defRPr>
                <a:solidFill>
                  <a:schemeClr val="tx1">
                    <a:tint val="75000"/>
                  </a:schemeClr>
                </a:solidFill>
              </a:defRPr>
            </a:lvl2pPr>
            <a:lvl3pPr marL="756117" indent="0" algn="ctr">
              <a:buNone/>
              <a:defRPr>
                <a:solidFill>
                  <a:schemeClr val="tx1">
                    <a:tint val="75000"/>
                  </a:schemeClr>
                </a:solidFill>
              </a:defRPr>
            </a:lvl3pPr>
            <a:lvl4pPr marL="1134176" indent="0" algn="ctr">
              <a:buNone/>
              <a:defRPr>
                <a:solidFill>
                  <a:schemeClr val="tx1">
                    <a:tint val="75000"/>
                  </a:schemeClr>
                </a:solidFill>
              </a:defRPr>
            </a:lvl4pPr>
            <a:lvl5pPr marL="1512235" indent="0" algn="ctr">
              <a:buNone/>
              <a:defRPr>
                <a:solidFill>
                  <a:schemeClr val="tx1">
                    <a:tint val="75000"/>
                  </a:schemeClr>
                </a:solidFill>
              </a:defRPr>
            </a:lvl5pPr>
            <a:lvl6pPr marL="1890293" indent="0" algn="ctr">
              <a:buNone/>
              <a:defRPr>
                <a:solidFill>
                  <a:schemeClr val="tx1">
                    <a:tint val="75000"/>
                  </a:schemeClr>
                </a:solidFill>
              </a:defRPr>
            </a:lvl6pPr>
            <a:lvl7pPr marL="2268352" indent="0" algn="ctr">
              <a:buNone/>
              <a:defRPr>
                <a:solidFill>
                  <a:schemeClr val="tx1">
                    <a:tint val="75000"/>
                  </a:schemeClr>
                </a:solidFill>
              </a:defRPr>
            </a:lvl7pPr>
            <a:lvl8pPr marL="2646411" indent="0" algn="ctr">
              <a:buNone/>
              <a:defRPr>
                <a:solidFill>
                  <a:schemeClr val="tx1">
                    <a:tint val="75000"/>
                  </a:schemeClr>
                </a:solidFill>
              </a:defRPr>
            </a:lvl8pPr>
            <a:lvl9pPr marL="302446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55097641"/>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825E-C675-3947-A15C-3F301D1043CD}"/>
              </a:ext>
            </a:extLst>
          </p:cNvPr>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D4EF3086-6912-E541-8123-5DE74B6511F3}"/>
              </a:ext>
            </a:extLst>
          </p:cNvPr>
          <p:cNvSpPr>
            <a:spLocks noGrp="1"/>
          </p:cNvSpPr>
          <p:nvPr>
            <p:ph type="body" sz="quarter" idx="10"/>
          </p:nvPr>
        </p:nvSpPr>
        <p:spPr>
          <a:xfrm>
            <a:off x="306506" y="1134107"/>
            <a:ext cx="9467614" cy="3875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89712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448028" y="5166501"/>
            <a:ext cx="1503344" cy="378037"/>
          </a:xfrm>
          <a:prstGeom prst="rect">
            <a:avLst/>
          </a:prstGeom>
        </p:spPr>
        <p:txBody>
          <a:bodyPr/>
          <a:lstStyle>
            <a:lvl1pPr>
              <a:defRPr/>
            </a:lvl1pPr>
          </a:lstStyle>
          <a:p>
            <a:fld id="{58B2DF84-0797-A143-A4A3-F94D58311FA3}" type="slidenum">
              <a:rPr lang="en-US" smtClean="0"/>
              <a:t>‹#›</a:t>
            </a:fld>
            <a:endParaRPr lang="en-US" dirty="0"/>
          </a:p>
        </p:txBody>
      </p:sp>
    </p:spTree>
    <p:extLst>
      <p:ext uri="{BB962C8B-B14F-4D97-AF65-F5344CB8AC3E}">
        <p14:creationId xmlns:p14="http://schemas.microsoft.com/office/powerpoint/2010/main" val="53553380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2.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4.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6047" y="441043"/>
            <a:ext cx="9072563" cy="945092"/>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756047" y="1323129"/>
            <a:ext cx="8829298" cy="3654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0"/>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cxnSp>
        <p:nvCxnSpPr>
          <p:cNvPr id="11" name="Straight Connector 10"/>
          <p:cNvCxnSpPr/>
          <p:nvPr/>
        </p:nvCxnSpPr>
        <p:spPr>
          <a:xfrm>
            <a:off x="1404492" y="5229507"/>
            <a:ext cx="8180853" cy="0"/>
          </a:xfrm>
          <a:prstGeom prst="line">
            <a:avLst/>
          </a:prstGeom>
          <a:ln w="19050" cap="flat" cmpd="sng" algn="ctr">
            <a:solidFill>
              <a:srgbClr val="0A4C6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 descr="C:\Users\rdusz_000\Documents\Lectures\Templates\emory\Misc\emory logo.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83878" y="4922874"/>
            <a:ext cx="872594" cy="725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5649096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62" r:id="rId15"/>
    <p:sldLayoutId id="2147483763" r:id="rId16"/>
    <p:sldLayoutId id="2147483765" r:id="rId17"/>
    <p:sldLayoutId id="2147483766" r:id="rId18"/>
    <p:sldLayoutId id="2147483678" r:id="rId19"/>
    <p:sldLayoutId id="2147483680" r:id="rId20"/>
    <p:sldLayoutId id="2147483681"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3" r:id="rId30"/>
    <p:sldLayoutId id="2147483694" r:id="rId31"/>
    <p:sldLayoutId id="2147483698" r:id="rId32"/>
    <p:sldLayoutId id="2147483700" r:id="rId33"/>
    <p:sldLayoutId id="2147483773" r:id="rId34"/>
    <p:sldLayoutId id="2147483774" r:id="rId35"/>
    <p:sldLayoutId id="2147483776" r:id="rId36"/>
    <p:sldLayoutId id="2147483777" r:id="rId37"/>
    <p:sldLayoutId id="2147483784" r:id="rId38"/>
    <p:sldLayoutId id="2147483785" r:id="rId39"/>
    <p:sldLayoutId id="2147483791" r:id="rId40"/>
    <p:sldLayoutId id="2147483668" r:id="rId41"/>
    <p:sldLayoutId id="2147483792" r:id="rId42"/>
  </p:sldLayoutIdLst>
  <p:transition spd="med">
    <p:fade/>
  </p:transition>
  <p:txStyles>
    <p:titleStyle>
      <a:lvl1pPr algn="l" rtl="0" eaLnBrk="1" fontAlgn="base" hangingPunct="1">
        <a:spcBef>
          <a:spcPct val="0"/>
        </a:spcBef>
        <a:spcAft>
          <a:spcPct val="0"/>
        </a:spcAft>
        <a:defRPr sz="2646">
          <a:solidFill>
            <a:srgbClr val="083B74"/>
          </a:solidFill>
          <a:latin typeface="Arial" pitchFamily="34" charset="0"/>
          <a:ea typeface="+mj-ea"/>
          <a:cs typeface="Arial" pitchFamily="34" charset="0"/>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p:titleStyle>
    <p:bodyStyle>
      <a:lvl1pPr marL="283544" indent="-283544" algn="l" rtl="0" eaLnBrk="1" fontAlgn="base" hangingPunct="1">
        <a:spcBef>
          <a:spcPct val="20000"/>
        </a:spcBef>
        <a:spcAft>
          <a:spcPct val="0"/>
        </a:spcAft>
        <a:buClr>
          <a:srgbClr val="00446A"/>
        </a:buClr>
        <a:buFont typeface="Wingdings" pitchFamily="2" charset="2"/>
        <a:buChar char="§"/>
        <a:defRPr sz="2315">
          <a:solidFill>
            <a:schemeClr val="tx1"/>
          </a:solidFill>
          <a:latin typeface="Arial" pitchFamily="34" charset="0"/>
          <a:ea typeface="+mn-ea"/>
          <a:cs typeface="Arial" pitchFamily="34" charset="0"/>
        </a:defRPr>
      </a:lvl1pPr>
      <a:lvl2pPr marL="614345" indent="-236287" algn="l" rtl="0" eaLnBrk="1" fontAlgn="base" hangingPunct="1">
        <a:spcBef>
          <a:spcPct val="20000"/>
        </a:spcBef>
        <a:spcAft>
          <a:spcPct val="0"/>
        </a:spcAft>
        <a:buClr>
          <a:srgbClr val="00446A"/>
        </a:buClr>
        <a:buFont typeface="Wingdings" pitchFamily="2" charset="2"/>
        <a:buChar char="§"/>
        <a:defRPr sz="1985">
          <a:solidFill>
            <a:schemeClr val="tx1"/>
          </a:solidFill>
          <a:latin typeface="Arial" pitchFamily="34" charset="0"/>
          <a:cs typeface="Arial" pitchFamily="34" charset="0"/>
        </a:defRPr>
      </a:lvl2pPr>
      <a:lvl3pPr marL="945147"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3pPr>
      <a:lvl4pPr marL="1323205"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4pPr>
      <a:lvl5pPr marL="1701264"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5pPr>
      <a:lvl6pPr marL="2079323" indent="-189029" algn="l" rtl="0" eaLnBrk="1" fontAlgn="base" hangingPunct="1">
        <a:spcBef>
          <a:spcPct val="20000"/>
        </a:spcBef>
        <a:spcAft>
          <a:spcPct val="0"/>
        </a:spcAft>
        <a:buChar char="»"/>
        <a:defRPr sz="1654">
          <a:solidFill>
            <a:schemeClr val="tx1"/>
          </a:solidFill>
          <a:latin typeface="+mn-lt"/>
        </a:defRPr>
      </a:lvl6pPr>
      <a:lvl7pPr marL="2457381" indent="-189029" algn="l" rtl="0" eaLnBrk="1" fontAlgn="base" hangingPunct="1">
        <a:spcBef>
          <a:spcPct val="20000"/>
        </a:spcBef>
        <a:spcAft>
          <a:spcPct val="0"/>
        </a:spcAft>
        <a:buChar char="»"/>
        <a:defRPr sz="1654">
          <a:solidFill>
            <a:schemeClr val="tx1"/>
          </a:solidFill>
          <a:latin typeface="+mn-lt"/>
        </a:defRPr>
      </a:lvl7pPr>
      <a:lvl8pPr marL="2835440" indent="-189029" algn="l" rtl="0" eaLnBrk="1" fontAlgn="base" hangingPunct="1">
        <a:spcBef>
          <a:spcPct val="20000"/>
        </a:spcBef>
        <a:spcAft>
          <a:spcPct val="0"/>
        </a:spcAft>
        <a:buChar char="»"/>
        <a:defRPr sz="1654">
          <a:solidFill>
            <a:schemeClr val="tx1"/>
          </a:solidFill>
          <a:latin typeface="+mn-lt"/>
        </a:defRPr>
      </a:lvl8pPr>
      <a:lvl9pPr marL="3213499" indent="-189029" algn="l" rtl="0" eaLnBrk="1" fontAlgn="base" hangingPunct="1">
        <a:spcBef>
          <a:spcPct val="20000"/>
        </a:spcBef>
        <a:spcAft>
          <a:spcPct val="0"/>
        </a:spcAft>
        <a:buChar char="»"/>
        <a:defRPr sz="1654">
          <a:solidFill>
            <a:schemeClr val="tx1"/>
          </a:solidFill>
          <a:latin typeface="+mn-lt"/>
        </a:defRPr>
      </a:lvl9pPr>
    </p:bodyStyle>
    <p:otherStyle>
      <a:defPPr>
        <a:defRPr lang="en-US"/>
      </a:defPPr>
      <a:lvl1pPr marL="0" algn="l" defTabSz="756117" rtl="0" eaLnBrk="1" latinLnBrk="0" hangingPunct="1">
        <a:defRPr sz="1488" kern="1200">
          <a:solidFill>
            <a:schemeClr val="tx1"/>
          </a:solidFill>
          <a:latin typeface="+mn-lt"/>
          <a:ea typeface="+mn-ea"/>
          <a:cs typeface="+mn-cs"/>
        </a:defRPr>
      </a:lvl1pPr>
      <a:lvl2pPr marL="378059" algn="l" defTabSz="756117" rtl="0" eaLnBrk="1" latinLnBrk="0" hangingPunct="1">
        <a:defRPr sz="1488" kern="1200">
          <a:solidFill>
            <a:schemeClr val="tx1"/>
          </a:solidFill>
          <a:latin typeface="+mn-lt"/>
          <a:ea typeface="+mn-ea"/>
          <a:cs typeface="+mn-cs"/>
        </a:defRPr>
      </a:lvl2pPr>
      <a:lvl3pPr marL="756117" algn="l" defTabSz="756117" rtl="0" eaLnBrk="1" latinLnBrk="0" hangingPunct="1">
        <a:defRPr sz="1488" kern="1200">
          <a:solidFill>
            <a:schemeClr val="tx1"/>
          </a:solidFill>
          <a:latin typeface="+mn-lt"/>
          <a:ea typeface="+mn-ea"/>
          <a:cs typeface="+mn-cs"/>
        </a:defRPr>
      </a:lvl3pPr>
      <a:lvl4pPr marL="1134176" algn="l" defTabSz="756117" rtl="0" eaLnBrk="1" latinLnBrk="0" hangingPunct="1">
        <a:defRPr sz="1488" kern="1200">
          <a:solidFill>
            <a:schemeClr val="tx1"/>
          </a:solidFill>
          <a:latin typeface="+mn-lt"/>
          <a:ea typeface="+mn-ea"/>
          <a:cs typeface="+mn-cs"/>
        </a:defRPr>
      </a:lvl4pPr>
      <a:lvl5pPr marL="1512235" algn="l" defTabSz="756117" rtl="0" eaLnBrk="1" latinLnBrk="0" hangingPunct="1">
        <a:defRPr sz="1488" kern="1200">
          <a:solidFill>
            <a:schemeClr val="tx1"/>
          </a:solidFill>
          <a:latin typeface="+mn-lt"/>
          <a:ea typeface="+mn-ea"/>
          <a:cs typeface="+mn-cs"/>
        </a:defRPr>
      </a:lvl5pPr>
      <a:lvl6pPr marL="1890293" algn="l" defTabSz="756117" rtl="0" eaLnBrk="1" latinLnBrk="0" hangingPunct="1">
        <a:defRPr sz="1488" kern="1200">
          <a:solidFill>
            <a:schemeClr val="tx1"/>
          </a:solidFill>
          <a:latin typeface="+mn-lt"/>
          <a:ea typeface="+mn-ea"/>
          <a:cs typeface="+mn-cs"/>
        </a:defRPr>
      </a:lvl6pPr>
      <a:lvl7pPr marL="2268352" algn="l" defTabSz="756117" rtl="0" eaLnBrk="1" latinLnBrk="0" hangingPunct="1">
        <a:defRPr sz="1488" kern="1200">
          <a:solidFill>
            <a:schemeClr val="tx1"/>
          </a:solidFill>
          <a:latin typeface="+mn-lt"/>
          <a:ea typeface="+mn-ea"/>
          <a:cs typeface="+mn-cs"/>
        </a:defRPr>
      </a:lvl7pPr>
      <a:lvl8pPr marL="2646411" algn="l" defTabSz="756117" rtl="0" eaLnBrk="1" latinLnBrk="0" hangingPunct="1">
        <a:defRPr sz="1488" kern="1200">
          <a:solidFill>
            <a:schemeClr val="tx1"/>
          </a:solidFill>
          <a:latin typeface="+mn-lt"/>
          <a:ea typeface="+mn-ea"/>
          <a:cs typeface="+mn-cs"/>
        </a:defRPr>
      </a:lvl8pPr>
      <a:lvl9pPr marL="3024469" algn="l" defTabSz="756117"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080625" cy="5670550"/>
          </a:xfrm>
          <a:prstGeom prst="rect">
            <a:avLst/>
          </a:prstGeom>
        </p:spPr>
      </p:pic>
      <p:sp>
        <p:nvSpPr>
          <p:cNvPr id="1026" name="Rectangle 2"/>
          <p:cNvSpPr>
            <a:spLocks noGrp="1" noChangeArrowheads="1"/>
          </p:cNvSpPr>
          <p:nvPr>
            <p:ph type="title"/>
          </p:nvPr>
        </p:nvSpPr>
        <p:spPr bwMode="auto">
          <a:xfrm>
            <a:off x="756047" y="441043"/>
            <a:ext cx="9072563" cy="945092"/>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756047" y="1323129"/>
            <a:ext cx="8829298" cy="3654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p:cNvCxnSpPr/>
          <p:nvPr/>
        </p:nvCxnSpPr>
        <p:spPr>
          <a:xfrm>
            <a:off x="1404492" y="5229507"/>
            <a:ext cx="8180853" cy="0"/>
          </a:xfrm>
          <a:prstGeom prst="line">
            <a:avLst/>
          </a:prstGeom>
          <a:ln w="19050" cap="flat" cmpd="sng" algn="ctr">
            <a:solidFill>
              <a:srgbClr val="007FB2">
                <a:alpha val="5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758" y="5027888"/>
            <a:ext cx="741525" cy="529251"/>
          </a:xfrm>
          <a:prstGeom prst="rect">
            <a:avLst/>
          </a:prstGeom>
        </p:spPr>
      </p:pic>
    </p:spTree>
    <p:extLst>
      <p:ext uri="{BB962C8B-B14F-4D97-AF65-F5344CB8AC3E}">
        <p14:creationId xmlns:p14="http://schemas.microsoft.com/office/powerpoint/2010/main" val="20955916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med">
    <p:fade/>
  </p:transition>
  <p:hf sldNum="0" hdr="0" dt="0"/>
  <p:txStyles>
    <p:titleStyle>
      <a:lvl1pPr algn="l" rtl="0" eaLnBrk="1" fontAlgn="base" hangingPunct="1">
        <a:spcBef>
          <a:spcPct val="0"/>
        </a:spcBef>
        <a:spcAft>
          <a:spcPct val="0"/>
        </a:spcAft>
        <a:defRPr sz="2646">
          <a:solidFill>
            <a:srgbClr val="00446A"/>
          </a:solidFill>
          <a:latin typeface="+mj-lt"/>
          <a:ea typeface="+mj-ea"/>
          <a:cs typeface="+mj-cs"/>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p:titleStyle>
    <p:bodyStyle>
      <a:lvl1pPr marL="283544" indent="-283544" algn="l" rtl="0" eaLnBrk="1" fontAlgn="base" hangingPunct="1">
        <a:spcBef>
          <a:spcPct val="20000"/>
        </a:spcBef>
        <a:spcAft>
          <a:spcPct val="0"/>
        </a:spcAft>
        <a:buClr>
          <a:srgbClr val="00446A"/>
        </a:buClr>
        <a:buFont typeface="Wingdings" pitchFamily="2" charset="2"/>
        <a:buChar char="§"/>
        <a:defRPr sz="2315">
          <a:solidFill>
            <a:schemeClr val="tx1"/>
          </a:solidFill>
          <a:latin typeface="+mn-lt"/>
          <a:ea typeface="+mn-ea"/>
          <a:cs typeface="+mn-cs"/>
        </a:defRPr>
      </a:lvl1pPr>
      <a:lvl2pPr marL="614345" indent="-236287" algn="l" rtl="0" eaLnBrk="1" fontAlgn="base" hangingPunct="1">
        <a:spcBef>
          <a:spcPct val="20000"/>
        </a:spcBef>
        <a:spcAft>
          <a:spcPct val="0"/>
        </a:spcAft>
        <a:buClr>
          <a:srgbClr val="00446A"/>
        </a:buClr>
        <a:buFont typeface="Wingdings" pitchFamily="2" charset="2"/>
        <a:buChar char="§"/>
        <a:defRPr sz="1985">
          <a:solidFill>
            <a:schemeClr val="tx1"/>
          </a:solidFill>
          <a:latin typeface="+mn-lt"/>
        </a:defRPr>
      </a:lvl2pPr>
      <a:lvl3pPr marL="945147"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mn-lt"/>
        </a:defRPr>
      </a:lvl3pPr>
      <a:lvl4pPr marL="1323205"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mn-lt"/>
        </a:defRPr>
      </a:lvl4pPr>
      <a:lvl5pPr marL="1701264"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mn-lt"/>
        </a:defRPr>
      </a:lvl5pPr>
      <a:lvl6pPr marL="2079323" indent="-189029" algn="l" rtl="0" eaLnBrk="1" fontAlgn="base" hangingPunct="1">
        <a:spcBef>
          <a:spcPct val="20000"/>
        </a:spcBef>
        <a:spcAft>
          <a:spcPct val="0"/>
        </a:spcAft>
        <a:buChar char="»"/>
        <a:defRPr sz="1654">
          <a:solidFill>
            <a:schemeClr val="tx1"/>
          </a:solidFill>
          <a:latin typeface="+mn-lt"/>
        </a:defRPr>
      </a:lvl6pPr>
      <a:lvl7pPr marL="2457381" indent="-189029" algn="l" rtl="0" eaLnBrk="1" fontAlgn="base" hangingPunct="1">
        <a:spcBef>
          <a:spcPct val="20000"/>
        </a:spcBef>
        <a:spcAft>
          <a:spcPct val="0"/>
        </a:spcAft>
        <a:buChar char="»"/>
        <a:defRPr sz="1654">
          <a:solidFill>
            <a:schemeClr val="tx1"/>
          </a:solidFill>
          <a:latin typeface="+mn-lt"/>
        </a:defRPr>
      </a:lvl7pPr>
      <a:lvl8pPr marL="2835440" indent="-189029" algn="l" rtl="0" eaLnBrk="1" fontAlgn="base" hangingPunct="1">
        <a:spcBef>
          <a:spcPct val="20000"/>
        </a:spcBef>
        <a:spcAft>
          <a:spcPct val="0"/>
        </a:spcAft>
        <a:buChar char="»"/>
        <a:defRPr sz="1654">
          <a:solidFill>
            <a:schemeClr val="tx1"/>
          </a:solidFill>
          <a:latin typeface="+mn-lt"/>
        </a:defRPr>
      </a:lvl8pPr>
      <a:lvl9pPr marL="3213499" indent="-189029" algn="l" rtl="0" eaLnBrk="1" fontAlgn="base" hangingPunct="1">
        <a:spcBef>
          <a:spcPct val="20000"/>
        </a:spcBef>
        <a:spcAft>
          <a:spcPct val="0"/>
        </a:spcAft>
        <a:buChar char="»"/>
        <a:defRPr sz="1654">
          <a:solidFill>
            <a:schemeClr val="tx1"/>
          </a:solidFill>
          <a:latin typeface="+mn-lt"/>
        </a:defRPr>
      </a:lvl9pPr>
    </p:bodyStyle>
    <p:otherStyle>
      <a:defPPr>
        <a:defRPr lang="en-US"/>
      </a:defPPr>
      <a:lvl1pPr marL="0" algn="l" defTabSz="756117" rtl="0" eaLnBrk="1" latinLnBrk="0" hangingPunct="1">
        <a:defRPr sz="1488" kern="1200">
          <a:solidFill>
            <a:schemeClr val="tx1"/>
          </a:solidFill>
          <a:latin typeface="+mn-lt"/>
          <a:ea typeface="+mn-ea"/>
          <a:cs typeface="+mn-cs"/>
        </a:defRPr>
      </a:lvl1pPr>
      <a:lvl2pPr marL="378059" algn="l" defTabSz="756117" rtl="0" eaLnBrk="1" latinLnBrk="0" hangingPunct="1">
        <a:defRPr sz="1488" kern="1200">
          <a:solidFill>
            <a:schemeClr val="tx1"/>
          </a:solidFill>
          <a:latin typeface="+mn-lt"/>
          <a:ea typeface="+mn-ea"/>
          <a:cs typeface="+mn-cs"/>
        </a:defRPr>
      </a:lvl2pPr>
      <a:lvl3pPr marL="756117" algn="l" defTabSz="756117" rtl="0" eaLnBrk="1" latinLnBrk="0" hangingPunct="1">
        <a:defRPr sz="1488" kern="1200">
          <a:solidFill>
            <a:schemeClr val="tx1"/>
          </a:solidFill>
          <a:latin typeface="+mn-lt"/>
          <a:ea typeface="+mn-ea"/>
          <a:cs typeface="+mn-cs"/>
        </a:defRPr>
      </a:lvl3pPr>
      <a:lvl4pPr marL="1134176" algn="l" defTabSz="756117" rtl="0" eaLnBrk="1" latinLnBrk="0" hangingPunct="1">
        <a:defRPr sz="1488" kern="1200">
          <a:solidFill>
            <a:schemeClr val="tx1"/>
          </a:solidFill>
          <a:latin typeface="+mn-lt"/>
          <a:ea typeface="+mn-ea"/>
          <a:cs typeface="+mn-cs"/>
        </a:defRPr>
      </a:lvl4pPr>
      <a:lvl5pPr marL="1512235" algn="l" defTabSz="756117" rtl="0" eaLnBrk="1" latinLnBrk="0" hangingPunct="1">
        <a:defRPr sz="1488" kern="1200">
          <a:solidFill>
            <a:schemeClr val="tx1"/>
          </a:solidFill>
          <a:latin typeface="+mn-lt"/>
          <a:ea typeface="+mn-ea"/>
          <a:cs typeface="+mn-cs"/>
        </a:defRPr>
      </a:lvl5pPr>
      <a:lvl6pPr marL="1890293" algn="l" defTabSz="756117" rtl="0" eaLnBrk="1" latinLnBrk="0" hangingPunct="1">
        <a:defRPr sz="1488" kern="1200">
          <a:solidFill>
            <a:schemeClr val="tx1"/>
          </a:solidFill>
          <a:latin typeface="+mn-lt"/>
          <a:ea typeface="+mn-ea"/>
          <a:cs typeface="+mn-cs"/>
        </a:defRPr>
      </a:lvl6pPr>
      <a:lvl7pPr marL="2268352" algn="l" defTabSz="756117" rtl="0" eaLnBrk="1" latinLnBrk="0" hangingPunct="1">
        <a:defRPr sz="1488" kern="1200">
          <a:solidFill>
            <a:schemeClr val="tx1"/>
          </a:solidFill>
          <a:latin typeface="+mn-lt"/>
          <a:ea typeface="+mn-ea"/>
          <a:cs typeface="+mn-cs"/>
        </a:defRPr>
      </a:lvl7pPr>
      <a:lvl8pPr marL="2646411" algn="l" defTabSz="756117" rtl="0" eaLnBrk="1" latinLnBrk="0" hangingPunct="1">
        <a:defRPr sz="1488" kern="1200">
          <a:solidFill>
            <a:schemeClr val="tx1"/>
          </a:solidFill>
          <a:latin typeface="+mn-lt"/>
          <a:ea typeface="+mn-ea"/>
          <a:cs typeface="+mn-cs"/>
        </a:defRPr>
      </a:lvl8pPr>
      <a:lvl9pPr marL="3024469" algn="l" defTabSz="756117" rtl="0" eaLnBrk="1" latinLnBrk="0" hangingPunct="1">
        <a:defRPr sz="14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6047" y="441043"/>
            <a:ext cx="9072563" cy="945092"/>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756047" y="1323129"/>
            <a:ext cx="8829298" cy="3654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0"/>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88" dirty="0">
              <a:solidFill>
                <a:prstClr val="white"/>
              </a:solidFill>
              <a:latin typeface="Arial" pitchFamily="34" charset="0"/>
              <a:cs typeface="Arial" pitchFamily="34" charset="0"/>
            </a:endParaRPr>
          </a:p>
        </p:txBody>
      </p:sp>
      <p:cxnSp>
        <p:nvCxnSpPr>
          <p:cNvPr id="11" name="Straight Connector 10"/>
          <p:cNvCxnSpPr/>
          <p:nvPr/>
        </p:nvCxnSpPr>
        <p:spPr>
          <a:xfrm>
            <a:off x="1404492" y="5229507"/>
            <a:ext cx="8180853" cy="0"/>
          </a:xfrm>
          <a:prstGeom prst="line">
            <a:avLst/>
          </a:prstGeom>
          <a:ln w="19050" cap="flat" cmpd="sng" algn="ctr">
            <a:solidFill>
              <a:srgbClr val="0A4C6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 descr="C:\Users\rdusz_000\Documents\Lectures\Templates\emory\Misc\emory 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3878" y="4922874"/>
            <a:ext cx="872594" cy="72510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0" y="0"/>
            <a:ext cx="10080625" cy="189018"/>
          </a:xfrm>
          <a:prstGeom prst="rect">
            <a:avLst/>
          </a:prstGeom>
          <a:gradFill flip="none" rotWithShape="1">
            <a:gsLst>
              <a:gs pos="63000">
                <a:srgbClr val="083B74">
                  <a:lumMod val="100000"/>
                </a:srgbClr>
              </a:gs>
              <a:gs pos="100000">
                <a:srgbClr val="F7C73F"/>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cxnSp>
        <p:nvCxnSpPr>
          <p:cNvPr id="10" name="Straight Connector 9"/>
          <p:cNvCxnSpPr/>
          <p:nvPr/>
        </p:nvCxnSpPr>
        <p:spPr>
          <a:xfrm>
            <a:off x="1404492" y="5285429"/>
            <a:ext cx="8180853" cy="0"/>
          </a:xfrm>
          <a:prstGeom prst="line">
            <a:avLst/>
          </a:prstGeom>
          <a:ln w="19050" cap="flat" cmpd="sng" algn="ctr">
            <a:solidFill>
              <a:srgbClr val="0A4C6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2" descr="C:\Users\rdusz_000\Documents\Lectures\Templates\emory\Misc\emory 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3878" y="4922874"/>
            <a:ext cx="872594" cy="725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820046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93" r:id="rId12"/>
  </p:sldLayoutIdLst>
  <p:transition spd="med">
    <p:fade/>
  </p:transition>
  <p:hf sldNum="0" hdr="0" dt="0"/>
  <p:txStyles>
    <p:titleStyle>
      <a:lvl1pPr algn="l" rtl="0" eaLnBrk="1" fontAlgn="base" hangingPunct="1">
        <a:spcBef>
          <a:spcPct val="0"/>
        </a:spcBef>
        <a:spcAft>
          <a:spcPct val="0"/>
        </a:spcAft>
        <a:defRPr sz="2646">
          <a:solidFill>
            <a:srgbClr val="083B74"/>
          </a:solidFill>
          <a:latin typeface="Arial" pitchFamily="34" charset="0"/>
          <a:ea typeface="+mj-ea"/>
          <a:cs typeface="Arial" pitchFamily="34" charset="0"/>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p:titleStyle>
    <p:bodyStyle>
      <a:lvl1pPr marL="283544" indent="-283544" algn="l" rtl="0" eaLnBrk="1" fontAlgn="base" hangingPunct="1">
        <a:spcBef>
          <a:spcPct val="20000"/>
        </a:spcBef>
        <a:spcAft>
          <a:spcPct val="0"/>
        </a:spcAft>
        <a:buClr>
          <a:srgbClr val="00446A"/>
        </a:buClr>
        <a:buFont typeface="Wingdings" pitchFamily="2" charset="2"/>
        <a:buChar char="§"/>
        <a:defRPr sz="2315">
          <a:solidFill>
            <a:schemeClr val="tx1"/>
          </a:solidFill>
          <a:latin typeface="Arial" pitchFamily="34" charset="0"/>
          <a:ea typeface="+mn-ea"/>
          <a:cs typeface="Arial" pitchFamily="34" charset="0"/>
        </a:defRPr>
      </a:lvl1pPr>
      <a:lvl2pPr marL="614345" indent="-236287" algn="l" rtl="0" eaLnBrk="1" fontAlgn="base" hangingPunct="1">
        <a:spcBef>
          <a:spcPct val="20000"/>
        </a:spcBef>
        <a:spcAft>
          <a:spcPct val="0"/>
        </a:spcAft>
        <a:buClr>
          <a:srgbClr val="00446A"/>
        </a:buClr>
        <a:buFont typeface="Wingdings" pitchFamily="2" charset="2"/>
        <a:buChar char="§"/>
        <a:defRPr sz="1985">
          <a:solidFill>
            <a:schemeClr val="tx1"/>
          </a:solidFill>
          <a:latin typeface="Arial" pitchFamily="34" charset="0"/>
          <a:cs typeface="Arial" pitchFamily="34" charset="0"/>
        </a:defRPr>
      </a:lvl2pPr>
      <a:lvl3pPr marL="945147"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3pPr>
      <a:lvl4pPr marL="1323205"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4pPr>
      <a:lvl5pPr marL="1701264"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5pPr>
      <a:lvl6pPr marL="2079323" indent="-189029" algn="l" rtl="0" eaLnBrk="1" fontAlgn="base" hangingPunct="1">
        <a:spcBef>
          <a:spcPct val="20000"/>
        </a:spcBef>
        <a:spcAft>
          <a:spcPct val="0"/>
        </a:spcAft>
        <a:buChar char="»"/>
        <a:defRPr sz="1654">
          <a:solidFill>
            <a:schemeClr val="tx1"/>
          </a:solidFill>
          <a:latin typeface="+mn-lt"/>
        </a:defRPr>
      </a:lvl6pPr>
      <a:lvl7pPr marL="2457381" indent="-189029" algn="l" rtl="0" eaLnBrk="1" fontAlgn="base" hangingPunct="1">
        <a:spcBef>
          <a:spcPct val="20000"/>
        </a:spcBef>
        <a:spcAft>
          <a:spcPct val="0"/>
        </a:spcAft>
        <a:buChar char="»"/>
        <a:defRPr sz="1654">
          <a:solidFill>
            <a:schemeClr val="tx1"/>
          </a:solidFill>
          <a:latin typeface="+mn-lt"/>
        </a:defRPr>
      </a:lvl7pPr>
      <a:lvl8pPr marL="2835440" indent="-189029" algn="l" rtl="0" eaLnBrk="1" fontAlgn="base" hangingPunct="1">
        <a:spcBef>
          <a:spcPct val="20000"/>
        </a:spcBef>
        <a:spcAft>
          <a:spcPct val="0"/>
        </a:spcAft>
        <a:buChar char="»"/>
        <a:defRPr sz="1654">
          <a:solidFill>
            <a:schemeClr val="tx1"/>
          </a:solidFill>
          <a:latin typeface="+mn-lt"/>
        </a:defRPr>
      </a:lvl8pPr>
      <a:lvl9pPr marL="3213499" indent="-189029" algn="l" rtl="0" eaLnBrk="1" fontAlgn="base" hangingPunct="1">
        <a:spcBef>
          <a:spcPct val="20000"/>
        </a:spcBef>
        <a:spcAft>
          <a:spcPct val="0"/>
        </a:spcAft>
        <a:buChar char="»"/>
        <a:defRPr sz="1654">
          <a:solidFill>
            <a:schemeClr val="tx1"/>
          </a:solidFill>
          <a:latin typeface="+mn-lt"/>
        </a:defRPr>
      </a:lvl9pPr>
    </p:bodyStyle>
    <p:otherStyle>
      <a:defPPr>
        <a:defRPr lang="en-US"/>
      </a:defPPr>
      <a:lvl1pPr marL="0" algn="l" defTabSz="756117" rtl="0" eaLnBrk="1" latinLnBrk="0" hangingPunct="1">
        <a:defRPr sz="1488" kern="1200">
          <a:solidFill>
            <a:schemeClr val="tx1"/>
          </a:solidFill>
          <a:latin typeface="+mn-lt"/>
          <a:ea typeface="+mn-ea"/>
          <a:cs typeface="+mn-cs"/>
        </a:defRPr>
      </a:lvl1pPr>
      <a:lvl2pPr marL="378059" algn="l" defTabSz="756117" rtl="0" eaLnBrk="1" latinLnBrk="0" hangingPunct="1">
        <a:defRPr sz="1488" kern="1200">
          <a:solidFill>
            <a:schemeClr val="tx1"/>
          </a:solidFill>
          <a:latin typeface="+mn-lt"/>
          <a:ea typeface="+mn-ea"/>
          <a:cs typeface="+mn-cs"/>
        </a:defRPr>
      </a:lvl2pPr>
      <a:lvl3pPr marL="756117" algn="l" defTabSz="756117" rtl="0" eaLnBrk="1" latinLnBrk="0" hangingPunct="1">
        <a:defRPr sz="1488" kern="1200">
          <a:solidFill>
            <a:schemeClr val="tx1"/>
          </a:solidFill>
          <a:latin typeface="+mn-lt"/>
          <a:ea typeface="+mn-ea"/>
          <a:cs typeface="+mn-cs"/>
        </a:defRPr>
      </a:lvl3pPr>
      <a:lvl4pPr marL="1134176" algn="l" defTabSz="756117" rtl="0" eaLnBrk="1" latinLnBrk="0" hangingPunct="1">
        <a:defRPr sz="1488" kern="1200">
          <a:solidFill>
            <a:schemeClr val="tx1"/>
          </a:solidFill>
          <a:latin typeface="+mn-lt"/>
          <a:ea typeface="+mn-ea"/>
          <a:cs typeface="+mn-cs"/>
        </a:defRPr>
      </a:lvl4pPr>
      <a:lvl5pPr marL="1512235" algn="l" defTabSz="756117" rtl="0" eaLnBrk="1" latinLnBrk="0" hangingPunct="1">
        <a:defRPr sz="1488" kern="1200">
          <a:solidFill>
            <a:schemeClr val="tx1"/>
          </a:solidFill>
          <a:latin typeface="+mn-lt"/>
          <a:ea typeface="+mn-ea"/>
          <a:cs typeface="+mn-cs"/>
        </a:defRPr>
      </a:lvl5pPr>
      <a:lvl6pPr marL="1890293" algn="l" defTabSz="756117" rtl="0" eaLnBrk="1" latinLnBrk="0" hangingPunct="1">
        <a:defRPr sz="1488" kern="1200">
          <a:solidFill>
            <a:schemeClr val="tx1"/>
          </a:solidFill>
          <a:latin typeface="+mn-lt"/>
          <a:ea typeface="+mn-ea"/>
          <a:cs typeface="+mn-cs"/>
        </a:defRPr>
      </a:lvl6pPr>
      <a:lvl7pPr marL="2268352" algn="l" defTabSz="756117" rtl="0" eaLnBrk="1" latinLnBrk="0" hangingPunct="1">
        <a:defRPr sz="1488" kern="1200">
          <a:solidFill>
            <a:schemeClr val="tx1"/>
          </a:solidFill>
          <a:latin typeface="+mn-lt"/>
          <a:ea typeface="+mn-ea"/>
          <a:cs typeface="+mn-cs"/>
        </a:defRPr>
      </a:lvl7pPr>
      <a:lvl8pPr marL="2646411" algn="l" defTabSz="756117" rtl="0" eaLnBrk="1" latinLnBrk="0" hangingPunct="1">
        <a:defRPr sz="1488" kern="1200">
          <a:solidFill>
            <a:schemeClr val="tx1"/>
          </a:solidFill>
          <a:latin typeface="+mn-lt"/>
          <a:ea typeface="+mn-ea"/>
          <a:cs typeface="+mn-cs"/>
        </a:defRPr>
      </a:lvl8pPr>
      <a:lvl9pPr marL="3024469" algn="l" defTabSz="756117" rtl="0" eaLnBrk="1" latinLnBrk="0" hangingPunct="1">
        <a:defRPr sz="14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6047" y="441043"/>
            <a:ext cx="9072563" cy="945092"/>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756047" y="1323129"/>
            <a:ext cx="8829298" cy="36543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0"/>
            <a:ext cx="10080625" cy="189018"/>
          </a:xfrm>
          <a:prstGeom prst="rect">
            <a:avLst/>
          </a:prstGeom>
          <a:gradFill flip="none" rotWithShape="1">
            <a:gsLst>
              <a:gs pos="63000">
                <a:srgbClr val="083B74">
                  <a:lumMod val="100000"/>
                </a:srgbClr>
              </a:gs>
              <a:gs pos="100000">
                <a:srgbClr val="A3A3A3"/>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8" dirty="0">
              <a:latin typeface="Arial" pitchFamily="34" charset="0"/>
              <a:cs typeface="Arial" pitchFamily="34" charset="0"/>
            </a:endParaRPr>
          </a:p>
        </p:txBody>
      </p:sp>
      <p:cxnSp>
        <p:nvCxnSpPr>
          <p:cNvPr id="11" name="Straight Connector 10"/>
          <p:cNvCxnSpPr/>
          <p:nvPr/>
        </p:nvCxnSpPr>
        <p:spPr>
          <a:xfrm>
            <a:off x="1404492" y="5229507"/>
            <a:ext cx="8180853" cy="0"/>
          </a:xfrm>
          <a:prstGeom prst="line">
            <a:avLst/>
          </a:prstGeom>
          <a:ln w="19050" cap="flat" cmpd="sng" algn="ctr">
            <a:solidFill>
              <a:srgbClr val="0A4C6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 name="Picture 2" descr="C:\Users\rdusz_000\Documents\Lectures\Templates\emory\Misc\emory logo.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3878" y="4922874"/>
            <a:ext cx="872594" cy="7251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7052929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94" r:id="rId16"/>
  </p:sldLayoutIdLst>
  <p:transition spd="med">
    <p:fade/>
  </p:transition>
  <p:hf sldNum="0" hdr="0" ftr="0" dt="0"/>
  <p:txStyles>
    <p:titleStyle>
      <a:lvl1pPr algn="l" rtl="0" eaLnBrk="1" fontAlgn="base" hangingPunct="1">
        <a:spcBef>
          <a:spcPct val="0"/>
        </a:spcBef>
        <a:spcAft>
          <a:spcPct val="0"/>
        </a:spcAft>
        <a:defRPr sz="2646">
          <a:solidFill>
            <a:srgbClr val="083B74"/>
          </a:solidFill>
          <a:latin typeface="Arial" pitchFamily="34" charset="0"/>
          <a:ea typeface="+mj-ea"/>
          <a:cs typeface="Arial" pitchFamily="34" charset="0"/>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p:titleStyle>
    <p:bodyStyle>
      <a:lvl1pPr marL="283544" indent="-283544" algn="l" rtl="0" eaLnBrk="1" fontAlgn="base" hangingPunct="1">
        <a:spcBef>
          <a:spcPct val="20000"/>
        </a:spcBef>
        <a:spcAft>
          <a:spcPct val="0"/>
        </a:spcAft>
        <a:buClr>
          <a:srgbClr val="00446A"/>
        </a:buClr>
        <a:buFont typeface="Wingdings" pitchFamily="2" charset="2"/>
        <a:buChar char="§"/>
        <a:defRPr sz="2315">
          <a:solidFill>
            <a:schemeClr val="tx1"/>
          </a:solidFill>
          <a:latin typeface="Arial" pitchFamily="34" charset="0"/>
          <a:ea typeface="+mn-ea"/>
          <a:cs typeface="Arial" pitchFamily="34" charset="0"/>
        </a:defRPr>
      </a:lvl1pPr>
      <a:lvl2pPr marL="614345" indent="-236287" algn="l" rtl="0" eaLnBrk="1" fontAlgn="base" hangingPunct="1">
        <a:spcBef>
          <a:spcPct val="20000"/>
        </a:spcBef>
        <a:spcAft>
          <a:spcPct val="0"/>
        </a:spcAft>
        <a:buClr>
          <a:srgbClr val="00446A"/>
        </a:buClr>
        <a:buFont typeface="Wingdings" pitchFamily="2" charset="2"/>
        <a:buChar char="§"/>
        <a:defRPr sz="1985">
          <a:solidFill>
            <a:schemeClr val="tx1"/>
          </a:solidFill>
          <a:latin typeface="Arial" pitchFamily="34" charset="0"/>
          <a:cs typeface="Arial" pitchFamily="34" charset="0"/>
        </a:defRPr>
      </a:lvl2pPr>
      <a:lvl3pPr marL="945147"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3pPr>
      <a:lvl4pPr marL="1323205"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4pPr>
      <a:lvl5pPr marL="1701264" indent="-189029" algn="l" rtl="0" eaLnBrk="1" fontAlgn="base" hangingPunct="1">
        <a:spcBef>
          <a:spcPct val="20000"/>
        </a:spcBef>
        <a:spcAft>
          <a:spcPct val="0"/>
        </a:spcAft>
        <a:buClr>
          <a:srgbClr val="00446A"/>
        </a:buClr>
        <a:buFont typeface="Wingdings" pitchFamily="2" charset="2"/>
        <a:buChar char="§"/>
        <a:defRPr sz="1654">
          <a:solidFill>
            <a:schemeClr val="tx1"/>
          </a:solidFill>
          <a:latin typeface="Arial" pitchFamily="34" charset="0"/>
          <a:cs typeface="Arial" pitchFamily="34" charset="0"/>
        </a:defRPr>
      </a:lvl5pPr>
      <a:lvl6pPr marL="2079323" indent="-189029" algn="l" rtl="0" eaLnBrk="1" fontAlgn="base" hangingPunct="1">
        <a:spcBef>
          <a:spcPct val="20000"/>
        </a:spcBef>
        <a:spcAft>
          <a:spcPct val="0"/>
        </a:spcAft>
        <a:buChar char="»"/>
        <a:defRPr sz="1654">
          <a:solidFill>
            <a:schemeClr val="tx1"/>
          </a:solidFill>
          <a:latin typeface="+mn-lt"/>
        </a:defRPr>
      </a:lvl6pPr>
      <a:lvl7pPr marL="2457381" indent="-189029" algn="l" rtl="0" eaLnBrk="1" fontAlgn="base" hangingPunct="1">
        <a:spcBef>
          <a:spcPct val="20000"/>
        </a:spcBef>
        <a:spcAft>
          <a:spcPct val="0"/>
        </a:spcAft>
        <a:buChar char="»"/>
        <a:defRPr sz="1654">
          <a:solidFill>
            <a:schemeClr val="tx1"/>
          </a:solidFill>
          <a:latin typeface="+mn-lt"/>
        </a:defRPr>
      </a:lvl7pPr>
      <a:lvl8pPr marL="2835440" indent="-189029" algn="l" rtl="0" eaLnBrk="1" fontAlgn="base" hangingPunct="1">
        <a:spcBef>
          <a:spcPct val="20000"/>
        </a:spcBef>
        <a:spcAft>
          <a:spcPct val="0"/>
        </a:spcAft>
        <a:buChar char="»"/>
        <a:defRPr sz="1654">
          <a:solidFill>
            <a:schemeClr val="tx1"/>
          </a:solidFill>
          <a:latin typeface="+mn-lt"/>
        </a:defRPr>
      </a:lvl8pPr>
      <a:lvl9pPr marL="3213499" indent="-189029" algn="l" rtl="0" eaLnBrk="1" fontAlgn="base" hangingPunct="1">
        <a:spcBef>
          <a:spcPct val="20000"/>
        </a:spcBef>
        <a:spcAft>
          <a:spcPct val="0"/>
        </a:spcAft>
        <a:buChar char="»"/>
        <a:defRPr sz="1654">
          <a:solidFill>
            <a:schemeClr val="tx1"/>
          </a:solidFill>
          <a:latin typeface="+mn-lt"/>
        </a:defRPr>
      </a:lvl9pPr>
    </p:bodyStyle>
    <p:otherStyle>
      <a:defPPr>
        <a:defRPr lang="en-US"/>
      </a:defPPr>
      <a:lvl1pPr marL="0" algn="l" defTabSz="756117" rtl="0" eaLnBrk="1" latinLnBrk="0" hangingPunct="1">
        <a:defRPr sz="1488" kern="1200">
          <a:solidFill>
            <a:schemeClr val="tx1"/>
          </a:solidFill>
          <a:latin typeface="+mn-lt"/>
          <a:ea typeface="+mn-ea"/>
          <a:cs typeface="+mn-cs"/>
        </a:defRPr>
      </a:lvl1pPr>
      <a:lvl2pPr marL="378059" algn="l" defTabSz="756117" rtl="0" eaLnBrk="1" latinLnBrk="0" hangingPunct="1">
        <a:defRPr sz="1488" kern="1200">
          <a:solidFill>
            <a:schemeClr val="tx1"/>
          </a:solidFill>
          <a:latin typeface="+mn-lt"/>
          <a:ea typeface="+mn-ea"/>
          <a:cs typeface="+mn-cs"/>
        </a:defRPr>
      </a:lvl2pPr>
      <a:lvl3pPr marL="756117" algn="l" defTabSz="756117" rtl="0" eaLnBrk="1" latinLnBrk="0" hangingPunct="1">
        <a:defRPr sz="1488" kern="1200">
          <a:solidFill>
            <a:schemeClr val="tx1"/>
          </a:solidFill>
          <a:latin typeface="+mn-lt"/>
          <a:ea typeface="+mn-ea"/>
          <a:cs typeface="+mn-cs"/>
        </a:defRPr>
      </a:lvl3pPr>
      <a:lvl4pPr marL="1134176" algn="l" defTabSz="756117" rtl="0" eaLnBrk="1" latinLnBrk="0" hangingPunct="1">
        <a:defRPr sz="1488" kern="1200">
          <a:solidFill>
            <a:schemeClr val="tx1"/>
          </a:solidFill>
          <a:latin typeface="+mn-lt"/>
          <a:ea typeface="+mn-ea"/>
          <a:cs typeface="+mn-cs"/>
        </a:defRPr>
      </a:lvl4pPr>
      <a:lvl5pPr marL="1512235" algn="l" defTabSz="756117" rtl="0" eaLnBrk="1" latinLnBrk="0" hangingPunct="1">
        <a:defRPr sz="1488" kern="1200">
          <a:solidFill>
            <a:schemeClr val="tx1"/>
          </a:solidFill>
          <a:latin typeface="+mn-lt"/>
          <a:ea typeface="+mn-ea"/>
          <a:cs typeface="+mn-cs"/>
        </a:defRPr>
      </a:lvl5pPr>
      <a:lvl6pPr marL="1890293" algn="l" defTabSz="756117" rtl="0" eaLnBrk="1" latinLnBrk="0" hangingPunct="1">
        <a:defRPr sz="1488" kern="1200">
          <a:solidFill>
            <a:schemeClr val="tx1"/>
          </a:solidFill>
          <a:latin typeface="+mn-lt"/>
          <a:ea typeface="+mn-ea"/>
          <a:cs typeface="+mn-cs"/>
        </a:defRPr>
      </a:lvl6pPr>
      <a:lvl7pPr marL="2268352" algn="l" defTabSz="756117" rtl="0" eaLnBrk="1" latinLnBrk="0" hangingPunct="1">
        <a:defRPr sz="1488" kern="1200">
          <a:solidFill>
            <a:schemeClr val="tx1"/>
          </a:solidFill>
          <a:latin typeface="+mn-lt"/>
          <a:ea typeface="+mn-ea"/>
          <a:cs typeface="+mn-cs"/>
        </a:defRPr>
      </a:lvl7pPr>
      <a:lvl8pPr marL="2646411" algn="l" defTabSz="756117" rtl="0" eaLnBrk="1" latinLnBrk="0" hangingPunct="1">
        <a:defRPr sz="1488" kern="1200">
          <a:solidFill>
            <a:schemeClr val="tx1"/>
          </a:solidFill>
          <a:latin typeface="+mn-lt"/>
          <a:ea typeface="+mn-ea"/>
          <a:cs typeface="+mn-cs"/>
        </a:defRPr>
      </a:lvl8pPr>
      <a:lvl9pPr marL="3024469" algn="l" defTabSz="756117"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hyperlink" Target="https://www.statista.com/statistics/237043/us-health-care-spending-distribu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searchhealthit.techtarget.com/definition/FDA-US-Food-and-Drug-Administration"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2.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www.elsevier.com/termsandcondition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7.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hyperlink" Target="https://www.radiologybusiness.com/topics/healthcare-economics" TargetMode="External"/><Relationship Id="rId2" Type="http://schemas.openxmlformats.org/officeDocument/2006/relationships/hyperlink" Target="https://www.cardiovascularbusiness.com/node/210406" TargetMode="Externa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hyperlink" Target="http://www.acadrad.org/wp-content/uploads/2019/01/Academy-Article-Academic-Radiology.pdf" TargetMode="External"/><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57.jpeg"/><Relationship Id="rId4" Type="http://schemas.openxmlformats.org/officeDocument/2006/relationships/image" Target="../media/image56.jpeg"/></Relationships>
</file>

<file path=ppt/slides/_rels/slide62.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png"/><Relationship Id="rId9"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hyperlink" Target="https://doi.org/10.1148/radiol.2503081791"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9BB5CE-B151-C34F-1724-E1D0AF15EE25}"/>
              </a:ext>
            </a:extLst>
          </p:cNvPr>
          <p:cNvPicPr>
            <a:picLocks noChangeAspect="1"/>
          </p:cNvPicPr>
          <p:nvPr/>
        </p:nvPicPr>
        <p:blipFill>
          <a:blip r:embed="rId2">
            <a:alphaModFix amt="31000"/>
          </a:blip>
          <a:stretch>
            <a:fillRect/>
          </a:stretch>
        </p:blipFill>
        <p:spPr>
          <a:xfrm>
            <a:off x="361437" y="252116"/>
            <a:ext cx="9455716" cy="5223596"/>
          </a:xfrm>
          <a:prstGeom prst="rect">
            <a:avLst/>
          </a:prstGeom>
        </p:spPr>
      </p:pic>
      <p:sp>
        <p:nvSpPr>
          <p:cNvPr id="11" name="Text Placeholder 10">
            <a:extLst>
              <a:ext uri="{FF2B5EF4-FFF2-40B4-BE49-F238E27FC236}">
                <a16:creationId xmlns:a16="http://schemas.microsoft.com/office/drawing/2014/main" id="{D8946B95-0FE1-335F-6A92-4A6AC76DCDFB}"/>
              </a:ext>
            </a:extLst>
          </p:cNvPr>
          <p:cNvSpPr>
            <a:spLocks noGrp="1"/>
          </p:cNvSpPr>
          <p:nvPr>
            <p:ph type="body" sz="quarter" idx="10"/>
          </p:nvPr>
        </p:nvSpPr>
        <p:spPr/>
        <p:txBody>
          <a:bodyPr/>
          <a:lstStyle/>
          <a:p>
            <a:endParaRPr lang="en-US" dirty="0"/>
          </a:p>
        </p:txBody>
      </p:sp>
      <p:sp>
        <p:nvSpPr>
          <p:cNvPr id="2" name="Title 1">
            <a:extLst>
              <a:ext uri="{FF2B5EF4-FFF2-40B4-BE49-F238E27FC236}">
                <a16:creationId xmlns:a16="http://schemas.microsoft.com/office/drawing/2014/main" id="{A49C7A27-1E91-DCE5-3A21-2A78515A0483}"/>
              </a:ext>
            </a:extLst>
          </p:cNvPr>
          <p:cNvSpPr>
            <a:spLocks noGrp="1"/>
          </p:cNvSpPr>
          <p:nvPr>
            <p:ph type="title" idx="4294967295"/>
          </p:nvPr>
        </p:nvSpPr>
        <p:spPr>
          <a:xfrm>
            <a:off x="1009650" y="2309813"/>
            <a:ext cx="9070975" cy="1108075"/>
          </a:xfrm>
        </p:spPr>
        <p:txBody>
          <a:bodyPr>
            <a:normAutofit fontScale="90000"/>
          </a:bodyPr>
          <a:lstStyle/>
          <a:p>
            <a:pPr algn="ctr"/>
            <a:r>
              <a:rPr lang="en-US" sz="3600" b="1" dirty="0"/>
              <a:t>Healthcare Economics and the </a:t>
            </a:r>
            <a:br>
              <a:rPr lang="en-US" sz="3600" b="1" dirty="0"/>
            </a:br>
            <a:r>
              <a:rPr lang="en-US" sz="3600" b="1" dirty="0"/>
              <a:t>Future of Radiology</a:t>
            </a:r>
          </a:p>
        </p:txBody>
      </p:sp>
      <p:sp>
        <p:nvSpPr>
          <p:cNvPr id="5" name="TextBox 4">
            <a:extLst>
              <a:ext uri="{FF2B5EF4-FFF2-40B4-BE49-F238E27FC236}">
                <a16:creationId xmlns:a16="http://schemas.microsoft.com/office/drawing/2014/main" id="{B3B17783-8551-8991-755D-76C7C03909F0}"/>
              </a:ext>
            </a:extLst>
          </p:cNvPr>
          <p:cNvSpPr txBox="1"/>
          <p:nvPr/>
        </p:nvSpPr>
        <p:spPr>
          <a:xfrm>
            <a:off x="5782831" y="4298550"/>
            <a:ext cx="3936357" cy="856004"/>
          </a:xfrm>
          <a:prstGeom prst="rect">
            <a:avLst/>
          </a:prstGeom>
          <a:noFill/>
        </p:spPr>
        <p:txBody>
          <a:bodyPr wrap="square" rtlCol="0">
            <a:spAutoFit/>
          </a:bodyPr>
          <a:lstStyle/>
          <a:p>
            <a:r>
              <a:rPr lang="en-US" sz="1654" dirty="0">
                <a:latin typeface="Arial" panose="020B0604020202020204" pitchFamily="34" charset="0"/>
                <a:cs typeface="Arial" panose="020B0604020202020204" pitchFamily="34" charset="0"/>
              </a:rPr>
              <a:t>Howard B. Fleishon, MD, FACR, MMM</a:t>
            </a:r>
          </a:p>
          <a:p>
            <a:r>
              <a:rPr lang="en-US" sz="1654" dirty="0">
                <a:latin typeface="Arial" panose="020B0604020202020204" pitchFamily="34" charset="0"/>
                <a:cs typeface="Arial" panose="020B0604020202020204" pitchFamily="34" charset="0"/>
              </a:rPr>
              <a:t>Immediate Past President, ACR</a:t>
            </a:r>
          </a:p>
          <a:p>
            <a:r>
              <a:rPr lang="en-US" sz="1654" dirty="0">
                <a:latin typeface="Arial" panose="020B0604020202020204" pitchFamily="34" charset="0"/>
                <a:cs typeface="Arial" panose="020B0604020202020204" pitchFamily="34" charset="0"/>
              </a:rPr>
              <a:t>Professor, Emory Dept. of Radiology</a:t>
            </a:r>
          </a:p>
        </p:txBody>
      </p:sp>
    </p:spTree>
    <p:extLst>
      <p:ext uri="{BB962C8B-B14F-4D97-AF65-F5344CB8AC3E}">
        <p14:creationId xmlns:p14="http://schemas.microsoft.com/office/powerpoint/2010/main" val="301820147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FA5B5-795C-4E72-83F0-1655A2D4564F}"/>
              </a:ext>
            </a:extLst>
          </p:cNvPr>
          <p:cNvPicPr>
            <a:picLocks noChangeAspect="1"/>
          </p:cNvPicPr>
          <p:nvPr/>
        </p:nvPicPr>
        <p:blipFill>
          <a:blip r:embed="rId3"/>
          <a:stretch>
            <a:fillRect/>
          </a:stretch>
        </p:blipFill>
        <p:spPr>
          <a:xfrm>
            <a:off x="0" y="1685686"/>
            <a:ext cx="10080625" cy="2299177"/>
          </a:xfrm>
          <a:prstGeom prst="rect">
            <a:avLst/>
          </a:prstGeom>
        </p:spPr>
      </p:pic>
    </p:spTree>
    <p:extLst>
      <p:ext uri="{BB962C8B-B14F-4D97-AF65-F5344CB8AC3E}">
        <p14:creationId xmlns:p14="http://schemas.microsoft.com/office/powerpoint/2010/main" val="94228006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EE2ACB-7602-4E0E-8907-08879FF7B76C}"/>
              </a:ext>
            </a:extLst>
          </p:cNvPr>
          <p:cNvPicPr>
            <a:picLocks noChangeAspect="1"/>
          </p:cNvPicPr>
          <p:nvPr/>
        </p:nvPicPr>
        <p:blipFill>
          <a:blip r:embed="rId2"/>
          <a:stretch>
            <a:fillRect/>
          </a:stretch>
        </p:blipFill>
        <p:spPr>
          <a:xfrm>
            <a:off x="0" y="1337482"/>
            <a:ext cx="10080625" cy="2665128"/>
          </a:xfrm>
          <a:prstGeom prst="rect">
            <a:avLst/>
          </a:prstGeom>
        </p:spPr>
      </p:pic>
    </p:spTree>
    <p:extLst>
      <p:ext uri="{BB962C8B-B14F-4D97-AF65-F5344CB8AC3E}">
        <p14:creationId xmlns:p14="http://schemas.microsoft.com/office/powerpoint/2010/main" val="169776055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6BB5D0-9A50-49D2-947B-39E20025642B}"/>
              </a:ext>
            </a:extLst>
          </p:cNvPr>
          <p:cNvPicPr>
            <a:picLocks noChangeAspect="1"/>
          </p:cNvPicPr>
          <p:nvPr/>
        </p:nvPicPr>
        <p:blipFill>
          <a:blip r:embed="rId3"/>
          <a:stretch>
            <a:fillRect/>
          </a:stretch>
        </p:blipFill>
        <p:spPr>
          <a:xfrm>
            <a:off x="218363" y="1405719"/>
            <a:ext cx="9724031" cy="2674962"/>
          </a:xfrm>
          <a:prstGeom prst="rect">
            <a:avLst/>
          </a:prstGeom>
        </p:spPr>
      </p:pic>
    </p:spTree>
    <p:extLst>
      <p:ext uri="{BB962C8B-B14F-4D97-AF65-F5344CB8AC3E}">
        <p14:creationId xmlns:p14="http://schemas.microsoft.com/office/powerpoint/2010/main" val="88139403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3AD210-98AC-4AD4-A837-643B6396D821}"/>
              </a:ext>
            </a:extLst>
          </p:cNvPr>
          <p:cNvPicPr>
            <a:picLocks noChangeAspect="1"/>
          </p:cNvPicPr>
          <p:nvPr/>
        </p:nvPicPr>
        <p:blipFill>
          <a:blip r:embed="rId3"/>
          <a:stretch>
            <a:fillRect/>
          </a:stretch>
        </p:blipFill>
        <p:spPr>
          <a:xfrm>
            <a:off x="0" y="1699957"/>
            <a:ext cx="10080625" cy="2270636"/>
          </a:xfrm>
          <a:prstGeom prst="rect">
            <a:avLst/>
          </a:prstGeom>
        </p:spPr>
      </p:pic>
    </p:spTree>
    <p:extLst>
      <p:ext uri="{BB962C8B-B14F-4D97-AF65-F5344CB8AC3E}">
        <p14:creationId xmlns:p14="http://schemas.microsoft.com/office/powerpoint/2010/main" val="32795837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346AF-3295-4009-B7A8-508777C23032}"/>
              </a:ext>
            </a:extLst>
          </p:cNvPr>
          <p:cNvPicPr>
            <a:picLocks noChangeAspect="1"/>
          </p:cNvPicPr>
          <p:nvPr/>
        </p:nvPicPr>
        <p:blipFill>
          <a:blip r:embed="rId3"/>
          <a:stretch>
            <a:fillRect/>
          </a:stretch>
        </p:blipFill>
        <p:spPr>
          <a:xfrm>
            <a:off x="0" y="1699465"/>
            <a:ext cx="10080625" cy="2271620"/>
          </a:xfrm>
          <a:prstGeom prst="rect">
            <a:avLst/>
          </a:prstGeom>
        </p:spPr>
      </p:pic>
    </p:spTree>
    <p:extLst>
      <p:ext uri="{BB962C8B-B14F-4D97-AF65-F5344CB8AC3E}">
        <p14:creationId xmlns:p14="http://schemas.microsoft.com/office/powerpoint/2010/main" val="159348645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164DF-1E20-483C-8919-91A273EBB8D8}"/>
              </a:ext>
            </a:extLst>
          </p:cNvPr>
          <p:cNvPicPr>
            <a:picLocks noChangeAspect="1"/>
          </p:cNvPicPr>
          <p:nvPr/>
        </p:nvPicPr>
        <p:blipFill>
          <a:blip r:embed="rId3"/>
          <a:stretch>
            <a:fillRect/>
          </a:stretch>
        </p:blipFill>
        <p:spPr>
          <a:xfrm>
            <a:off x="0" y="1708032"/>
            <a:ext cx="10080625" cy="2254485"/>
          </a:xfrm>
          <a:prstGeom prst="rect">
            <a:avLst/>
          </a:prstGeom>
        </p:spPr>
      </p:pic>
    </p:spTree>
    <p:extLst>
      <p:ext uri="{BB962C8B-B14F-4D97-AF65-F5344CB8AC3E}">
        <p14:creationId xmlns:p14="http://schemas.microsoft.com/office/powerpoint/2010/main" val="32242737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73093-1DA5-4507-8575-5C19AA2D1E8A}"/>
              </a:ext>
            </a:extLst>
          </p:cNvPr>
          <p:cNvPicPr>
            <a:picLocks noChangeAspect="1"/>
          </p:cNvPicPr>
          <p:nvPr/>
        </p:nvPicPr>
        <p:blipFill>
          <a:blip r:embed="rId3"/>
          <a:stretch>
            <a:fillRect/>
          </a:stretch>
        </p:blipFill>
        <p:spPr>
          <a:xfrm>
            <a:off x="0" y="1632953"/>
            <a:ext cx="10080625" cy="2404644"/>
          </a:xfrm>
          <a:prstGeom prst="rect">
            <a:avLst/>
          </a:prstGeom>
        </p:spPr>
      </p:pic>
    </p:spTree>
    <p:extLst>
      <p:ext uri="{BB962C8B-B14F-4D97-AF65-F5344CB8AC3E}">
        <p14:creationId xmlns:p14="http://schemas.microsoft.com/office/powerpoint/2010/main" val="1801073923"/>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76D65A-885B-41D6-B85E-E4DD6DCF6F60}"/>
              </a:ext>
            </a:extLst>
          </p:cNvPr>
          <p:cNvSpPr txBox="1"/>
          <p:nvPr/>
        </p:nvSpPr>
        <p:spPr>
          <a:xfrm>
            <a:off x="375451" y="292150"/>
            <a:ext cx="9573948" cy="4377802"/>
          </a:xfrm>
          <a:prstGeom prst="rect">
            <a:avLst/>
          </a:prstGeom>
          <a:noFill/>
        </p:spPr>
        <p:txBody>
          <a:bodyPr wrap="square">
            <a:spAutoFit/>
          </a:bodyPr>
          <a:lstStyle/>
          <a:p>
            <a:pPr marL="0" marR="0">
              <a:lnSpc>
                <a:spcPts val="3225"/>
              </a:lnSpc>
              <a:spcBef>
                <a:spcPts val="0"/>
              </a:spcBef>
              <a:spcAft>
                <a:spcPts val="0"/>
              </a:spcAft>
            </a:pPr>
            <a:r>
              <a:rPr lang="en-US" sz="3200" kern="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Health Advances That Changed the World</a:t>
            </a:r>
          </a:p>
          <a:p>
            <a:pPr marL="0" marR="0">
              <a:lnSpc>
                <a:spcPts val="3225"/>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800"/>
              </a:spcAft>
            </a:pPr>
            <a:r>
              <a:rPr lang="en-US" sz="2000" i="1" dirty="0">
                <a:solidFill>
                  <a:srgbClr val="656565"/>
                </a:solidFill>
                <a:effectLst/>
                <a:latin typeface="Segoe UI" panose="020B0502040204020203" pitchFamily="34" charset="0"/>
                <a:ea typeface="Times New Roman" panose="02020603050405020304" pitchFamily="18" charset="0"/>
                <a:cs typeface="Times New Roman" panose="02020603050405020304" pitchFamily="18" charset="0"/>
              </a:rPr>
              <a:t>From vaccines to clean water, health advances have changed the world.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solidFill>
                  <a:srgbClr val="656565"/>
                </a:solidFill>
                <a:effectLst/>
                <a:latin typeface="Segoe UI" panose="020B0502040204020203" pitchFamily="34" charset="0"/>
                <a:ea typeface="Times New Roman" panose="02020603050405020304" pitchFamily="18" charset="0"/>
                <a:cs typeface="Times New Roman" panose="02020603050405020304" pitchFamily="18" charset="0"/>
              </a:rPr>
              <a:t>By</a:t>
            </a:r>
            <a:r>
              <a:rPr lang="en-US" sz="1400" b="1" dirty="0">
                <a:solidFill>
                  <a:srgbClr val="2B2C2D"/>
                </a:solidFill>
                <a:effectLst/>
                <a:latin typeface="Segoe UI" panose="020B0502040204020203" pitchFamily="34" charset="0"/>
                <a:ea typeface="Times New Roman" panose="02020603050405020304" pitchFamily="18" charset="0"/>
                <a:cs typeface="Times New Roman" panose="02020603050405020304" pitchFamily="18" charset="0"/>
              </a:rPr>
              <a:t> DAN CHILDS and SUSAN KANSAGRA, M.D.&lt;br&gt;ABC News Medical Unit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500"/>
              </a:lnSpc>
              <a:spcBef>
                <a:spcPts val="0"/>
              </a:spcBef>
              <a:spcAft>
                <a:spcPts val="0"/>
              </a:spcAft>
            </a:pPr>
            <a:r>
              <a:rPr lang="en-US" sz="1400" dirty="0">
                <a:solidFill>
                  <a:srgbClr val="656565"/>
                </a:solidFill>
                <a:effectLst/>
                <a:latin typeface="Segoe UI" panose="020B0502040204020203" pitchFamily="34" charset="0"/>
                <a:ea typeface="Times New Roman" panose="02020603050405020304" pitchFamily="18" charset="0"/>
                <a:cs typeface="Times New Roman" panose="02020603050405020304" pitchFamily="18" charset="0"/>
              </a:rPr>
              <a:t>September 20, 2007, 7:10 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656565"/>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Vaccines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Surgical Anesthetic and Antisepsis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Clean Water and Improved Sanitation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Antibiotics and Antivirals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Birth Control Pill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875"/>
              </a:lnSpc>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Improvements in Heart Surgery and Cardiac Care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Randomized Controlled Trials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Radiologic Imaging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Advancements in Childbirth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Organ Transplantation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86391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1B27536-91A5-498F-BCD3-E9D6FFBC92A4}"/>
              </a:ext>
            </a:extLst>
          </p:cNvPr>
          <p:cNvSpPr>
            <a:spLocks noGrp="1"/>
          </p:cNvSpPr>
          <p:nvPr>
            <p:ph type="subTitle"/>
          </p:nvPr>
        </p:nvSpPr>
        <p:spPr>
          <a:xfrm>
            <a:off x="504000" y="1569825"/>
            <a:ext cx="9071640" cy="1756763"/>
          </a:xfrm>
        </p:spPr>
        <p:txBody>
          <a:bodyPr/>
          <a:lstStyle/>
          <a:p>
            <a:pPr marL="457200" indent="-457200">
              <a:lnSpc>
                <a:spcPct val="150000"/>
              </a:lnSpc>
              <a:buFont typeface="Wingdings" panose="05000000000000000000" pitchFamily="2" charset="2"/>
              <a:buChar char="§"/>
            </a:pPr>
            <a:r>
              <a:rPr lang="en-US" dirty="0"/>
              <a:t>Relatively new discipline in Medicine</a:t>
            </a:r>
          </a:p>
          <a:p>
            <a:pPr marL="457200" indent="-457200">
              <a:lnSpc>
                <a:spcPct val="150000"/>
              </a:lnSpc>
              <a:buFont typeface="Wingdings" panose="05000000000000000000" pitchFamily="2" charset="2"/>
              <a:buChar char="§"/>
            </a:pPr>
            <a:r>
              <a:rPr lang="en-US" dirty="0"/>
              <a:t>Rapid technological innovation</a:t>
            </a:r>
          </a:p>
          <a:p>
            <a:pPr marL="457200" indent="-457200">
              <a:lnSpc>
                <a:spcPct val="150000"/>
              </a:lnSpc>
              <a:buFont typeface="Wingdings" panose="05000000000000000000" pitchFamily="2" charset="2"/>
              <a:buChar char="§"/>
            </a:pPr>
            <a:r>
              <a:rPr lang="en-US" dirty="0"/>
              <a:t>Imaging has become widely recognized as high value</a:t>
            </a:r>
          </a:p>
        </p:txBody>
      </p:sp>
      <p:sp>
        <p:nvSpPr>
          <p:cNvPr id="2" name="Title 1">
            <a:extLst>
              <a:ext uri="{FF2B5EF4-FFF2-40B4-BE49-F238E27FC236}">
                <a16:creationId xmlns:a16="http://schemas.microsoft.com/office/drawing/2014/main" id="{4561B41A-DED2-4E01-B924-B82BE650083D}"/>
              </a:ext>
            </a:extLst>
          </p:cNvPr>
          <p:cNvSpPr>
            <a:spLocks noGrp="1"/>
          </p:cNvSpPr>
          <p:nvPr>
            <p:ph type="title"/>
          </p:nvPr>
        </p:nvSpPr>
        <p:spPr>
          <a:xfrm>
            <a:off x="504000" y="453079"/>
            <a:ext cx="9071640" cy="492443"/>
          </a:xfrm>
        </p:spPr>
        <p:txBody>
          <a:bodyPr/>
          <a:lstStyle/>
          <a:p>
            <a:r>
              <a:rPr lang="en-US" sz="3200" dirty="0"/>
              <a:t>History of Radiology</a:t>
            </a:r>
          </a:p>
        </p:txBody>
      </p:sp>
    </p:spTree>
    <p:extLst>
      <p:ext uri="{BB962C8B-B14F-4D97-AF65-F5344CB8AC3E}">
        <p14:creationId xmlns:p14="http://schemas.microsoft.com/office/powerpoint/2010/main" val="33632851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EBB50E-FC0B-450E-8F67-16CA6D772FD6}"/>
              </a:ext>
            </a:extLst>
          </p:cNvPr>
          <p:cNvSpPr>
            <a:spLocks noGrp="1"/>
          </p:cNvSpPr>
          <p:nvPr>
            <p:ph type="title"/>
          </p:nvPr>
        </p:nvSpPr>
        <p:spPr>
          <a:xfrm>
            <a:off x="667773" y="1984565"/>
            <a:ext cx="9071640" cy="609398"/>
          </a:xfrm>
        </p:spPr>
        <p:txBody>
          <a:bodyPr>
            <a:normAutofit/>
          </a:bodyPr>
          <a:lstStyle/>
          <a:p>
            <a:pPr algn="ctr"/>
            <a:r>
              <a:rPr lang="en-US" sz="3200" dirty="0"/>
              <a:t>Healthcare Economics 101</a:t>
            </a:r>
          </a:p>
        </p:txBody>
      </p:sp>
    </p:spTree>
    <p:extLst>
      <p:ext uri="{BB962C8B-B14F-4D97-AF65-F5344CB8AC3E}">
        <p14:creationId xmlns:p14="http://schemas.microsoft.com/office/powerpoint/2010/main" val="125745816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FDD780E-5EF5-9C45-BB6A-6444D699B70D}"/>
              </a:ext>
            </a:extLst>
          </p:cNvPr>
          <p:cNvPicPr>
            <a:picLocks noChangeAspect="1"/>
          </p:cNvPicPr>
          <p:nvPr/>
        </p:nvPicPr>
        <p:blipFill rotWithShape="1">
          <a:blip r:embed="rId3"/>
          <a:srcRect l="5369" r="4848"/>
          <a:stretch/>
        </p:blipFill>
        <p:spPr>
          <a:xfrm>
            <a:off x="568297" y="1571147"/>
            <a:ext cx="3500498" cy="2574834"/>
          </a:xfrm>
          <a:prstGeom prst="rect">
            <a:avLst/>
          </a:prstGeom>
        </p:spPr>
      </p:pic>
      <p:sp>
        <p:nvSpPr>
          <p:cNvPr id="5" name="Title 4">
            <a:extLst>
              <a:ext uri="{FF2B5EF4-FFF2-40B4-BE49-F238E27FC236}">
                <a16:creationId xmlns:a16="http://schemas.microsoft.com/office/drawing/2014/main" id="{C06FAF5C-854C-33FF-88C2-B2B9027EE55E}"/>
              </a:ext>
            </a:extLst>
          </p:cNvPr>
          <p:cNvSpPr>
            <a:spLocks noGrp="1"/>
          </p:cNvSpPr>
          <p:nvPr>
            <p:ph type="title"/>
          </p:nvPr>
        </p:nvSpPr>
        <p:spPr/>
        <p:txBody>
          <a:bodyPr/>
          <a:lstStyle/>
          <a:p>
            <a:r>
              <a:rPr lang="en-US" dirty="0"/>
              <a:t>Disclosures</a:t>
            </a:r>
          </a:p>
        </p:txBody>
      </p:sp>
      <p:sp>
        <p:nvSpPr>
          <p:cNvPr id="3" name="Subtitle 2">
            <a:extLst>
              <a:ext uri="{FF2B5EF4-FFF2-40B4-BE49-F238E27FC236}">
                <a16:creationId xmlns:a16="http://schemas.microsoft.com/office/drawing/2014/main" id="{9EB01A5F-DFE9-FB19-D441-4F9A2EC5E339}"/>
              </a:ext>
            </a:extLst>
          </p:cNvPr>
          <p:cNvSpPr txBox="1">
            <a:spLocks/>
          </p:cNvSpPr>
          <p:nvPr/>
        </p:nvSpPr>
        <p:spPr bwMode="auto">
          <a:xfrm>
            <a:off x="4705222" y="1571147"/>
            <a:ext cx="4807106" cy="2528256"/>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646">
                <a:solidFill>
                  <a:srgbClr val="083B74"/>
                </a:solidFill>
                <a:latin typeface="Arial" pitchFamily="34" charset="0"/>
                <a:ea typeface="+mj-ea"/>
                <a:cs typeface="Arial" pitchFamily="34" charset="0"/>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a:lstStyle>
          <a:p>
            <a:r>
              <a:rPr lang="en-US" sz="2400" kern="0" dirty="0"/>
              <a:t>I have no financial disclosures relevant to this presentation.</a:t>
            </a:r>
          </a:p>
          <a:p>
            <a:pPr>
              <a:lnSpc>
                <a:spcPct val="150000"/>
              </a:lnSpc>
            </a:pPr>
            <a:endParaRPr lang="en-US" sz="2400" kern="0" dirty="0"/>
          </a:p>
          <a:p>
            <a:pPr>
              <a:lnSpc>
                <a:spcPct val="150000"/>
              </a:lnSpc>
            </a:pPr>
            <a:r>
              <a:rPr lang="en-US" sz="2000" kern="0" dirty="0"/>
              <a:t>Investor and Advisor: RomTech, Inc.</a:t>
            </a:r>
          </a:p>
          <a:p>
            <a:pPr>
              <a:lnSpc>
                <a:spcPct val="150000"/>
              </a:lnSpc>
            </a:pPr>
            <a:r>
              <a:rPr lang="en-US" sz="2000" kern="0" dirty="0"/>
              <a:t>Investor: Focused Cryo, Inc.</a:t>
            </a:r>
          </a:p>
        </p:txBody>
      </p:sp>
    </p:spTree>
    <p:extLst>
      <p:ext uri="{BB962C8B-B14F-4D97-AF65-F5344CB8AC3E}">
        <p14:creationId xmlns:p14="http://schemas.microsoft.com/office/powerpoint/2010/main" val="83247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30A1-9672-4E0F-BB0F-DECDFD3CE856}"/>
              </a:ext>
            </a:extLst>
          </p:cNvPr>
          <p:cNvSpPr>
            <a:spLocks noGrp="1"/>
          </p:cNvSpPr>
          <p:nvPr>
            <p:ph type="title"/>
          </p:nvPr>
        </p:nvSpPr>
        <p:spPr/>
        <p:txBody>
          <a:bodyPr>
            <a:normAutofit fontScale="90000"/>
          </a:bodyPr>
          <a:lstStyle/>
          <a:p>
            <a:r>
              <a:rPr lang="en-US" sz="3600" dirty="0"/>
              <a:t>Healthcare Economics</a:t>
            </a:r>
          </a:p>
        </p:txBody>
      </p:sp>
      <p:sp>
        <p:nvSpPr>
          <p:cNvPr id="4" name="Text Placeholder 3">
            <a:extLst>
              <a:ext uri="{FF2B5EF4-FFF2-40B4-BE49-F238E27FC236}">
                <a16:creationId xmlns:a16="http://schemas.microsoft.com/office/drawing/2014/main" id="{DA354ACC-A22E-4CD2-AC4D-1428B33C4276}"/>
              </a:ext>
            </a:extLst>
          </p:cNvPr>
          <p:cNvSpPr>
            <a:spLocks noGrp="1"/>
          </p:cNvSpPr>
          <p:nvPr>
            <p:ph idx="1"/>
          </p:nvPr>
        </p:nvSpPr>
        <p:spPr>
          <a:xfrm>
            <a:off x="5330651" y="1182380"/>
            <a:ext cx="4497959" cy="3591348"/>
          </a:xfrm>
        </p:spPr>
        <p:txBody>
          <a:bodyPr>
            <a:normAutofit/>
          </a:bodyPr>
          <a:lstStyle/>
          <a:p>
            <a:pPr marL="0" indent="0" algn="l">
              <a:buNone/>
            </a:pPr>
            <a:r>
              <a:rPr lang="en-US" sz="1800" b="1" i="0" u="none" strike="noStrike" baseline="0" dirty="0">
                <a:solidFill>
                  <a:srgbClr val="002060"/>
                </a:solidFill>
              </a:rPr>
              <a:t>Health Care:</a:t>
            </a:r>
          </a:p>
          <a:p>
            <a:pPr algn="l"/>
            <a:r>
              <a:rPr lang="en-US" sz="1800" b="0" i="0" u="none" strike="noStrike" baseline="0" dirty="0">
                <a:solidFill>
                  <a:srgbClr val="002060"/>
                </a:solidFill>
              </a:rPr>
              <a:t>Third parties—insurers, governments, and other—often have an interest in healthcare outcomes.</a:t>
            </a:r>
          </a:p>
          <a:p>
            <a:pPr marL="0" indent="0">
              <a:buNone/>
            </a:pPr>
            <a:endParaRPr lang="en-US" dirty="0"/>
          </a:p>
        </p:txBody>
      </p:sp>
      <p:sp>
        <p:nvSpPr>
          <p:cNvPr id="3" name="Text Placeholder 2">
            <a:extLst>
              <a:ext uri="{FF2B5EF4-FFF2-40B4-BE49-F238E27FC236}">
                <a16:creationId xmlns:a16="http://schemas.microsoft.com/office/drawing/2014/main" id="{D92A2013-CD3B-4BD6-98D8-03B39F08F205}"/>
              </a:ext>
            </a:extLst>
          </p:cNvPr>
          <p:cNvSpPr>
            <a:spLocks noGrp="1"/>
          </p:cNvSpPr>
          <p:nvPr>
            <p:ph type="body" sz="quarter" idx="10"/>
          </p:nvPr>
        </p:nvSpPr>
        <p:spPr>
          <a:xfrm>
            <a:off x="506661" y="1223337"/>
            <a:ext cx="4055292" cy="3358709"/>
          </a:xfrm>
        </p:spPr>
        <p:txBody>
          <a:bodyPr>
            <a:noAutofit/>
          </a:bodyPr>
          <a:lstStyle/>
          <a:p>
            <a:pPr marL="0" indent="0" algn="l">
              <a:buNone/>
            </a:pPr>
            <a:r>
              <a:rPr lang="en-US" sz="1800" b="1" i="0" u="none" strike="noStrike" baseline="0" dirty="0">
                <a:solidFill>
                  <a:srgbClr val="002060"/>
                </a:solidFill>
              </a:rPr>
              <a:t>Supply and Demand Theory:</a:t>
            </a:r>
          </a:p>
          <a:p>
            <a:pPr marL="285750" indent="-285750" algn="l">
              <a:buFont typeface="Wingdings" panose="05000000000000000000" pitchFamily="2" charset="2"/>
              <a:buChar char="§"/>
            </a:pPr>
            <a:r>
              <a:rPr lang="en-US" sz="1800" b="0" i="0" u="none" strike="noStrike" baseline="0" dirty="0">
                <a:solidFill>
                  <a:srgbClr val="002060"/>
                </a:solidFill>
              </a:rPr>
              <a:t>The main interested parties are the buyers and sellers.</a:t>
            </a:r>
          </a:p>
        </p:txBody>
      </p:sp>
    </p:spTree>
    <p:extLst>
      <p:ext uri="{BB962C8B-B14F-4D97-AF65-F5344CB8AC3E}">
        <p14:creationId xmlns:p14="http://schemas.microsoft.com/office/powerpoint/2010/main" val="24615237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30A1-9672-4E0F-BB0F-DECDFD3CE856}"/>
              </a:ext>
            </a:extLst>
          </p:cNvPr>
          <p:cNvSpPr>
            <a:spLocks noGrp="1"/>
          </p:cNvSpPr>
          <p:nvPr>
            <p:ph type="title"/>
          </p:nvPr>
        </p:nvSpPr>
        <p:spPr/>
        <p:txBody>
          <a:bodyPr>
            <a:normAutofit fontScale="90000"/>
          </a:bodyPr>
          <a:lstStyle/>
          <a:p>
            <a:r>
              <a:rPr lang="en-US" sz="3600" dirty="0"/>
              <a:t>Healthcare Economics</a:t>
            </a:r>
          </a:p>
        </p:txBody>
      </p:sp>
      <p:sp>
        <p:nvSpPr>
          <p:cNvPr id="4" name="Text Placeholder 3">
            <a:extLst>
              <a:ext uri="{FF2B5EF4-FFF2-40B4-BE49-F238E27FC236}">
                <a16:creationId xmlns:a16="http://schemas.microsoft.com/office/drawing/2014/main" id="{DA354ACC-A22E-4CD2-AC4D-1428B33C4276}"/>
              </a:ext>
            </a:extLst>
          </p:cNvPr>
          <p:cNvSpPr>
            <a:spLocks noGrp="1"/>
          </p:cNvSpPr>
          <p:nvPr>
            <p:ph idx="1"/>
          </p:nvPr>
        </p:nvSpPr>
        <p:spPr>
          <a:xfrm>
            <a:off x="5157216" y="1109458"/>
            <a:ext cx="4833257" cy="3591348"/>
          </a:xfrm>
        </p:spPr>
        <p:txBody>
          <a:bodyPr>
            <a:normAutofit/>
          </a:bodyPr>
          <a:lstStyle/>
          <a:p>
            <a:pPr marL="0" indent="0" algn="l">
              <a:buNone/>
            </a:pPr>
            <a:r>
              <a:rPr lang="en-US" sz="1800" b="1" i="0" u="none" strike="noStrike" baseline="0" dirty="0">
                <a:solidFill>
                  <a:srgbClr val="002060"/>
                </a:solidFill>
              </a:rPr>
              <a:t>Health Care:</a:t>
            </a:r>
          </a:p>
          <a:p>
            <a:pPr algn="l"/>
            <a:r>
              <a:rPr lang="en-US" sz="1800" b="0" i="0" u="none" strike="noStrike" baseline="0" dirty="0">
                <a:solidFill>
                  <a:schemeClr val="bg1">
                    <a:lumMod val="85000"/>
                  </a:schemeClr>
                </a:solidFill>
              </a:rPr>
              <a:t>Third parties—insurers, governments, and other—often have an interest in healthcare outcomes.</a:t>
            </a:r>
          </a:p>
          <a:p>
            <a:pPr algn="l"/>
            <a:r>
              <a:rPr lang="en-US" sz="1800" b="0" i="0" u="none" strike="noStrike" baseline="0" dirty="0">
                <a:solidFill>
                  <a:srgbClr val="002060"/>
                </a:solidFill>
              </a:rPr>
              <a:t>Patients often don’t know what they need and cannot evaluate the treatment they are getting.</a:t>
            </a:r>
          </a:p>
          <a:p>
            <a:pPr marL="0" indent="0">
              <a:buNone/>
            </a:pPr>
            <a:endParaRPr lang="en-US" dirty="0"/>
          </a:p>
        </p:txBody>
      </p:sp>
      <p:sp>
        <p:nvSpPr>
          <p:cNvPr id="3" name="Text Placeholder 2">
            <a:extLst>
              <a:ext uri="{FF2B5EF4-FFF2-40B4-BE49-F238E27FC236}">
                <a16:creationId xmlns:a16="http://schemas.microsoft.com/office/drawing/2014/main" id="{D92A2013-CD3B-4BD6-98D8-03B39F08F205}"/>
              </a:ext>
            </a:extLst>
          </p:cNvPr>
          <p:cNvSpPr>
            <a:spLocks noGrp="1"/>
          </p:cNvSpPr>
          <p:nvPr>
            <p:ph type="body" sz="quarter" idx="10"/>
          </p:nvPr>
        </p:nvSpPr>
        <p:spPr>
          <a:xfrm>
            <a:off x="526156" y="1111186"/>
            <a:ext cx="4573584" cy="2349587"/>
          </a:xfrm>
        </p:spPr>
        <p:txBody>
          <a:bodyPr>
            <a:noAutofit/>
          </a:bodyPr>
          <a:lstStyle/>
          <a:p>
            <a:pPr marL="0" indent="0" algn="l">
              <a:buNone/>
            </a:pPr>
            <a:r>
              <a:rPr lang="en-US" sz="1800" b="1" i="0" u="none" strike="noStrike" baseline="0" dirty="0">
                <a:solidFill>
                  <a:srgbClr val="002060"/>
                </a:solidFill>
              </a:rPr>
              <a:t>Supply and Demand Theory:</a:t>
            </a:r>
          </a:p>
          <a:p>
            <a:pPr marL="285750" indent="-285750" algn="l">
              <a:buFont typeface="Wingdings" panose="05000000000000000000" pitchFamily="2" charset="2"/>
              <a:buChar char="§"/>
            </a:pPr>
            <a:r>
              <a:rPr lang="en-US" sz="1800" b="0" i="0" u="none" strike="noStrike" baseline="0" dirty="0">
                <a:solidFill>
                  <a:schemeClr val="bg1">
                    <a:lumMod val="85000"/>
                  </a:schemeClr>
                </a:solidFill>
              </a:rPr>
              <a:t>The main interested parties are the buyers and sellers.</a:t>
            </a:r>
          </a:p>
          <a:p>
            <a:pPr algn="l"/>
            <a:endParaRPr lang="en-US" sz="1800" b="0" i="0" u="none" strike="noStrike" baseline="0" dirty="0">
              <a:solidFill>
                <a:srgbClr val="002060"/>
              </a:solidFill>
            </a:endParaRPr>
          </a:p>
          <a:p>
            <a:pPr marL="285750" indent="-285750" algn="l">
              <a:buFont typeface="Wingdings" panose="05000000000000000000" pitchFamily="2" charset="2"/>
              <a:buChar char="§"/>
            </a:pPr>
            <a:r>
              <a:rPr lang="en-US" sz="1800" b="0" i="0" u="none" strike="noStrike" baseline="0" dirty="0">
                <a:solidFill>
                  <a:srgbClr val="002060"/>
                </a:solidFill>
              </a:rPr>
              <a:t>Buyers are good judges of what they get from sellers.</a:t>
            </a:r>
          </a:p>
        </p:txBody>
      </p:sp>
    </p:spTree>
    <p:extLst>
      <p:ext uri="{BB962C8B-B14F-4D97-AF65-F5344CB8AC3E}">
        <p14:creationId xmlns:p14="http://schemas.microsoft.com/office/powerpoint/2010/main" val="365919365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30A1-9672-4E0F-BB0F-DECDFD3CE856}"/>
              </a:ext>
            </a:extLst>
          </p:cNvPr>
          <p:cNvSpPr>
            <a:spLocks noGrp="1"/>
          </p:cNvSpPr>
          <p:nvPr>
            <p:ph type="title"/>
          </p:nvPr>
        </p:nvSpPr>
        <p:spPr/>
        <p:txBody>
          <a:bodyPr>
            <a:normAutofit fontScale="90000"/>
          </a:bodyPr>
          <a:lstStyle/>
          <a:p>
            <a:r>
              <a:rPr lang="en-US" sz="3600" dirty="0"/>
              <a:t>Healthcare Economics</a:t>
            </a:r>
          </a:p>
        </p:txBody>
      </p:sp>
      <p:sp>
        <p:nvSpPr>
          <p:cNvPr id="4" name="Text Placeholder 3">
            <a:extLst>
              <a:ext uri="{FF2B5EF4-FFF2-40B4-BE49-F238E27FC236}">
                <a16:creationId xmlns:a16="http://schemas.microsoft.com/office/drawing/2014/main" id="{DA354ACC-A22E-4CD2-AC4D-1428B33C4276}"/>
              </a:ext>
            </a:extLst>
          </p:cNvPr>
          <p:cNvSpPr>
            <a:spLocks noGrp="1"/>
          </p:cNvSpPr>
          <p:nvPr>
            <p:ph idx="1"/>
          </p:nvPr>
        </p:nvSpPr>
        <p:spPr>
          <a:xfrm>
            <a:off x="5146766" y="1193060"/>
            <a:ext cx="4833257" cy="3591348"/>
          </a:xfrm>
        </p:spPr>
        <p:txBody>
          <a:bodyPr>
            <a:normAutofit fontScale="25000" lnSpcReduction="20000"/>
          </a:bodyPr>
          <a:lstStyle/>
          <a:p>
            <a:pPr marL="0" indent="0" algn="l">
              <a:buNone/>
            </a:pPr>
            <a:r>
              <a:rPr lang="en-US" sz="7200" b="1" i="0" u="none" strike="noStrike" baseline="0" dirty="0">
                <a:solidFill>
                  <a:srgbClr val="002060"/>
                </a:solidFill>
              </a:rPr>
              <a:t>Health Care:</a:t>
            </a:r>
          </a:p>
          <a:p>
            <a:pPr algn="l"/>
            <a:r>
              <a:rPr lang="en-US" sz="7200" b="0" i="0" u="none" strike="noStrike" baseline="0" dirty="0">
                <a:solidFill>
                  <a:schemeClr val="accent2"/>
                </a:solidFill>
              </a:rPr>
              <a:t>Third parties—insurers, governments, and other—often have an interest in healthcare outcomes.</a:t>
            </a:r>
          </a:p>
          <a:p>
            <a:pPr algn="l"/>
            <a:r>
              <a:rPr lang="en-US" sz="7200" b="0" i="0" u="none" strike="noStrike" baseline="0" dirty="0">
                <a:solidFill>
                  <a:schemeClr val="accent2"/>
                </a:solidFill>
              </a:rPr>
              <a:t>Patients often don’t know what they need and cannot evaluate the treatment they are getting.</a:t>
            </a:r>
          </a:p>
          <a:p>
            <a:pPr algn="l"/>
            <a:r>
              <a:rPr lang="en-US" sz="7200" b="0" i="0" u="none" strike="noStrike" baseline="0" dirty="0">
                <a:solidFill>
                  <a:srgbClr val="002060"/>
                </a:solidFill>
              </a:rPr>
              <a:t>Healthcare providers are often paid not by the patients but by private or government</a:t>
            </a:r>
            <a:r>
              <a:rPr lang="en-US" sz="7200" dirty="0">
                <a:solidFill>
                  <a:srgbClr val="002060"/>
                </a:solidFill>
              </a:rPr>
              <a:t> </a:t>
            </a:r>
            <a:r>
              <a:rPr lang="en-US" sz="7200" b="0" i="0" u="none" strike="noStrike" baseline="0" dirty="0">
                <a:solidFill>
                  <a:srgbClr val="002060"/>
                </a:solidFill>
              </a:rPr>
              <a:t>health insurance.</a:t>
            </a:r>
          </a:p>
          <a:p>
            <a:endParaRPr lang="en-US" dirty="0"/>
          </a:p>
        </p:txBody>
      </p:sp>
      <p:sp>
        <p:nvSpPr>
          <p:cNvPr id="3" name="Text Placeholder 2">
            <a:extLst>
              <a:ext uri="{FF2B5EF4-FFF2-40B4-BE49-F238E27FC236}">
                <a16:creationId xmlns:a16="http://schemas.microsoft.com/office/drawing/2014/main" id="{D92A2013-CD3B-4BD6-98D8-03B39F08F205}"/>
              </a:ext>
            </a:extLst>
          </p:cNvPr>
          <p:cNvSpPr>
            <a:spLocks noGrp="1"/>
          </p:cNvSpPr>
          <p:nvPr>
            <p:ph type="body" sz="quarter" idx="10"/>
          </p:nvPr>
        </p:nvSpPr>
        <p:spPr>
          <a:xfrm>
            <a:off x="536606" y="1130358"/>
            <a:ext cx="4573584" cy="2349587"/>
          </a:xfrm>
        </p:spPr>
        <p:txBody>
          <a:bodyPr>
            <a:noAutofit/>
          </a:bodyPr>
          <a:lstStyle/>
          <a:p>
            <a:pPr marL="0" indent="0" algn="l">
              <a:buNone/>
            </a:pPr>
            <a:r>
              <a:rPr lang="en-US" sz="1800" b="1" i="0" u="none" strike="noStrike" baseline="0" dirty="0">
                <a:solidFill>
                  <a:srgbClr val="002060"/>
                </a:solidFill>
              </a:rPr>
              <a:t>Supply and Demand Theory:</a:t>
            </a:r>
          </a:p>
          <a:p>
            <a:pPr marL="285750" indent="-285750" algn="l">
              <a:buFont typeface="Wingdings" panose="05000000000000000000" pitchFamily="2" charset="2"/>
              <a:buChar char="§"/>
            </a:pPr>
            <a:r>
              <a:rPr lang="en-US" sz="1800" b="0" i="0" u="none" strike="noStrike" baseline="0" dirty="0">
                <a:solidFill>
                  <a:schemeClr val="accent2"/>
                </a:solidFill>
              </a:rPr>
              <a:t>The main interested parties are the buyers and sellers.</a:t>
            </a:r>
          </a:p>
          <a:p>
            <a:pPr algn="l">
              <a:spcBef>
                <a:spcPts val="0"/>
              </a:spcBef>
            </a:pPr>
            <a:endParaRPr lang="en-US" sz="1800" b="0" i="0" u="none" strike="noStrike" baseline="0" dirty="0">
              <a:solidFill>
                <a:schemeClr val="accent2"/>
              </a:solidFill>
            </a:endParaRPr>
          </a:p>
          <a:p>
            <a:pPr marL="285750" indent="-285750" algn="l">
              <a:buFont typeface="Wingdings" panose="05000000000000000000" pitchFamily="2" charset="2"/>
              <a:buChar char="§"/>
            </a:pPr>
            <a:r>
              <a:rPr lang="en-US" sz="1800" b="0" i="0" u="none" strike="noStrike" baseline="0" dirty="0">
                <a:solidFill>
                  <a:schemeClr val="accent2"/>
                </a:solidFill>
              </a:rPr>
              <a:t>Buyers are good judges of what they get from sellers.</a:t>
            </a:r>
          </a:p>
          <a:p>
            <a:pPr marL="285750" indent="-285750" algn="l">
              <a:buFont typeface="Wingdings" panose="05000000000000000000" pitchFamily="2" charset="2"/>
              <a:buChar char="§"/>
            </a:pPr>
            <a:r>
              <a:rPr lang="en-US" sz="1800" b="0" i="0" u="none" strike="noStrike" baseline="0" dirty="0">
                <a:solidFill>
                  <a:srgbClr val="002060"/>
                </a:solidFill>
              </a:rPr>
              <a:t>Buyers pay sellers directly for the goods and services being exchanged.</a:t>
            </a:r>
          </a:p>
        </p:txBody>
      </p:sp>
    </p:spTree>
    <p:extLst>
      <p:ext uri="{BB962C8B-B14F-4D97-AF65-F5344CB8AC3E}">
        <p14:creationId xmlns:p14="http://schemas.microsoft.com/office/powerpoint/2010/main" val="404298371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30A1-9672-4E0F-BB0F-DECDFD3CE856}"/>
              </a:ext>
            </a:extLst>
          </p:cNvPr>
          <p:cNvSpPr>
            <a:spLocks noGrp="1"/>
          </p:cNvSpPr>
          <p:nvPr>
            <p:ph type="title"/>
          </p:nvPr>
        </p:nvSpPr>
        <p:spPr/>
        <p:txBody>
          <a:bodyPr>
            <a:normAutofit fontScale="90000"/>
          </a:bodyPr>
          <a:lstStyle/>
          <a:p>
            <a:r>
              <a:rPr lang="en-US" sz="3600" dirty="0"/>
              <a:t>Healthcare Economics</a:t>
            </a:r>
          </a:p>
        </p:txBody>
      </p:sp>
      <p:sp>
        <p:nvSpPr>
          <p:cNvPr id="4" name="Text Placeholder 3">
            <a:extLst>
              <a:ext uri="{FF2B5EF4-FFF2-40B4-BE49-F238E27FC236}">
                <a16:creationId xmlns:a16="http://schemas.microsoft.com/office/drawing/2014/main" id="{DA354ACC-A22E-4CD2-AC4D-1428B33C4276}"/>
              </a:ext>
            </a:extLst>
          </p:cNvPr>
          <p:cNvSpPr>
            <a:spLocks noGrp="1"/>
          </p:cNvSpPr>
          <p:nvPr>
            <p:ph idx="1"/>
          </p:nvPr>
        </p:nvSpPr>
        <p:spPr>
          <a:xfrm>
            <a:off x="5146766" y="1193060"/>
            <a:ext cx="4833257" cy="3591348"/>
          </a:xfrm>
        </p:spPr>
        <p:txBody>
          <a:bodyPr>
            <a:normAutofit fontScale="25000" lnSpcReduction="20000"/>
          </a:bodyPr>
          <a:lstStyle/>
          <a:p>
            <a:pPr marL="0" indent="0" algn="l">
              <a:buNone/>
            </a:pPr>
            <a:r>
              <a:rPr lang="en-US" sz="7200" b="1" i="0" u="none" strike="noStrike" baseline="0" dirty="0">
                <a:solidFill>
                  <a:srgbClr val="002060"/>
                </a:solidFill>
              </a:rPr>
              <a:t>Health Care:</a:t>
            </a:r>
          </a:p>
          <a:p>
            <a:pPr algn="l"/>
            <a:r>
              <a:rPr lang="en-US" sz="7200" b="0" i="0" u="none" strike="noStrike" baseline="0" dirty="0">
                <a:solidFill>
                  <a:schemeClr val="accent2"/>
                </a:solidFill>
              </a:rPr>
              <a:t>Third parties—insurers, governments, and other—often have an interest in healthcare outcomes.</a:t>
            </a:r>
          </a:p>
          <a:p>
            <a:pPr algn="l"/>
            <a:r>
              <a:rPr lang="en-US" sz="7200" b="0" i="0" u="none" strike="noStrike" baseline="0" dirty="0">
                <a:solidFill>
                  <a:schemeClr val="accent2"/>
                </a:solidFill>
              </a:rPr>
              <a:t>Patients often don’t know what they need and cannot evaluate the treatment they are getting.</a:t>
            </a:r>
          </a:p>
          <a:p>
            <a:pPr algn="l"/>
            <a:r>
              <a:rPr lang="en-US" sz="7200" b="0" i="0" u="none" strike="noStrike" baseline="0" dirty="0">
                <a:solidFill>
                  <a:schemeClr val="accent2"/>
                </a:solidFill>
              </a:rPr>
              <a:t>Healthcare providers are often paid not by the patients but by private or government</a:t>
            </a:r>
            <a:r>
              <a:rPr lang="en-US" sz="7200" dirty="0">
                <a:solidFill>
                  <a:schemeClr val="accent2"/>
                </a:solidFill>
              </a:rPr>
              <a:t> </a:t>
            </a:r>
            <a:r>
              <a:rPr lang="en-US" sz="7200" b="0" i="0" u="none" strike="noStrike" baseline="0" dirty="0">
                <a:solidFill>
                  <a:schemeClr val="accent2"/>
                </a:solidFill>
              </a:rPr>
              <a:t>health insurance.</a:t>
            </a:r>
          </a:p>
          <a:p>
            <a:pPr algn="l"/>
            <a:r>
              <a:rPr lang="en-US" sz="7200" b="0" i="0" u="none" strike="noStrike" baseline="0" dirty="0">
                <a:solidFill>
                  <a:srgbClr val="002060"/>
                </a:solidFill>
              </a:rPr>
              <a:t>The rules established by these insurers, more than market prices, determine the allocation of resources.</a:t>
            </a:r>
          </a:p>
          <a:p>
            <a:endParaRPr lang="en-US" dirty="0"/>
          </a:p>
        </p:txBody>
      </p:sp>
      <p:sp>
        <p:nvSpPr>
          <p:cNvPr id="3" name="Text Placeholder 2">
            <a:extLst>
              <a:ext uri="{FF2B5EF4-FFF2-40B4-BE49-F238E27FC236}">
                <a16:creationId xmlns:a16="http://schemas.microsoft.com/office/drawing/2014/main" id="{D92A2013-CD3B-4BD6-98D8-03B39F08F205}"/>
              </a:ext>
            </a:extLst>
          </p:cNvPr>
          <p:cNvSpPr>
            <a:spLocks noGrp="1"/>
          </p:cNvSpPr>
          <p:nvPr>
            <p:ph type="body" sz="quarter" idx="10"/>
          </p:nvPr>
        </p:nvSpPr>
        <p:spPr>
          <a:xfrm>
            <a:off x="510480" y="1193059"/>
            <a:ext cx="4573584" cy="2349587"/>
          </a:xfrm>
        </p:spPr>
        <p:txBody>
          <a:bodyPr>
            <a:noAutofit/>
          </a:bodyPr>
          <a:lstStyle/>
          <a:p>
            <a:pPr marL="0" indent="0" algn="l">
              <a:buNone/>
            </a:pPr>
            <a:r>
              <a:rPr lang="en-US" sz="1800" b="1" i="0" u="none" strike="noStrike" baseline="0" dirty="0">
                <a:solidFill>
                  <a:srgbClr val="002060"/>
                </a:solidFill>
              </a:rPr>
              <a:t>Supply and Demand Theory:</a:t>
            </a:r>
          </a:p>
          <a:p>
            <a:pPr marL="285750" indent="-285750" algn="l">
              <a:buFont typeface="Wingdings" panose="05000000000000000000" pitchFamily="2" charset="2"/>
              <a:buChar char="§"/>
            </a:pPr>
            <a:r>
              <a:rPr lang="en-US" sz="1800" b="0" i="0" u="none" strike="noStrike" baseline="0" dirty="0">
                <a:solidFill>
                  <a:schemeClr val="accent2"/>
                </a:solidFill>
              </a:rPr>
              <a:t>The main interested parties are the buyers and sellers.</a:t>
            </a:r>
          </a:p>
          <a:p>
            <a:pPr marL="285750" indent="-285750" algn="l">
              <a:buFont typeface="Wingdings" panose="05000000000000000000" pitchFamily="2" charset="2"/>
              <a:buChar char="§"/>
            </a:pPr>
            <a:endParaRPr lang="en-US" sz="1800" b="0" i="0" u="none" strike="noStrike" baseline="0" dirty="0">
              <a:solidFill>
                <a:schemeClr val="accent2"/>
              </a:solidFill>
            </a:endParaRPr>
          </a:p>
          <a:p>
            <a:pPr marL="285750" indent="-285750" algn="l">
              <a:buFont typeface="Wingdings" panose="05000000000000000000" pitchFamily="2" charset="2"/>
              <a:buChar char="§"/>
            </a:pPr>
            <a:r>
              <a:rPr lang="en-US" sz="1800" b="0" i="0" u="none" strike="noStrike" baseline="0" dirty="0">
                <a:solidFill>
                  <a:schemeClr val="accent2"/>
                </a:solidFill>
              </a:rPr>
              <a:t>Buyers are good judges of what they get from sellers.</a:t>
            </a:r>
          </a:p>
          <a:p>
            <a:pPr marL="285750" indent="-285750" algn="l">
              <a:buFont typeface="Wingdings" panose="05000000000000000000" pitchFamily="2" charset="2"/>
              <a:buChar char="§"/>
            </a:pPr>
            <a:r>
              <a:rPr lang="en-US" sz="1800" b="0" i="0" u="none" strike="noStrike" baseline="0" dirty="0">
                <a:solidFill>
                  <a:schemeClr val="accent2"/>
                </a:solidFill>
              </a:rPr>
              <a:t>Buyers pay sellers directly for the goods and services being exchanged.</a:t>
            </a:r>
          </a:p>
          <a:p>
            <a:pPr marL="285750" indent="-285750" algn="l">
              <a:buFont typeface="Wingdings" panose="05000000000000000000" pitchFamily="2" charset="2"/>
              <a:buChar char="§"/>
            </a:pPr>
            <a:r>
              <a:rPr lang="en-US" sz="1800" b="0" i="0" u="none" strike="noStrike" baseline="0" dirty="0">
                <a:solidFill>
                  <a:srgbClr val="002060"/>
                </a:solidFill>
              </a:rPr>
              <a:t>Market prices are the primary mechanism for coordinating the decisions of market participants.</a:t>
            </a:r>
          </a:p>
        </p:txBody>
      </p:sp>
    </p:spTree>
    <p:extLst>
      <p:ext uri="{BB962C8B-B14F-4D97-AF65-F5344CB8AC3E}">
        <p14:creationId xmlns:p14="http://schemas.microsoft.com/office/powerpoint/2010/main" val="80929377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30A1-9672-4E0F-BB0F-DECDFD3CE856}"/>
              </a:ext>
            </a:extLst>
          </p:cNvPr>
          <p:cNvSpPr>
            <a:spLocks noGrp="1"/>
          </p:cNvSpPr>
          <p:nvPr>
            <p:ph type="title"/>
          </p:nvPr>
        </p:nvSpPr>
        <p:spPr/>
        <p:txBody>
          <a:bodyPr>
            <a:normAutofit fontScale="90000"/>
          </a:bodyPr>
          <a:lstStyle/>
          <a:p>
            <a:r>
              <a:rPr lang="en-US" sz="3600" dirty="0"/>
              <a:t>Healthcare Economics</a:t>
            </a:r>
          </a:p>
        </p:txBody>
      </p:sp>
      <p:sp>
        <p:nvSpPr>
          <p:cNvPr id="4" name="Text Placeholder 3">
            <a:extLst>
              <a:ext uri="{FF2B5EF4-FFF2-40B4-BE49-F238E27FC236}">
                <a16:creationId xmlns:a16="http://schemas.microsoft.com/office/drawing/2014/main" id="{DA354ACC-A22E-4CD2-AC4D-1428B33C4276}"/>
              </a:ext>
            </a:extLst>
          </p:cNvPr>
          <p:cNvSpPr>
            <a:spLocks noGrp="1"/>
          </p:cNvSpPr>
          <p:nvPr>
            <p:ph idx="1"/>
          </p:nvPr>
        </p:nvSpPr>
        <p:spPr>
          <a:xfrm>
            <a:off x="5146766" y="1193060"/>
            <a:ext cx="4833257" cy="3591348"/>
          </a:xfrm>
        </p:spPr>
        <p:txBody>
          <a:bodyPr>
            <a:normAutofit fontScale="25000" lnSpcReduction="20000"/>
          </a:bodyPr>
          <a:lstStyle/>
          <a:p>
            <a:pPr marL="0" indent="0" algn="l">
              <a:buNone/>
            </a:pPr>
            <a:r>
              <a:rPr lang="en-US" sz="7200" b="1" i="0" u="none" strike="noStrike" baseline="0" dirty="0">
                <a:solidFill>
                  <a:srgbClr val="002060"/>
                </a:solidFill>
              </a:rPr>
              <a:t>Health Care:</a:t>
            </a:r>
          </a:p>
          <a:p>
            <a:pPr algn="l"/>
            <a:r>
              <a:rPr lang="en-US" sz="7200" b="0" i="0" u="none" strike="noStrike" baseline="0" dirty="0">
                <a:solidFill>
                  <a:schemeClr val="accent2"/>
                </a:solidFill>
              </a:rPr>
              <a:t>Third parties—insurers, governments, and other—often have an interest in healthcare outcomes.</a:t>
            </a:r>
          </a:p>
          <a:p>
            <a:pPr algn="l"/>
            <a:r>
              <a:rPr lang="en-US" sz="7200" b="0" i="0" u="none" strike="noStrike" baseline="0" dirty="0">
                <a:solidFill>
                  <a:schemeClr val="accent2"/>
                </a:solidFill>
              </a:rPr>
              <a:t>Patients often don’t know what they need and cannot evaluate the treatment they are getting.</a:t>
            </a:r>
          </a:p>
          <a:p>
            <a:pPr algn="l"/>
            <a:r>
              <a:rPr lang="en-US" sz="7200" b="0" i="0" u="none" strike="noStrike" baseline="0" dirty="0">
                <a:solidFill>
                  <a:schemeClr val="accent2"/>
                </a:solidFill>
              </a:rPr>
              <a:t>Healthcare providers are often paid not by the patients but by private or government</a:t>
            </a:r>
            <a:r>
              <a:rPr lang="en-US" sz="7200" dirty="0">
                <a:solidFill>
                  <a:schemeClr val="accent2"/>
                </a:solidFill>
              </a:rPr>
              <a:t> </a:t>
            </a:r>
            <a:r>
              <a:rPr lang="en-US" sz="7200" b="0" i="0" u="none" strike="noStrike" baseline="0" dirty="0">
                <a:solidFill>
                  <a:schemeClr val="accent2"/>
                </a:solidFill>
              </a:rPr>
              <a:t>health insurance.</a:t>
            </a:r>
          </a:p>
          <a:p>
            <a:pPr algn="l"/>
            <a:r>
              <a:rPr lang="en-US" sz="7200" b="0" i="0" u="none" strike="noStrike" baseline="0" dirty="0">
                <a:solidFill>
                  <a:schemeClr val="accent2"/>
                </a:solidFill>
              </a:rPr>
              <a:t>The rules established by these insurers, more than market prices, determine the allocation of resources.</a:t>
            </a:r>
          </a:p>
          <a:p>
            <a:pPr algn="l"/>
            <a:r>
              <a:rPr lang="en-US" sz="7200" dirty="0">
                <a:solidFill>
                  <a:srgbClr val="002060"/>
                </a:solidFill>
              </a:rPr>
              <a:t>A</a:t>
            </a:r>
            <a:r>
              <a:rPr lang="en-US" sz="7200" b="0" i="0" u="none" strike="noStrike" baseline="0" dirty="0">
                <a:solidFill>
                  <a:srgbClr val="002060"/>
                </a:solidFill>
              </a:rPr>
              <a:t>llocation of resources in the healthcare market can end up highly inefficient.</a:t>
            </a:r>
          </a:p>
          <a:p>
            <a:endParaRPr lang="en-US" dirty="0"/>
          </a:p>
        </p:txBody>
      </p:sp>
      <p:sp>
        <p:nvSpPr>
          <p:cNvPr id="3" name="Text Placeholder 2">
            <a:extLst>
              <a:ext uri="{FF2B5EF4-FFF2-40B4-BE49-F238E27FC236}">
                <a16:creationId xmlns:a16="http://schemas.microsoft.com/office/drawing/2014/main" id="{D92A2013-CD3B-4BD6-98D8-03B39F08F205}"/>
              </a:ext>
            </a:extLst>
          </p:cNvPr>
          <p:cNvSpPr>
            <a:spLocks noGrp="1"/>
          </p:cNvSpPr>
          <p:nvPr>
            <p:ph type="body" sz="quarter" idx="10"/>
          </p:nvPr>
        </p:nvSpPr>
        <p:spPr>
          <a:xfrm>
            <a:off x="510480" y="1193059"/>
            <a:ext cx="4573584" cy="2349587"/>
          </a:xfrm>
        </p:spPr>
        <p:txBody>
          <a:bodyPr>
            <a:noAutofit/>
          </a:bodyPr>
          <a:lstStyle/>
          <a:p>
            <a:pPr marL="0" indent="0" algn="l">
              <a:buNone/>
            </a:pPr>
            <a:r>
              <a:rPr lang="en-US" sz="1800" b="1" i="0" u="none" strike="noStrike" baseline="0" dirty="0">
                <a:solidFill>
                  <a:srgbClr val="002060"/>
                </a:solidFill>
              </a:rPr>
              <a:t>Supply and Demand Theory:</a:t>
            </a:r>
          </a:p>
          <a:p>
            <a:pPr marL="285750" indent="-285750" algn="l">
              <a:buFont typeface="Wingdings" panose="05000000000000000000" pitchFamily="2" charset="2"/>
              <a:buChar char="§"/>
            </a:pPr>
            <a:r>
              <a:rPr lang="en-US" sz="1800" b="0" i="0" u="none" strike="noStrike" baseline="0" dirty="0">
                <a:solidFill>
                  <a:schemeClr val="accent2"/>
                </a:solidFill>
              </a:rPr>
              <a:t>The main interested parties are the buyers and sellers.</a:t>
            </a:r>
          </a:p>
          <a:p>
            <a:pPr marL="285750" indent="-285750" algn="l">
              <a:buFont typeface="Wingdings" panose="05000000000000000000" pitchFamily="2" charset="2"/>
              <a:buChar char="§"/>
            </a:pPr>
            <a:r>
              <a:rPr lang="en-US" sz="1800" b="0" i="0" u="none" strike="noStrike" baseline="0" dirty="0">
                <a:solidFill>
                  <a:schemeClr val="accent2"/>
                </a:solidFill>
              </a:rPr>
              <a:t>Buyers are good judges of what they get from sellers.</a:t>
            </a:r>
          </a:p>
          <a:p>
            <a:pPr marL="285750" indent="-285750" algn="l">
              <a:buFont typeface="Wingdings" panose="05000000000000000000" pitchFamily="2" charset="2"/>
              <a:buChar char="§"/>
            </a:pPr>
            <a:r>
              <a:rPr lang="en-US" sz="1800" b="0" i="0" u="none" strike="noStrike" baseline="0" dirty="0">
                <a:solidFill>
                  <a:schemeClr val="accent2"/>
                </a:solidFill>
              </a:rPr>
              <a:t>Buyers pay sellers directly for the goods and services being exchanged.</a:t>
            </a:r>
          </a:p>
          <a:p>
            <a:pPr marL="285750" indent="-285750" algn="l">
              <a:buFont typeface="Wingdings" panose="05000000000000000000" pitchFamily="2" charset="2"/>
              <a:buChar char="§"/>
            </a:pPr>
            <a:r>
              <a:rPr lang="en-US" sz="1800" b="0" i="0" u="none" strike="noStrike" baseline="0" dirty="0">
                <a:solidFill>
                  <a:schemeClr val="accent2"/>
                </a:solidFill>
              </a:rPr>
              <a:t>Market prices are the primary mechanism for coordinating the decisions of market participants.</a:t>
            </a:r>
          </a:p>
          <a:p>
            <a:pPr marL="285750" indent="-285750" algn="l">
              <a:buFont typeface="Wingdings" panose="05000000000000000000" pitchFamily="2" charset="2"/>
              <a:buChar char="§"/>
            </a:pPr>
            <a:r>
              <a:rPr lang="en-US" sz="1800" b="0" i="0" u="none" strike="noStrike" baseline="0" dirty="0">
                <a:solidFill>
                  <a:srgbClr val="002060"/>
                </a:solidFill>
              </a:rPr>
              <a:t>Result is efficient allocation of resources.</a:t>
            </a:r>
          </a:p>
        </p:txBody>
      </p:sp>
    </p:spTree>
    <p:extLst>
      <p:ext uri="{BB962C8B-B14F-4D97-AF65-F5344CB8AC3E}">
        <p14:creationId xmlns:p14="http://schemas.microsoft.com/office/powerpoint/2010/main" val="237993734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30A1-9672-4E0F-BB0F-DECDFD3CE856}"/>
              </a:ext>
            </a:extLst>
          </p:cNvPr>
          <p:cNvSpPr>
            <a:spLocks noGrp="1"/>
          </p:cNvSpPr>
          <p:nvPr>
            <p:ph type="title"/>
          </p:nvPr>
        </p:nvSpPr>
        <p:spPr/>
        <p:txBody>
          <a:bodyPr>
            <a:normAutofit fontScale="90000"/>
          </a:bodyPr>
          <a:lstStyle/>
          <a:p>
            <a:r>
              <a:rPr lang="en-US" sz="3600" dirty="0"/>
              <a:t>Healthcare Economics</a:t>
            </a:r>
          </a:p>
        </p:txBody>
      </p:sp>
      <p:sp>
        <p:nvSpPr>
          <p:cNvPr id="4" name="Text Placeholder 3">
            <a:extLst>
              <a:ext uri="{FF2B5EF4-FFF2-40B4-BE49-F238E27FC236}">
                <a16:creationId xmlns:a16="http://schemas.microsoft.com/office/drawing/2014/main" id="{DA354ACC-A22E-4CD2-AC4D-1428B33C4276}"/>
              </a:ext>
            </a:extLst>
          </p:cNvPr>
          <p:cNvSpPr>
            <a:spLocks noGrp="1"/>
          </p:cNvSpPr>
          <p:nvPr>
            <p:ph idx="1"/>
          </p:nvPr>
        </p:nvSpPr>
        <p:spPr>
          <a:xfrm>
            <a:off x="5146766" y="1193060"/>
            <a:ext cx="4833257" cy="3591348"/>
          </a:xfrm>
        </p:spPr>
        <p:txBody>
          <a:bodyPr>
            <a:normAutofit fontScale="25000" lnSpcReduction="20000"/>
          </a:bodyPr>
          <a:lstStyle/>
          <a:p>
            <a:pPr marL="0" indent="0" algn="l">
              <a:buNone/>
            </a:pPr>
            <a:r>
              <a:rPr lang="en-US" sz="7200" b="1" i="0" u="none" strike="noStrike" baseline="0" dirty="0">
                <a:solidFill>
                  <a:srgbClr val="002060"/>
                </a:solidFill>
              </a:rPr>
              <a:t>Health Care:</a:t>
            </a:r>
          </a:p>
          <a:p>
            <a:pPr algn="l"/>
            <a:r>
              <a:rPr lang="en-US" sz="7200" b="0" i="0" u="none" strike="noStrike" baseline="0" dirty="0">
                <a:solidFill>
                  <a:srgbClr val="002060"/>
                </a:solidFill>
              </a:rPr>
              <a:t>Third parties—insurers, governments, and other—often have an interest in healthcare outcomes.</a:t>
            </a:r>
          </a:p>
          <a:p>
            <a:pPr algn="l"/>
            <a:r>
              <a:rPr lang="en-US" sz="7200" b="0" i="0" u="none" strike="noStrike" baseline="0" dirty="0">
                <a:solidFill>
                  <a:srgbClr val="002060"/>
                </a:solidFill>
              </a:rPr>
              <a:t>Patients often don’t know what they need and cannot evaluate the treatment they are getting.</a:t>
            </a:r>
          </a:p>
          <a:p>
            <a:pPr algn="l"/>
            <a:r>
              <a:rPr lang="en-US" sz="7200" b="0" i="0" u="none" strike="noStrike" baseline="0" dirty="0">
                <a:solidFill>
                  <a:srgbClr val="002060"/>
                </a:solidFill>
              </a:rPr>
              <a:t>Healthcare providers are often paid not by the patients but by private or government</a:t>
            </a:r>
            <a:r>
              <a:rPr lang="en-US" sz="7200" dirty="0">
                <a:solidFill>
                  <a:srgbClr val="002060"/>
                </a:solidFill>
              </a:rPr>
              <a:t> </a:t>
            </a:r>
            <a:r>
              <a:rPr lang="en-US" sz="7200" b="0" i="0" u="none" strike="noStrike" baseline="0" dirty="0">
                <a:solidFill>
                  <a:srgbClr val="002060"/>
                </a:solidFill>
              </a:rPr>
              <a:t>health insurance.</a:t>
            </a:r>
          </a:p>
          <a:p>
            <a:pPr algn="l"/>
            <a:r>
              <a:rPr lang="en-US" sz="7200" b="0" i="0" u="none" strike="noStrike" baseline="0" dirty="0">
                <a:solidFill>
                  <a:srgbClr val="002060"/>
                </a:solidFill>
              </a:rPr>
              <a:t>The rules established by these insurers, more than market prices, determine the allocation of resources.</a:t>
            </a:r>
          </a:p>
          <a:p>
            <a:pPr algn="l"/>
            <a:r>
              <a:rPr lang="en-US" sz="7200" dirty="0">
                <a:solidFill>
                  <a:srgbClr val="002060"/>
                </a:solidFill>
              </a:rPr>
              <a:t>A</a:t>
            </a:r>
            <a:r>
              <a:rPr lang="en-US" sz="7200" b="0" i="0" u="none" strike="noStrike" baseline="0" dirty="0">
                <a:solidFill>
                  <a:srgbClr val="002060"/>
                </a:solidFill>
              </a:rPr>
              <a:t>llocation of resources in the healthcare market can end up highly inefficient.</a:t>
            </a:r>
          </a:p>
          <a:p>
            <a:endParaRPr lang="en-US" dirty="0"/>
          </a:p>
        </p:txBody>
      </p:sp>
      <p:sp>
        <p:nvSpPr>
          <p:cNvPr id="3" name="Text Placeholder 2">
            <a:extLst>
              <a:ext uri="{FF2B5EF4-FFF2-40B4-BE49-F238E27FC236}">
                <a16:creationId xmlns:a16="http://schemas.microsoft.com/office/drawing/2014/main" id="{D92A2013-CD3B-4BD6-98D8-03B39F08F205}"/>
              </a:ext>
            </a:extLst>
          </p:cNvPr>
          <p:cNvSpPr>
            <a:spLocks noGrp="1"/>
          </p:cNvSpPr>
          <p:nvPr>
            <p:ph type="body" sz="quarter" idx="10"/>
          </p:nvPr>
        </p:nvSpPr>
        <p:spPr>
          <a:xfrm>
            <a:off x="510480" y="1193059"/>
            <a:ext cx="4573584" cy="2349587"/>
          </a:xfrm>
        </p:spPr>
        <p:txBody>
          <a:bodyPr>
            <a:noAutofit/>
          </a:bodyPr>
          <a:lstStyle/>
          <a:p>
            <a:pPr marL="0" indent="0" algn="l">
              <a:buNone/>
            </a:pPr>
            <a:r>
              <a:rPr lang="en-US" sz="1800" b="1" i="0" u="none" strike="noStrike" baseline="0" dirty="0">
                <a:solidFill>
                  <a:srgbClr val="002060"/>
                </a:solidFill>
              </a:rPr>
              <a:t>Supply and Demand Theory:</a:t>
            </a:r>
          </a:p>
          <a:p>
            <a:pPr marL="285750" indent="-285750" algn="l">
              <a:buFont typeface="Wingdings" panose="05000000000000000000" pitchFamily="2" charset="2"/>
              <a:buChar char="§"/>
            </a:pPr>
            <a:r>
              <a:rPr lang="en-US" sz="1800" b="0" i="0" u="none" strike="noStrike" baseline="0" dirty="0">
                <a:solidFill>
                  <a:srgbClr val="002060"/>
                </a:solidFill>
              </a:rPr>
              <a:t>The main interested parties are the buyers and sellers.</a:t>
            </a:r>
          </a:p>
          <a:p>
            <a:pPr marL="285750" indent="-285750" algn="l">
              <a:buFont typeface="Wingdings" panose="05000000000000000000" pitchFamily="2" charset="2"/>
              <a:buChar char="§"/>
            </a:pPr>
            <a:r>
              <a:rPr lang="en-US" sz="1800" b="0" i="0" u="none" strike="noStrike" baseline="0" dirty="0">
                <a:solidFill>
                  <a:srgbClr val="002060"/>
                </a:solidFill>
              </a:rPr>
              <a:t>Buyers are good judges of what they get from sellers.</a:t>
            </a:r>
          </a:p>
          <a:p>
            <a:pPr marL="285750" indent="-285750" algn="l">
              <a:buFont typeface="Wingdings" panose="05000000000000000000" pitchFamily="2" charset="2"/>
              <a:buChar char="§"/>
            </a:pPr>
            <a:r>
              <a:rPr lang="en-US" sz="1800" b="0" i="0" u="none" strike="noStrike" baseline="0" dirty="0">
                <a:solidFill>
                  <a:srgbClr val="002060"/>
                </a:solidFill>
              </a:rPr>
              <a:t>Buyers pay sellers directly for the goods and services being exchanged.</a:t>
            </a:r>
          </a:p>
          <a:p>
            <a:pPr marL="285750" indent="-285750" algn="l">
              <a:buFont typeface="Wingdings" panose="05000000000000000000" pitchFamily="2" charset="2"/>
              <a:buChar char="§"/>
            </a:pPr>
            <a:r>
              <a:rPr lang="en-US" sz="1800" b="0" i="0" u="none" strike="noStrike" baseline="0" dirty="0">
                <a:solidFill>
                  <a:srgbClr val="002060"/>
                </a:solidFill>
              </a:rPr>
              <a:t>Market prices are the primary mechanism for coordinating the decisions of market participants.</a:t>
            </a:r>
          </a:p>
          <a:p>
            <a:pPr marL="285750" indent="-285750" algn="l">
              <a:buFont typeface="Wingdings" panose="05000000000000000000" pitchFamily="2" charset="2"/>
              <a:buChar char="§"/>
            </a:pPr>
            <a:r>
              <a:rPr lang="en-US" sz="1800" b="0" i="0" u="none" strike="noStrike" baseline="0" dirty="0">
                <a:solidFill>
                  <a:srgbClr val="002060"/>
                </a:solidFill>
              </a:rPr>
              <a:t>Result is efficient allocation of resources.</a:t>
            </a:r>
          </a:p>
        </p:txBody>
      </p:sp>
    </p:spTree>
    <p:extLst>
      <p:ext uri="{BB962C8B-B14F-4D97-AF65-F5344CB8AC3E}">
        <p14:creationId xmlns:p14="http://schemas.microsoft.com/office/powerpoint/2010/main" val="247588305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5482-3504-4DDA-B68B-70927C79D025}"/>
              </a:ext>
            </a:extLst>
          </p:cNvPr>
          <p:cNvSpPr>
            <a:spLocks noGrp="1"/>
          </p:cNvSpPr>
          <p:nvPr>
            <p:ph type="title"/>
          </p:nvPr>
        </p:nvSpPr>
        <p:spPr>
          <a:xfrm>
            <a:off x="931383" y="518020"/>
            <a:ext cx="9071640" cy="1107996"/>
          </a:xfrm>
        </p:spPr>
        <p:txBody>
          <a:bodyPr anchor="b"/>
          <a:lstStyle/>
          <a:p>
            <a:r>
              <a:rPr lang="en-US" sz="3200" i="0" cap="all" dirty="0">
                <a:solidFill>
                  <a:srgbClr val="1C3467"/>
                </a:solidFill>
                <a:effectLst/>
                <a:latin typeface="effra"/>
              </a:rPr>
              <a:t>HEALTH EXPENDITURES 1960 - 2020</a:t>
            </a:r>
            <a:br>
              <a:rPr lang="en-US" b="1" i="0" cap="all" dirty="0">
                <a:solidFill>
                  <a:srgbClr val="1C3467"/>
                </a:solidFill>
                <a:effectLst/>
                <a:latin typeface="effra"/>
              </a:rPr>
            </a:br>
            <a:endParaRPr lang="en-US" dirty="0"/>
          </a:p>
        </p:txBody>
      </p:sp>
      <p:pic>
        <p:nvPicPr>
          <p:cNvPr id="1026" name="Picture 2">
            <a:extLst>
              <a:ext uri="{FF2B5EF4-FFF2-40B4-BE49-F238E27FC236}">
                <a16:creationId xmlns:a16="http://schemas.microsoft.com/office/drawing/2014/main" id="{A1ECF5A9-8DB3-4D2F-90AA-EBD17FF6C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572" y="1387000"/>
            <a:ext cx="7456695" cy="37177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iser Family Foundation - Wikipedia">
            <a:extLst>
              <a:ext uri="{FF2B5EF4-FFF2-40B4-BE49-F238E27FC236}">
                <a16:creationId xmlns:a16="http://schemas.microsoft.com/office/drawing/2014/main" id="{DF95FF0F-1275-4DFB-944E-89C175732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9731" y="4678009"/>
            <a:ext cx="1232384" cy="85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380430"/>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436791D0-C8D1-4D9E-9FB6-0478192BE1C8}"/>
              </a:ext>
            </a:extLst>
          </p:cNvPr>
          <p:cNvPicPr>
            <a:picLocks noChangeAspect="1"/>
          </p:cNvPicPr>
          <p:nvPr/>
        </p:nvPicPr>
        <p:blipFill rotWithShape="1">
          <a:blip r:embed="rId3"/>
          <a:srcRect t="13463"/>
          <a:stretch/>
        </p:blipFill>
        <p:spPr bwMode="auto">
          <a:xfrm>
            <a:off x="276330" y="951855"/>
            <a:ext cx="9470571" cy="471869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5882E8D3-7376-4243-A4F2-CB0E07A5224B}"/>
              </a:ext>
            </a:extLst>
          </p:cNvPr>
          <p:cNvSpPr>
            <a:spLocks noGrp="1"/>
          </p:cNvSpPr>
          <p:nvPr>
            <p:ph type="title"/>
          </p:nvPr>
        </p:nvSpPr>
        <p:spPr>
          <a:xfrm>
            <a:off x="756047" y="384800"/>
            <a:ext cx="9072563" cy="567055"/>
          </a:xfrm>
        </p:spPr>
        <p:txBody>
          <a:bodyPr>
            <a:noAutofit/>
          </a:bodyPr>
          <a:lstStyle/>
          <a:p>
            <a:r>
              <a:rPr lang="en-US" sz="3200" dirty="0"/>
              <a:t>Projected Health Care Spending as % GDP</a:t>
            </a:r>
          </a:p>
        </p:txBody>
      </p:sp>
    </p:spTree>
    <p:extLst>
      <p:ext uri="{BB962C8B-B14F-4D97-AF65-F5344CB8AC3E}">
        <p14:creationId xmlns:p14="http://schemas.microsoft.com/office/powerpoint/2010/main" val="192083440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F3E629-B603-4766-8FBB-6FF998BF10E4}"/>
              </a:ext>
            </a:extLst>
          </p:cNvPr>
          <p:cNvSpPr>
            <a:spLocks noGrp="1"/>
          </p:cNvSpPr>
          <p:nvPr>
            <p:ph type="title"/>
          </p:nvPr>
        </p:nvSpPr>
        <p:spPr>
          <a:xfrm>
            <a:off x="628345" y="148981"/>
            <a:ext cx="9879013" cy="617450"/>
          </a:xfrm>
        </p:spPr>
        <p:txBody>
          <a:bodyPr>
            <a:normAutofit/>
          </a:bodyPr>
          <a:lstStyle/>
          <a:p>
            <a:r>
              <a:rPr lang="en-US" sz="3200" dirty="0">
                <a:solidFill>
                  <a:srgbClr val="002060"/>
                </a:solidFill>
              </a:rPr>
              <a:t>Healthcare Expenditures per Capita, 2020</a:t>
            </a:r>
          </a:p>
        </p:txBody>
      </p:sp>
      <p:pic>
        <p:nvPicPr>
          <p:cNvPr id="7" name="Content Placeholder 5">
            <a:extLst>
              <a:ext uri="{FF2B5EF4-FFF2-40B4-BE49-F238E27FC236}">
                <a16:creationId xmlns:a16="http://schemas.microsoft.com/office/drawing/2014/main" id="{EDDFDC92-BC07-43B5-841D-90FCA07804A6}"/>
              </a:ext>
            </a:extLst>
          </p:cNvPr>
          <p:cNvPicPr>
            <a:picLocks noGrp="1" noChangeAspect="1"/>
          </p:cNvPicPr>
          <p:nvPr>
            <p:ph idx="1"/>
          </p:nvPr>
        </p:nvPicPr>
        <p:blipFill rotWithShape="1">
          <a:blip r:embed="rId3"/>
          <a:srcRect t="6308" b="-7234"/>
          <a:stretch/>
        </p:blipFill>
        <p:spPr bwMode="auto">
          <a:xfrm>
            <a:off x="299237" y="766431"/>
            <a:ext cx="9591152" cy="4561951"/>
          </a:xfrm>
          <a:prstGeom prst="rect">
            <a:avLst/>
          </a:prstGeom>
          <a:noFill/>
          <a:ln>
            <a:noFill/>
          </a:ln>
          <a:effectLst/>
          <a:extLst>
            <a:ext uri="{53640926-AAD7-44D8-BBD7-CCE9431645EC}">
              <a14:shadowObscured xmlns:a14="http://schemas.microsoft.com/office/drawing/2010/main"/>
            </a:ext>
            <a:ext uri="{909E8E84-426E-40dd-AFC4-6F175D3DCCD1}">
              <a14:hiddenFill xmlns:a14="http://schemas.microsoft.com/office/drawing/2010/main" xmlns="" xmlns:lc="http://schemas.openxmlformats.org/drawingml/2006/lockedCanvas">
                <a:solidFill>
                  <a:schemeClr val="accent1"/>
                </a:solidFill>
              </a14:hiddenFill>
            </a:ext>
            <a:ext uri="{91240B29-F687-4f45-9708-019B960494DF}">
              <a14:hiddenLine xmlns:a14="http://schemas.microsoft.com/office/drawing/2010/main" xmlns="" xmlns:lc="http://schemas.openxmlformats.org/drawingml/2006/lockedCanvas" w="9525">
                <a:solidFill>
                  <a:schemeClr val="tx1"/>
                </a:solidFill>
                <a:miter lim="800000"/>
                <a:headEnd/>
                <a:tailEnd/>
              </a14:hiddenLine>
            </a:ext>
            <a:ext uri="{AF507438-7753-43e0-B8FC-AC1667EBCBE1}">
              <a14:hiddenEffects xmlns:a14="http://schemas.microsoft.com/office/drawing/2010/main" xmlns="" xmlns:lc="http://schemas.openxmlformats.org/drawingml/2006/lockedCanva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762736"/>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AA74FCB-0126-443A-9A19-03F085E82469}"/>
              </a:ext>
            </a:extLst>
          </p:cNvPr>
          <p:cNvPicPr>
            <a:picLocks noGrp="1" noChangeAspect="1"/>
          </p:cNvPicPr>
          <p:nvPr>
            <p:ph idx="1"/>
          </p:nvPr>
        </p:nvPicPr>
        <p:blipFill>
          <a:blip r:embed="rId3"/>
          <a:stretch>
            <a:fillRect/>
          </a:stretch>
        </p:blipFill>
        <p:spPr>
          <a:xfrm>
            <a:off x="566591" y="1245996"/>
            <a:ext cx="8897169" cy="4004792"/>
          </a:xfrm>
        </p:spPr>
      </p:pic>
      <p:sp>
        <p:nvSpPr>
          <p:cNvPr id="3" name="Text Placeholder 2">
            <a:extLst>
              <a:ext uri="{FF2B5EF4-FFF2-40B4-BE49-F238E27FC236}">
                <a16:creationId xmlns:a16="http://schemas.microsoft.com/office/drawing/2014/main" id="{26158F1A-47E2-4A07-9269-50BDF86582BD}"/>
              </a:ext>
            </a:extLst>
          </p:cNvPr>
          <p:cNvSpPr>
            <a:spLocks noGrp="1"/>
          </p:cNvSpPr>
          <p:nvPr>
            <p:ph type="body" sz="quarter" idx="11"/>
          </p:nvPr>
        </p:nvSpPr>
        <p:spPr>
          <a:xfrm>
            <a:off x="1492180" y="5141299"/>
            <a:ext cx="7781995" cy="453644"/>
          </a:xfrm>
        </p:spPr>
        <p:txBody>
          <a:bodyPr>
            <a:normAutofit/>
          </a:bodyPr>
          <a:lstStyle/>
          <a:p>
            <a:r>
              <a:rPr lang="en-US" sz="1400" dirty="0">
                <a:hlinkClick r:id="rId4"/>
              </a:rPr>
              <a:t>Health care expenditure distribution by payer U.S. 2021 | Statista</a:t>
            </a:r>
            <a:endParaRPr lang="en-US" sz="1400" dirty="0"/>
          </a:p>
        </p:txBody>
      </p:sp>
      <p:sp>
        <p:nvSpPr>
          <p:cNvPr id="4" name="Title 3">
            <a:extLst>
              <a:ext uri="{FF2B5EF4-FFF2-40B4-BE49-F238E27FC236}">
                <a16:creationId xmlns:a16="http://schemas.microsoft.com/office/drawing/2014/main" id="{84EC9A2E-5F77-4B07-AA25-06BFFDC94932}"/>
              </a:ext>
            </a:extLst>
          </p:cNvPr>
          <p:cNvSpPr>
            <a:spLocks noGrp="1"/>
          </p:cNvSpPr>
          <p:nvPr>
            <p:ph type="title"/>
          </p:nvPr>
        </p:nvSpPr>
        <p:spPr>
          <a:xfrm>
            <a:off x="87181" y="291648"/>
            <a:ext cx="9993444" cy="756073"/>
          </a:xfrm>
        </p:spPr>
        <p:txBody>
          <a:bodyPr>
            <a:noAutofit/>
          </a:bodyPr>
          <a:lstStyle/>
          <a:p>
            <a:r>
              <a:rPr lang="en-US" sz="3000" i="0" dirty="0">
                <a:solidFill>
                  <a:srgbClr val="002060"/>
                </a:solidFill>
                <a:effectLst/>
                <a:latin typeface="Open Sans" panose="020B0606030504020204" pitchFamily="34" charset="0"/>
              </a:rPr>
              <a:t>Distribution of U.S. </a:t>
            </a:r>
            <a:r>
              <a:rPr lang="en-US" sz="3000" dirty="0">
                <a:solidFill>
                  <a:srgbClr val="002060"/>
                </a:solidFill>
                <a:latin typeface="Open Sans" panose="020B0606030504020204" pitchFamily="34" charset="0"/>
              </a:rPr>
              <a:t>H</a:t>
            </a:r>
            <a:r>
              <a:rPr lang="en-US" sz="3000" i="0" dirty="0">
                <a:solidFill>
                  <a:srgbClr val="002060"/>
                </a:solidFill>
                <a:effectLst/>
                <a:latin typeface="Open Sans" panose="020B0606030504020204" pitchFamily="34" charset="0"/>
              </a:rPr>
              <a:t>ealth </a:t>
            </a:r>
            <a:r>
              <a:rPr lang="en-US" sz="3000" dirty="0">
                <a:solidFill>
                  <a:srgbClr val="002060"/>
                </a:solidFill>
                <a:latin typeface="Open Sans" panose="020B0606030504020204" pitchFamily="34" charset="0"/>
              </a:rPr>
              <a:t>C</a:t>
            </a:r>
            <a:r>
              <a:rPr lang="en-US" sz="3000" i="0" dirty="0">
                <a:solidFill>
                  <a:srgbClr val="002060"/>
                </a:solidFill>
                <a:effectLst/>
                <a:latin typeface="Open Sans" panose="020B0606030504020204" pitchFamily="34" charset="0"/>
              </a:rPr>
              <a:t>are Expenditure by Payer: 2015 to 2021</a:t>
            </a:r>
            <a:endParaRPr lang="en-US" sz="3000" dirty="0">
              <a:solidFill>
                <a:srgbClr val="002060"/>
              </a:solidFill>
            </a:endParaRPr>
          </a:p>
        </p:txBody>
      </p:sp>
    </p:spTree>
    <p:extLst>
      <p:ext uri="{BB962C8B-B14F-4D97-AF65-F5344CB8AC3E}">
        <p14:creationId xmlns:p14="http://schemas.microsoft.com/office/powerpoint/2010/main" val="171718121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6611EFE-69BD-EF72-AB25-B09ACFDC5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22" y="595086"/>
            <a:ext cx="6491634" cy="4480377"/>
          </a:xfrm>
          <a:prstGeom prst="rect">
            <a:avLst/>
          </a:prstGeom>
        </p:spPr>
      </p:pic>
      <p:sp>
        <p:nvSpPr>
          <p:cNvPr id="2" name="AutoShape 2" descr="Michigan Radiological Society | LinkedIn">
            <a:extLst>
              <a:ext uri="{FF2B5EF4-FFF2-40B4-BE49-F238E27FC236}">
                <a16:creationId xmlns:a16="http://schemas.microsoft.com/office/drawing/2014/main" id="{6CBDD8C7-A5A9-851F-96DF-5B794E6D4629}"/>
              </a:ext>
            </a:extLst>
          </p:cNvPr>
          <p:cNvSpPr>
            <a:spLocks noChangeAspect="1" noChangeArrowheads="1"/>
          </p:cNvSpPr>
          <p:nvPr/>
        </p:nvSpPr>
        <p:spPr bwMode="auto">
          <a:xfrm>
            <a:off x="4887913" y="2682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4243257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94FCD6-B2CE-47A8-A5EE-D35FCB8763ED}"/>
              </a:ext>
            </a:extLst>
          </p:cNvPr>
          <p:cNvSpPr txBox="1"/>
          <p:nvPr/>
        </p:nvSpPr>
        <p:spPr>
          <a:xfrm>
            <a:off x="2209353" y="4793262"/>
            <a:ext cx="5039532" cy="338554"/>
          </a:xfrm>
          <a:prstGeom prst="rect">
            <a:avLst/>
          </a:prstGeom>
          <a:noFill/>
        </p:spPr>
        <p:txBody>
          <a:bodyPr wrap="square">
            <a:spAutoFit/>
          </a:bodyPr>
          <a:lstStyle/>
          <a:p>
            <a:r>
              <a:rPr lang="en-US" sz="1600" dirty="0"/>
              <a:t>https://pubmed.ncbi.nlm.nih.gov/34600796/</a:t>
            </a:r>
          </a:p>
        </p:txBody>
      </p:sp>
      <p:sp>
        <p:nvSpPr>
          <p:cNvPr id="2" name="Title 1">
            <a:extLst>
              <a:ext uri="{FF2B5EF4-FFF2-40B4-BE49-F238E27FC236}">
                <a16:creationId xmlns:a16="http://schemas.microsoft.com/office/drawing/2014/main" id="{A7287519-F814-45D7-8E0A-2E3B9B70B223}"/>
              </a:ext>
            </a:extLst>
          </p:cNvPr>
          <p:cNvSpPr>
            <a:spLocks noGrp="1"/>
          </p:cNvSpPr>
          <p:nvPr>
            <p:ph type="title"/>
          </p:nvPr>
        </p:nvSpPr>
        <p:spPr>
          <a:xfrm>
            <a:off x="756047" y="248064"/>
            <a:ext cx="9072563" cy="945092"/>
          </a:xfrm>
        </p:spPr>
        <p:txBody>
          <a:bodyPr>
            <a:normAutofit/>
          </a:bodyPr>
          <a:lstStyle/>
          <a:p>
            <a:r>
              <a:rPr lang="en-US" sz="3200" dirty="0"/>
              <a:t>Total Health Expenditures: 2019</a:t>
            </a:r>
          </a:p>
        </p:txBody>
      </p:sp>
      <p:pic>
        <p:nvPicPr>
          <p:cNvPr id="6" name="Picture 5" descr="Chart, pie chart&#10;&#10;Description automatically generated">
            <a:extLst>
              <a:ext uri="{FF2B5EF4-FFF2-40B4-BE49-F238E27FC236}">
                <a16:creationId xmlns:a16="http://schemas.microsoft.com/office/drawing/2014/main" id="{8B74C9C9-8B28-4C3B-ADC0-F0200472F8F1}"/>
              </a:ext>
            </a:extLst>
          </p:cNvPr>
          <p:cNvPicPr>
            <a:picLocks noChangeAspect="1"/>
          </p:cNvPicPr>
          <p:nvPr/>
        </p:nvPicPr>
        <p:blipFill rotWithShape="1">
          <a:blip r:embed="rId3">
            <a:extLst>
              <a:ext uri="{28A0092B-C50C-407E-A947-70E740481C1C}">
                <a14:useLocalDpi xmlns:a14="http://schemas.microsoft.com/office/drawing/2010/main" val="0"/>
              </a:ext>
            </a:extLst>
          </a:blip>
          <a:srcRect t="7305"/>
          <a:stretch/>
        </p:blipFill>
        <p:spPr bwMode="auto">
          <a:xfrm>
            <a:off x="900151" y="1130439"/>
            <a:ext cx="8001623" cy="34968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30428529"/>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68AFB-3500-48B9-821C-D6D39294069D}"/>
              </a:ext>
            </a:extLst>
          </p:cNvPr>
          <p:cNvPicPr>
            <a:picLocks noChangeAspect="1"/>
          </p:cNvPicPr>
          <p:nvPr/>
        </p:nvPicPr>
        <p:blipFill rotWithShape="1">
          <a:blip r:embed="rId3"/>
          <a:srcRect t="18347"/>
          <a:stretch/>
        </p:blipFill>
        <p:spPr bwMode="auto">
          <a:xfrm>
            <a:off x="113002" y="1123405"/>
            <a:ext cx="9854620" cy="450929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7877DCB2-FCA0-4801-A003-99577904A18A}"/>
              </a:ext>
            </a:extLst>
          </p:cNvPr>
          <p:cNvSpPr>
            <a:spLocks noGrp="1"/>
          </p:cNvSpPr>
          <p:nvPr>
            <p:ph type="title"/>
          </p:nvPr>
        </p:nvSpPr>
        <p:spPr/>
        <p:txBody>
          <a:bodyPr>
            <a:normAutofit/>
          </a:bodyPr>
          <a:lstStyle/>
          <a:p>
            <a:r>
              <a:rPr lang="en-US" sz="2800" dirty="0">
                <a:solidFill>
                  <a:srgbClr val="002060"/>
                </a:solidFill>
              </a:rPr>
              <a:t>CBO Medicare Trust Fund Projections</a:t>
            </a:r>
          </a:p>
        </p:txBody>
      </p:sp>
      <p:sp>
        <p:nvSpPr>
          <p:cNvPr id="6" name="Text Placeholder 5">
            <a:extLst>
              <a:ext uri="{FF2B5EF4-FFF2-40B4-BE49-F238E27FC236}">
                <a16:creationId xmlns:a16="http://schemas.microsoft.com/office/drawing/2014/main" id="{1F492859-AD52-416B-97B5-19B6D0F82EA4}"/>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70694372"/>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401CA4-FDFE-497A-9810-08E19FD25039}"/>
              </a:ext>
            </a:extLst>
          </p:cNvPr>
          <p:cNvSpPr>
            <a:spLocks noGrp="1"/>
          </p:cNvSpPr>
          <p:nvPr>
            <p:ph type="subTitle"/>
          </p:nvPr>
        </p:nvSpPr>
        <p:spPr>
          <a:xfrm>
            <a:off x="504000" y="1131985"/>
            <a:ext cx="9071640" cy="3847207"/>
          </a:xfrm>
        </p:spPr>
        <p:txBody>
          <a:bodyPr/>
          <a:lstStyle/>
          <a:p>
            <a:r>
              <a:rPr lang="en-US" sz="1800" i="0" dirty="0">
                <a:solidFill>
                  <a:srgbClr val="161F2D"/>
                </a:solidFill>
                <a:effectLst/>
              </a:rPr>
              <a:t>One in six Americans have past-due health care bills on their credit report. </a:t>
            </a:r>
            <a:r>
              <a:rPr lang="en-US" sz="1000" i="0" dirty="0">
                <a:solidFill>
                  <a:srgbClr val="161F2D"/>
                </a:solidFill>
                <a:effectLst/>
              </a:rPr>
              <a:t>https://www.healthaffairs.org/doi/full/10.1377/hlthaff.2018.0349</a:t>
            </a:r>
          </a:p>
          <a:p>
            <a:endParaRPr lang="en-US" sz="1200" i="0" dirty="0">
              <a:solidFill>
                <a:srgbClr val="161F2D"/>
              </a:solidFill>
              <a:effectLst/>
            </a:endParaRPr>
          </a:p>
          <a:p>
            <a:r>
              <a:rPr lang="en-US" sz="1800" b="0" i="0" dirty="0">
                <a:solidFill>
                  <a:schemeClr val="tx1"/>
                </a:solidFill>
                <a:effectLst/>
              </a:rPr>
              <a:t>In the 2016 </a:t>
            </a:r>
            <a:r>
              <a:rPr lang="en-US" sz="1800" i="0" strike="noStrike" dirty="0">
                <a:solidFill>
                  <a:schemeClr val="tx1"/>
                </a:solidFill>
                <a:effectLst/>
              </a:rPr>
              <a:t>National Health Interview Survey</a:t>
            </a:r>
            <a:r>
              <a:rPr lang="en-US" sz="1800" b="0" i="0" dirty="0">
                <a:solidFill>
                  <a:schemeClr val="tx1"/>
                </a:solidFill>
                <a:effectLst/>
              </a:rPr>
              <a:t>, nearly three-quarters of Americans between ages 20 and 65 said they were insured but could not pay their medical bills</a:t>
            </a:r>
            <a:r>
              <a:rPr lang="en-US" sz="1800" dirty="0">
                <a:solidFill>
                  <a:schemeClr val="tx1"/>
                </a:solidFill>
              </a:rPr>
              <a:t>. </a:t>
            </a:r>
            <a:r>
              <a:rPr lang="en-US" sz="1000" b="0" i="0" dirty="0">
                <a:solidFill>
                  <a:srgbClr val="31445D"/>
                </a:solidFill>
                <a:effectLst/>
              </a:rPr>
              <a:t>https://www.cdc.gov/nchs/nhis/index.htm</a:t>
            </a:r>
          </a:p>
          <a:p>
            <a:endParaRPr lang="en-US" sz="1400" b="0" i="0" dirty="0">
              <a:solidFill>
                <a:srgbClr val="31445D"/>
              </a:solidFill>
              <a:effectLst/>
            </a:endParaRPr>
          </a:p>
          <a:p>
            <a:r>
              <a:rPr lang="en-US" sz="1800" b="0" i="0" dirty="0">
                <a:solidFill>
                  <a:srgbClr val="333333"/>
                </a:solidFill>
                <a:effectLst/>
              </a:rPr>
              <a:t>17.8% of individuals in the US had medical debt in collections in June 2020</a:t>
            </a:r>
          </a:p>
          <a:p>
            <a:r>
              <a:rPr lang="en-US" sz="1000" b="0" i="0" dirty="0">
                <a:solidFill>
                  <a:srgbClr val="333333"/>
                </a:solidFill>
                <a:effectLst/>
              </a:rPr>
              <a:t>https://jamanetwork.com/journals/jama/article-abstract/2782187</a:t>
            </a:r>
          </a:p>
          <a:p>
            <a:endParaRPr lang="en-US" sz="1400" b="0" i="0" dirty="0">
              <a:solidFill>
                <a:srgbClr val="333333"/>
              </a:solidFill>
              <a:effectLst/>
            </a:endParaRPr>
          </a:p>
          <a:p>
            <a:r>
              <a:rPr lang="en-US" sz="1800" dirty="0">
                <a:solidFill>
                  <a:srgbClr val="434343"/>
                </a:solidFill>
              </a:rPr>
              <a:t>M</a:t>
            </a:r>
            <a:r>
              <a:rPr lang="en-US" sz="1800" b="0" i="0" dirty="0">
                <a:solidFill>
                  <a:srgbClr val="434343"/>
                </a:solidFill>
                <a:effectLst/>
              </a:rPr>
              <a:t>edical bills were the largest single cause of bankruptcy filings and more than half of debtors had medical debts as part of their bankruptcies.</a:t>
            </a:r>
            <a:endParaRPr lang="en-US" sz="1800" b="0" i="0" baseline="30000" dirty="0">
              <a:solidFill>
                <a:srgbClr val="D24E25"/>
              </a:solidFill>
              <a:effectLst/>
            </a:endParaRPr>
          </a:p>
          <a:p>
            <a:r>
              <a:rPr lang="en-US" sz="1000" dirty="0">
                <a:solidFill>
                  <a:schemeClr val="tx1"/>
                </a:solidFill>
              </a:rPr>
              <a:t>Austin D.</a:t>
            </a:r>
            <a:r>
              <a:rPr lang="en-US" sz="1000" b="0" i="0" dirty="0">
                <a:solidFill>
                  <a:schemeClr val="tx1"/>
                </a:solidFill>
                <a:effectLst/>
              </a:rPr>
              <a:t> </a:t>
            </a:r>
            <a:r>
              <a:rPr lang="en-US" sz="1000" b="0" i="0" u="none" strike="noStrike" dirty="0">
                <a:solidFill>
                  <a:schemeClr val="tx1"/>
                </a:solidFill>
                <a:effectLst/>
              </a:rPr>
              <a:t>Medical Debt As a Cause of Consumer Bankruptcy</a:t>
            </a:r>
            <a:r>
              <a:rPr lang="en-US" sz="1000" b="0" i="0" dirty="0">
                <a:solidFill>
                  <a:schemeClr val="tx1"/>
                </a:solidFill>
                <a:effectLst/>
              </a:rPr>
              <a:t> (Jan. 2014),</a:t>
            </a:r>
          </a:p>
          <a:p>
            <a:endParaRPr lang="en-US" sz="1400" dirty="0">
              <a:solidFill>
                <a:srgbClr val="434343"/>
              </a:solidFill>
            </a:endParaRPr>
          </a:p>
          <a:p>
            <a:r>
              <a:rPr lang="en-US" sz="1800" dirty="0">
                <a:solidFill>
                  <a:schemeClr val="tx1"/>
                </a:solidFill>
              </a:rPr>
              <a:t>Medical debt now outweighs all other personal debt in U.S. </a:t>
            </a:r>
          </a:p>
          <a:p>
            <a:r>
              <a:rPr lang="en-US" sz="1000" dirty="0">
                <a:solidFill>
                  <a:schemeClr val="tx1"/>
                </a:solidFill>
              </a:rPr>
              <a:t>https://www.fiercehealthcare.com/finance/medical-debt-now-outweighs-all-other-personal-debt-us-those-medicaid-nonexpansion-states</a:t>
            </a:r>
          </a:p>
          <a:p>
            <a:endParaRPr lang="en-US" sz="2000" dirty="0"/>
          </a:p>
        </p:txBody>
      </p:sp>
      <p:sp>
        <p:nvSpPr>
          <p:cNvPr id="2" name="Title 1">
            <a:extLst>
              <a:ext uri="{FF2B5EF4-FFF2-40B4-BE49-F238E27FC236}">
                <a16:creationId xmlns:a16="http://schemas.microsoft.com/office/drawing/2014/main" id="{706048DB-4D32-4A3A-9250-8BC5AC0B0F3F}"/>
              </a:ext>
            </a:extLst>
          </p:cNvPr>
          <p:cNvSpPr>
            <a:spLocks noGrp="1"/>
          </p:cNvSpPr>
          <p:nvPr>
            <p:ph type="title"/>
          </p:nvPr>
        </p:nvSpPr>
        <p:spPr>
          <a:xfrm>
            <a:off x="504000" y="354541"/>
            <a:ext cx="9071640" cy="498598"/>
          </a:xfrm>
        </p:spPr>
        <p:txBody>
          <a:bodyPr/>
          <a:lstStyle/>
          <a:p>
            <a:r>
              <a:rPr lang="en-US" sz="3200" dirty="0"/>
              <a:t>Burden of Healthcare Costs: Personal Debt</a:t>
            </a:r>
          </a:p>
        </p:txBody>
      </p:sp>
    </p:spTree>
    <p:extLst>
      <p:ext uri="{BB962C8B-B14F-4D97-AF65-F5344CB8AC3E}">
        <p14:creationId xmlns:p14="http://schemas.microsoft.com/office/powerpoint/2010/main" val="297082514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BED515D5-A0BA-9C40-09EA-AD52199FA6F7}"/>
              </a:ext>
            </a:extLst>
          </p:cNvPr>
          <p:cNvPicPr/>
          <p:nvPr/>
        </p:nvPicPr>
        <p:blipFill>
          <a:blip r:embed="rId3"/>
          <a:stretch/>
        </p:blipFill>
        <p:spPr>
          <a:xfrm>
            <a:off x="1068946" y="579549"/>
            <a:ext cx="7933386" cy="4415451"/>
          </a:xfrm>
          <a:prstGeom prst="rect">
            <a:avLst/>
          </a:prstGeom>
          <a:ln>
            <a:noFill/>
          </a:ln>
        </p:spPr>
      </p:pic>
      <p:sp>
        <p:nvSpPr>
          <p:cNvPr id="6" name="TextBox 5">
            <a:extLst>
              <a:ext uri="{FF2B5EF4-FFF2-40B4-BE49-F238E27FC236}">
                <a16:creationId xmlns:a16="http://schemas.microsoft.com/office/drawing/2014/main" id="{2A6981C5-59A0-7B32-4F6C-743618D5711E}"/>
              </a:ext>
            </a:extLst>
          </p:cNvPr>
          <p:cNvSpPr txBox="1"/>
          <p:nvPr/>
        </p:nvSpPr>
        <p:spPr>
          <a:xfrm>
            <a:off x="2405131" y="5091001"/>
            <a:ext cx="5042078" cy="369332"/>
          </a:xfrm>
          <a:prstGeom prst="rect">
            <a:avLst/>
          </a:prstGeom>
          <a:noFill/>
        </p:spPr>
        <p:txBody>
          <a:bodyPr wrap="square">
            <a:spAutoFit/>
          </a:bodyPr>
          <a:lstStyle/>
          <a:p>
            <a:r>
              <a:rPr lang="en-US" dirty="0"/>
              <a:t>https://</a:t>
            </a:r>
            <a:r>
              <a:rPr lang="en-US" dirty="0" err="1"/>
              <a:t>doi.org</a:t>
            </a:r>
            <a:r>
              <a:rPr lang="en-US" dirty="0"/>
              <a:t>/10.1016/j.jacr.2022.07.014</a:t>
            </a:r>
          </a:p>
        </p:txBody>
      </p:sp>
    </p:spTree>
    <p:extLst>
      <p:ext uri="{BB962C8B-B14F-4D97-AF65-F5344CB8AC3E}">
        <p14:creationId xmlns:p14="http://schemas.microsoft.com/office/powerpoint/2010/main" val="319304422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B02AF4-C1A5-F2E2-0847-48575B27A8F1}"/>
              </a:ext>
            </a:extLst>
          </p:cNvPr>
          <p:cNvSpPr>
            <a:spLocks noGrp="1"/>
          </p:cNvSpPr>
          <p:nvPr>
            <p:ph type="body" sz="quarter" idx="10"/>
          </p:nvPr>
        </p:nvSpPr>
        <p:spPr/>
        <p:txBody>
          <a:bodyPr/>
          <a:lstStyle/>
          <a:p>
            <a:endParaRPr lang="en-US" dirty="0"/>
          </a:p>
        </p:txBody>
      </p:sp>
      <p:sp>
        <p:nvSpPr>
          <p:cNvPr id="6" name="TextBox 5">
            <a:extLst>
              <a:ext uri="{FF2B5EF4-FFF2-40B4-BE49-F238E27FC236}">
                <a16:creationId xmlns:a16="http://schemas.microsoft.com/office/drawing/2014/main" id="{42571BD5-F497-CD1D-7DAF-90CABE20D359}"/>
              </a:ext>
            </a:extLst>
          </p:cNvPr>
          <p:cNvSpPr txBox="1"/>
          <p:nvPr/>
        </p:nvSpPr>
        <p:spPr>
          <a:xfrm>
            <a:off x="2148334" y="1988889"/>
            <a:ext cx="6213074" cy="1692771"/>
          </a:xfrm>
          <a:prstGeom prst="rect">
            <a:avLst/>
          </a:prstGeom>
          <a:noFill/>
        </p:spPr>
        <p:txBody>
          <a:bodyPr wrap="square">
            <a:spAutoFit/>
          </a:bodyPr>
          <a:lstStyle/>
          <a:p>
            <a:pPr marL="0" marR="0">
              <a:spcBef>
                <a:spcPts val="0"/>
              </a:spcBef>
              <a:spcAft>
                <a:spcPts val="0"/>
              </a:spcAft>
            </a:pPr>
            <a:r>
              <a:rPr lang="en-US" sz="3200" i="1" dirty="0">
                <a:solidFill>
                  <a:srgbClr val="000000"/>
                </a:solidFill>
                <a:effectLst/>
                <a:latin typeface="Calibri" panose="020F0502020204030204" pitchFamily="34" charset="0"/>
                <a:ea typeface="Times New Roman" panose="02020603050405020304" pitchFamily="18" charset="0"/>
              </a:rPr>
              <a:t>“CLINICAL INDICATION: </a:t>
            </a:r>
            <a:r>
              <a:rPr lang="en-US" sz="2400" i="1" dirty="0">
                <a:solidFill>
                  <a:srgbClr val="000000"/>
                </a:solidFill>
                <a:effectLst/>
                <a:latin typeface="Calibri" panose="020F0502020204030204" pitchFamily="34" charset="0"/>
                <a:ea typeface="Times New Roman" panose="02020603050405020304" pitchFamily="18" charset="0"/>
              </a:rPr>
              <a:t>Pt is a 49 year old female who reports being told of bilateral breast masses 2 years ago, unable to receive treatment due to financial issues.”</a:t>
            </a:r>
            <a:endParaRPr lang="en-US" sz="2400" i="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4497276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5B5B-8FC2-4923-8A99-E8E9F638EA94}"/>
              </a:ext>
            </a:extLst>
          </p:cNvPr>
          <p:cNvSpPr>
            <a:spLocks noGrp="1"/>
          </p:cNvSpPr>
          <p:nvPr>
            <p:ph type="title"/>
          </p:nvPr>
        </p:nvSpPr>
        <p:spPr>
          <a:xfrm>
            <a:off x="585225" y="2093997"/>
            <a:ext cx="9072563" cy="567055"/>
          </a:xfrm>
        </p:spPr>
        <p:txBody>
          <a:bodyPr>
            <a:noAutofit/>
          </a:bodyPr>
          <a:lstStyle/>
          <a:p>
            <a:pPr algn="ctr"/>
            <a:r>
              <a:rPr lang="en-US" sz="3200" dirty="0"/>
              <a:t>Physician Reimbursement</a:t>
            </a:r>
          </a:p>
        </p:txBody>
      </p:sp>
      <p:sp>
        <p:nvSpPr>
          <p:cNvPr id="3" name="Text Placeholder 2">
            <a:extLst>
              <a:ext uri="{FF2B5EF4-FFF2-40B4-BE49-F238E27FC236}">
                <a16:creationId xmlns:a16="http://schemas.microsoft.com/office/drawing/2014/main" id="{8A3DDF5A-8DDD-44E9-891C-6C39BABD8E2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25136414"/>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3677-966E-4265-8ADA-0D6C8E14EFF4}"/>
              </a:ext>
            </a:extLst>
          </p:cNvPr>
          <p:cNvSpPr>
            <a:spLocks noGrp="1"/>
          </p:cNvSpPr>
          <p:nvPr>
            <p:ph type="title"/>
          </p:nvPr>
        </p:nvSpPr>
        <p:spPr/>
        <p:txBody>
          <a:bodyPr>
            <a:noAutofit/>
          </a:bodyPr>
          <a:lstStyle/>
          <a:p>
            <a:r>
              <a:rPr lang="en-US" sz="3200" dirty="0"/>
              <a:t>Medicare Physician Fee Schedule (MPFS)</a:t>
            </a:r>
          </a:p>
        </p:txBody>
      </p:sp>
      <p:pic>
        <p:nvPicPr>
          <p:cNvPr id="6" name="Content Placeholder 5">
            <a:extLst>
              <a:ext uri="{FF2B5EF4-FFF2-40B4-BE49-F238E27FC236}">
                <a16:creationId xmlns:a16="http://schemas.microsoft.com/office/drawing/2014/main" id="{393E0C61-1A5E-4D61-9C29-5E633A69AE60}"/>
              </a:ext>
            </a:extLst>
          </p:cNvPr>
          <p:cNvPicPr>
            <a:picLocks noGrp="1" noChangeAspect="1"/>
          </p:cNvPicPr>
          <p:nvPr>
            <p:ph idx="1"/>
          </p:nvPr>
        </p:nvPicPr>
        <p:blipFill rotWithShape="1">
          <a:blip r:embed="rId3"/>
          <a:srcRect t="22401"/>
          <a:stretch/>
        </p:blipFill>
        <p:spPr bwMode="auto">
          <a:xfrm>
            <a:off x="755800" y="2256599"/>
            <a:ext cx="8821429" cy="17240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4907501"/>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32217F-B07D-40E5-8721-309F61C3BA38}"/>
              </a:ext>
            </a:extLst>
          </p:cNvPr>
          <p:cNvSpPr>
            <a:spLocks noGrp="1"/>
          </p:cNvSpPr>
          <p:nvPr>
            <p:ph type="subTitle"/>
          </p:nvPr>
        </p:nvSpPr>
        <p:spPr>
          <a:xfrm>
            <a:off x="504159" y="968842"/>
            <a:ext cx="9071322" cy="4185761"/>
          </a:xfrm>
        </p:spPr>
        <p:txBody>
          <a:bodyPr/>
          <a:lstStyle/>
          <a:p>
            <a:pPr marL="285750" indent="-285750" algn="l">
              <a:buFont typeface="Wingdings" panose="05000000000000000000" pitchFamily="2" charset="2"/>
              <a:buChar char="§"/>
            </a:pPr>
            <a:r>
              <a:rPr lang="en-US" sz="1600" dirty="0">
                <a:solidFill>
                  <a:schemeClr val="tx1"/>
                </a:solidFill>
              </a:rPr>
              <a:t>Medical code set that is used to report medical, surgical, and diagnostic procedures and services to entities such as physicians, health insurance companies and accreditation organizations. </a:t>
            </a:r>
          </a:p>
          <a:p>
            <a:pPr marL="285750" indent="-285750" algn="l">
              <a:buFont typeface="Wingdings" panose="05000000000000000000" pitchFamily="2" charset="2"/>
              <a:buChar char="§"/>
            </a:pPr>
            <a:endParaRPr lang="en-US" sz="1600" dirty="0">
              <a:solidFill>
                <a:schemeClr val="tx1"/>
              </a:solidFill>
            </a:endParaRPr>
          </a:p>
          <a:p>
            <a:pPr marL="285750" indent="-285750" algn="l">
              <a:buFont typeface="Wingdings" panose="05000000000000000000" pitchFamily="2" charset="2"/>
              <a:buChar char="§"/>
            </a:pPr>
            <a:r>
              <a:rPr lang="en-US" sz="1600" dirty="0">
                <a:solidFill>
                  <a:schemeClr val="tx1"/>
                </a:solidFill>
              </a:rPr>
              <a:t>CPT is a registered trademark of the American Medical Association.</a:t>
            </a:r>
            <a:r>
              <a:rPr lang="en-US" sz="1600" b="0" i="0" u="none" strike="noStrike" dirty="0">
                <a:solidFill>
                  <a:srgbClr val="000000"/>
                </a:solidFill>
                <a:effectLst/>
              </a:rPr>
              <a:t> The CPT® Editorial Panel is responsible for maintaining the CPT code set</a:t>
            </a:r>
          </a:p>
          <a:p>
            <a:pPr algn="l"/>
            <a:endParaRPr lang="en-US" sz="1600" dirty="0">
              <a:solidFill>
                <a:schemeClr val="tx1"/>
              </a:solidFill>
            </a:endParaRPr>
          </a:p>
          <a:p>
            <a:pPr marL="285750" indent="-285750">
              <a:buFont typeface="Wingdings" panose="05000000000000000000" pitchFamily="2" charset="2"/>
              <a:buChar char="§"/>
            </a:pPr>
            <a:r>
              <a:rPr lang="en-US" sz="1600" b="1" dirty="0">
                <a:solidFill>
                  <a:schemeClr val="tx1"/>
                </a:solidFill>
              </a:rPr>
              <a:t>Category 1: Procedures and contemporary medical practices</a:t>
            </a:r>
          </a:p>
          <a:p>
            <a:pPr marL="284163"/>
            <a:r>
              <a:rPr lang="en-US" sz="1600" dirty="0">
                <a:solidFill>
                  <a:schemeClr val="tx1"/>
                </a:solidFill>
              </a:rPr>
              <a:t>Covers procedures and contemporary medical practices that are widely performed. Category 1 identifies a procedure or service that is approved by the Food and Drug Administration (</a:t>
            </a:r>
            <a:r>
              <a:rPr lang="en-US" sz="1600" u="sng" dirty="0">
                <a:solidFill>
                  <a:schemeClr val="tx1"/>
                </a:solidFill>
                <a:hlinkClick r:id="rId3">
                  <a:extLst>
                    <a:ext uri="{A12FA001-AC4F-418D-AE19-62706E023703}">
                      <ahyp:hlinkClr xmlns:ahyp="http://schemas.microsoft.com/office/drawing/2018/hyperlinkcolor" val="tx"/>
                    </a:ext>
                  </a:extLst>
                </a:hlinkClick>
              </a:rPr>
              <a:t>FDA</a:t>
            </a:r>
            <a:r>
              <a:rPr lang="en-US" sz="1600" dirty="0">
                <a:solidFill>
                  <a:schemeClr val="tx1"/>
                </a:solidFill>
              </a:rPr>
              <a:t>), performed by healthcare professionals nationwide, and is proven and documented.</a:t>
            </a:r>
          </a:p>
          <a:p>
            <a:pPr marL="285750" indent="-285750">
              <a:buFont typeface="Wingdings" panose="05000000000000000000" pitchFamily="2" charset="2"/>
              <a:buChar char="§"/>
            </a:pPr>
            <a:endParaRPr lang="en-US" sz="1600" dirty="0">
              <a:solidFill>
                <a:schemeClr val="tx1"/>
              </a:solidFill>
            </a:endParaRPr>
          </a:p>
          <a:p>
            <a:pPr marL="285750" indent="-285750">
              <a:buFont typeface="Wingdings" panose="05000000000000000000" pitchFamily="2" charset="2"/>
              <a:buChar char="§"/>
            </a:pPr>
            <a:r>
              <a:rPr lang="en-US" sz="1600" b="1" dirty="0">
                <a:solidFill>
                  <a:schemeClr val="tx1"/>
                </a:solidFill>
              </a:rPr>
              <a:t>Category 2: Performance Measures</a:t>
            </a:r>
          </a:p>
          <a:p>
            <a:pPr marL="284163"/>
            <a:r>
              <a:rPr lang="en-US" sz="1600" dirty="0">
                <a:solidFill>
                  <a:schemeClr val="tx1"/>
                </a:solidFill>
              </a:rPr>
              <a:t>Supplementary tracking codes that are used for performance measures and are intended to help collect information about the quality of care delivered. </a:t>
            </a:r>
          </a:p>
          <a:p>
            <a:pPr marL="285750" indent="-285750">
              <a:buFont typeface="Wingdings" panose="05000000000000000000" pitchFamily="2" charset="2"/>
              <a:buChar char="§"/>
            </a:pPr>
            <a:endParaRPr lang="en-US" sz="1600" dirty="0">
              <a:solidFill>
                <a:schemeClr val="tx1"/>
              </a:solidFill>
            </a:endParaRPr>
          </a:p>
          <a:p>
            <a:pPr marL="285750" indent="-285750">
              <a:buFont typeface="Wingdings" panose="05000000000000000000" pitchFamily="2" charset="2"/>
              <a:buChar char="§"/>
            </a:pPr>
            <a:r>
              <a:rPr lang="en-US" sz="1600" b="1" dirty="0">
                <a:solidFill>
                  <a:schemeClr val="tx1"/>
                </a:solidFill>
              </a:rPr>
              <a:t>Category 3: Emerging technologies, services and procedures</a:t>
            </a:r>
          </a:p>
          <a:p>
            <a:pPr indent="284163"/>
            <a:r>
              <a:rPr lang="en-US" sz="1600" dirty="0">
                <a:solidFill>
                  <a:schemeClr val="tx1"/>
                </a:solidFill>
              </a:rPr>
              <a:t>Temporary codes that cover emerging technologies, services and procedures. </a:t>
            </a:r>
          </a:p>
        </p:txBody>
      </p:sp>
      <p:sp>
        <p:nvSpPr>
          <p:cNvPr id="2" name="Title 1">
            <a:extLst>
              <a:ext uri="{FF2B5EF4-FFF2-40B4-BE49-F238E27FC236}">
                <a16:creationId xmlns:a16="http://schemas.microsoft.com/office/drawing/2014/main" id="{157DFBEA-658B-4011-9AD3-7E46A8006EDD}"/>
              </a:ext>
            </a:extLst>
          </p:cNvPr>
          <p:cNvSpPr>
            <a:spLocks noGrp="1"/>
          </p:cNvSpPr>
          <p:nvPr>
            <p:ph type="title"/>
          </p:nvPr>
        </p:nvSpPr>
        <p:spPr>
          <a:xfrm>
            <a:off x="504159" y="259832"/>
            <a:ext cx="9071322" cy="492443"/>
          </a:xfrm>
        </p:spPr>
        <p:txBody>
          <a:bodyPr/>
          <a:lstStyle/>
          <a:p>
            <a:r>
              <a:rPr lang="en-US" sz="3200" dirty="0"/>
              <a:t>Current Procedure Terminology (CPT)</a:t>
            </a:r>
          </a:p>
        </p:txBody>
      </p:sp>
    </p:spTree>
    <p:extLst>
      <p:ext uri="{BB962C8B-B14F-4D97-AF65-F5344CB8AC3E}">
        <p14:creationId xmlns:p14="http://schemas.microsoft.com/office/powerpoint/2010/main" val="1729712603"/>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A08675-6EED-4349-945E-2AC58B4F14AB}"/>
              </a:ext>
            </a:extLst>
          </p:cNvPr>
          <p:cNvSpPr>
            <a:spLocks noGrp="1"/>
          </p:cNvSpPr>
          <p:nvPr>
            <p:ph type="subTitle"/>
          </p:nvPr>
        </p:nvSpPr>
        <p:spPr>
          <a:xfrm>
            <a:off x="504651" y="1191552"/>
            <a:ext cx="9071322" cy="3416320"/>
          </a:xfrm>
        </p:spPr>
        <p:txBody>
          <a:bodyPr/>
          <a:lstStyle/>
          <a:p>
            <a:endParaRPr lang="en-US" sz="1200" b="1" dirty="0">
              <a:solidFill>
                <a:srgbClr val="202122"/>
              </a:solidFill>
            </a:endParaRPr>
          </a:p>
          <a:p>
            <a:pPr marL="285750" indent="-285750">
              <a:buFont typeface="Wingdings" panose="05000000000000000000" pitchFamily="2" charset="2"/>
              <a:buChar char="§"/>
            </a:pPr>
            <a:r>
              <a:rPr lang="en-US" sz="1600" dirty="0">
                <a:solidFill>
                  <a:schemeClr val="tx1"/>
                </a:solidFill>
              </a:rPr>
              <a:t>Measure of “value” used in the Medicare reimbursement formula for physician services.</a:t>
            </a:r>
          </a:p>
          <a:p>
            <a:pPr marL="285750" indent="-285750">
              <a:buFont typeface="Wingdings" panose="05000000000000000000" pitchFamily="2" charset="2"/>
              <a:buChar char="§"/>
            </a:pPr>
            <a:endParaRPr lang="en-US" sz="1600" dirty="0">
              <a:solidFill>
                <a:srgbClr val="202122"/>
              </a:solidFill>
            </a:endParaRPr>
          </a:p>
          <a:p>
            <a:pPr marL="285750" indent="-285750">
              <a:buFont typeface="Wingdings" panose="05000000000000000000" pitchFamily="2" charset="2"/>
              <a:buChar char="§"/>
            </a:pPr>
            <a:r>
              <a:rPr lang="en-US" sz="1600" dirty="0">
                <a:solidFill>
                  <a:schemeClr val="tx1"/>
                </a:solidFill>
              </a:rPr>
              <a:t>RVUs are a part of the resource-based relative value scale (RBRVS). </a:t>
            </a:r>
          </a:p>
          <a:p>
            <a:r>
              <a:rPr lang="en-US" sz="1600" dirty="0">
                <a:solidFill>
                  <a:schemeClr val="tx1"/>
                </a:solidFill>
              </a:rPr>
              <a:t>	Omnibus Budget Reconciliation Act of 1989 </a:t>
            </a:r>
          </a:p>
          <a:p>
            <a:r>
              <a:rPr lang="en-US" sz="1600" dirty="0">
                <a:solidFill>
                  <a:srgbClr val="202122"/>
                </a:solidFill>
              </a:rPr>
              <a:t>	</a:t>
            </a:r>
            <a:endParaRPr lang="en-US" sz="1600" baseline="30000" dirty="0">
              <a:solidFill>
                <a:srgbClr val="0645AD"/>
              </a:solidFill>
            </a:endParaRPr>
          </a:p>
          <a:p>
            <a:pPr marL="285750" indent="-285750">
              <a:buFont typeface="Wingdings" panose="05000000000000000000" pitchFamily="2" charset="2"/>
              <a:buChar char="§"/>
            </a:pPr>
            <a:r>
              <a:rPr lang="en-US" sz="1600" dirty="0">
                <a:solidFill>
                  <a:srgbClr val="202122"/>
                </a:solidFill>
              </a:rPr>
              <a:t>RVU’s recommended by a private group of 32 physician members of the </a:t>
            </a:r>
            <a:r>
              <a:rPr lang="en-US" sz="1600" dirty="0">
                <a:solidFill>
                  <a:schemeClr val="tx1"/>
                </a:solidFill>
              </a:rPr>
              <a:t>American Medical Association's Specialty Society Relative Value Scale Update</a:t>
            </a:r>
            <a:r>
              <a:rPr lang="en-US" sz="1600" dirty="0">
                <a:solidFill>
                  <a:srgbClr val="0645AD"/>
                </a:solidFill>
              </a:rPr>
              <a:t> </a:t>
            </a:r>
            <a:r>
              <a:rPr lang="en-US" sz="1600" dirty="0">
                <a:solidFill>
                  <a:schemeClr val="tx1"/>
                </a:solidFill>
              </a:rPr>
              <a:t>Committee </a:t>
            </a:r>
            <a:r>
              <a:rPr lang="en-US" sz="1600" dirty="0">
                <a:solidFill>
                  <a:srgbClr val="202122"/>
                </a:solidFill>
              </a:rPr>
              <a:t>(RUC). Final determination by HHS Secretary. </a:t>
            </a:r>
          </a:p>
          <a:p>
            <a:pPr marL="285750" indent="-285750">
              <a:buFont typeface="Wingdings" panose="05000000000000000000" pitchFamily="2" charset="2"/>
              <a:buChar char="§"/>
            </a:pPr>
            <a:endParaRPr lang="en-US" sz="1600" dirty="0">
              <a:solidFill>
                <a:srgbClr val="202122"/>
              </a:solidFill>
            </a:endParaRPr>
          </a:p>
          <a:p>
            <a:pPr marL="285750" indent="-285750">
              <a:buFont typeface="Wingdings" panose="05000000000000000000" pitchFamily="2" charset="2"/>
              <a:buChar char="§"/>
            </a:pPr>
            <a:r>
              <a:rPr lang="en-US" sz="1600" dirty="0">
                <a:solidFill>
                  <a:srgbClr val="202122"/>
                </a:solidFill>
              </a:rPr>
              <a:t>Medicare Reimbursement formula contains three RVUs: </a:t>
            </a:r>
          </a:p>
          <a:p>
            <a:r>
              <a:rPr lang="en-US" sz="1800" dirty="0">
                <a:solidFill>
                  <a:srgbClr val="202122"/>
                </a:solidFill>
              </a:rPr>
              <a:t>	</a:t>
            </a:r>
            <a:r>
              <a:rPr lang="en-US" sz="1400" dirty="0">
                <a:solidFill>
                  <a:srgbClr val="202122"/>
                </a:solidFill>
              </a:rPr>
              <a:t>Physician work</a:t>
            </a:r>
          </a:p>
          <a:p>
            <a:r>
              <a:rPr lang="en-US" sz="1400" dirty="0">
                <a:solidFill>
                  <a:srgbClr val="202122"/>
                </a:solidFill>
              </a:rPr>
              <a:t>	Practice expense </a:t>
            </a:r>
          </a:p>
          <a:p>
            <a:r>
              <a:rPr lang="en-US" sz="1400" dirty="0">
                <a:solidFill>
                  <a:srgbClr val="202122"/>
                </a:solidFill>
              </a:rPr>
              <a:t>	Malpractice expense</a:t>
            </a:r>
            <a:endParaRPr lang="en-US" sz="1400" dirty="0"/>
          </a:p>
        </p:txBody>
      </p:sp>
      <p:sp>
        <p:nvSpPr>
          <p:cNvPr id="2" name="Title 1">
            <a:extLst>
              <a:ext uri="{FF2B5EF4-FFF2-40B4-BE49-F238E27FC236}">
                <a16:creationId xmlns:a16="http://schemas.microsoft.com/office/drawing/2014/main" id="{EBB7BC14-3A91-4B31-8091-6F2D86A8ED7D}"/>
              </a:ext>
            </a:extLst>
          </p:cNvPr>
          <p:cNvSpPr>
            <a:spLocks noGrp="1"/>
          </p:cNvSpPr>
          <p:nvPr>
            <p:ph type="title"/>
          </p:nvPr>
        </p:nvSpPr>
        <p:spPr>
          <a:xfrm>
            <a:off x="504651" y="433300"/>
            <a:ext cx="9071322" cy="492443"/>
          </a:xfrm>
        </p:spPr>
        <p:txBody>
          <a:bodyPr/>
          <a:lstStyle/>
          <a:p>
            <a:r>
              <a:rPr lang="en-US" sz="3200" dirty="0"/>
              <a:t>Relative Value Units (RVU’s)</a:t>
            </a:r>
          </a:p>
        </p:txBody>
      </p:sp>
    </p:spTree>
    <p:extLst>
      <p:ext uri="{BB962C8B-B14F-4D97-AF65-F5344CB8AC3E}">
        <p14:creationId xmlns:p14="http://schemas.microsoft.com/office/powerpoint/2010/main" val="384662330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BFFED-130B-4677-963A-A865A9DE6F24}"/>
              </a:ext>
            </a:extLst>
          </p:cNvPr>
          <p:cNvSpPr>
            <a:spLocks noGrp="1"/>
          </p:cNvSpPr>
          <p:nvPr>
            <p:ph type="title"/>
          </p:nvPr>
        </p:nvSpPr>
        <p:spPr>
          <a:xfrm>
            <a:off x="580434" y="458192"/>
            <a:ext cx="9072563" cy="567055"/>
          </a:xfrm>
        </p:spPr>
        <p:txBody>
          <a:bodyPr/>
          <a:lstStyle/>
          <a:p>
            <a:r>
              <a:rPr lang="en-US" dirty="0">
                <a:solidFill>
                  <a:srgbClr val="002060"/>
                </a:solidFill>
              </a:rPr>
              <a:t>G</a:t>
            </a:r>
            <a:r>
              <a:rPr lang="en-US" b="0" i="0" dirty="0">
                <a:solidFill>
                  <a:srgbClr val="002060"/>
                </a:solidFill>
                <a:effectLst/>
                <a:latin typeface="Arial" panose="020B0604020202020204" pitchFamily="34" charset="0"/>
              </a:rPr>
              <a:t>eographic </a:t>
            </a:r>
            <a:r>
              <a:rPr lang="en-US" dirty="0">
                <a:solidFill>
                  <a:srgbClr val="002060"/>
                </a:solidFill>
              </a:rPr>
              <a:t>P</a:t>
            </a:r>
            <a:r>
              <a:rPr lang="en-US" b="0" i="0" dirty="0">
                <a:solidFill>
                  <a:srgbClr val="002060"/>
                </a:solidFill>
                <a:effectLst/>
                <a:latin typeface="Arial" panose="020B0604020202020204" pitchFamily="34" charset="0"/>
              </a:rPr>
              <a:t>ractice </a:t>
            </a:r>
            <a:r>
              <a:rPr lang="en-US" dirty="0">
                <a:solidFill>
                  <a:srgbClr val="002060"/>
                </a:solidFill>
              </a:rPr>
              <a:t>C</a:t>
            </a:r>
            <a:r>
              <a:rPr lang="en-US" b="0" i="0" dirty="0">
                <a:solidFill>
                  <a:srgbClr val="002060"/>
                </a:solidFill>
                <a:effectLst/>
                <a:latin typeface="Arial" panose="020B0604020202020204" pitchFamily="34" charset="0"/>
              </a:rPr>
              <a:t>ost </a:t>
            </a:r>
            <a:r>
              <a:rPr lang="en-US" dirty="0">
                <a:solidFill>
                  <a:srgbClr val="002060"/>
                </a:solidFill>
              </a:rPr>
              <a:t>I</a:t>
            </a:r>
            <a:r>
              <a:rPr lang="en-US" b="0" i="0" dirty="0">
                <a:solidFill>
                  <a:srgbClr val="002060"/>
                </a:solidFill>
                <a:effectLst/>
                <a:latin typeface="Arial" panose="020B0604020202020204" pitchFamily="34" charset="0"/>
              </a:rPr>
              <a:t>ndex </a:t>
            </a:r>
            <a:r>
              <a:rPr lang="en-US" b="0" i="0" dirty="0">
                <a:solidFill>
                  <a:srgbClr val="000000"/>
                </a:solidFill>
                <a:effectLst/>
                <a:latin typeface="Arial" panose="020B0604020202020204" pitchFamily="34" charset="0"/>
              </a:rPr>
              <a:t>(</a:t>
            </a:r>
            <a:r>
              <a:rPr lang="en-US" dirty="0"/>
              <a:t>GPCI)</a:t>
            </a:r>
          </a:p>
        </p:txBody>
      </p:sp>
      <p:sp>
        <p:nvSpPr>
          <p:cNvPr id="4" name="Content Placeholder 3">
            <a:extLst>
              <a:ext uri="{FF2B5EF4-FFF2-40B4-BE49-F238E27FC236}">
                <a16:creationId xmlns:a16="http://schemas.microsoft.com/office/drawing/2014/main" id="{87B623A7-62BA-4991-BC0B-825F06B75015}"/>
              </a:ext>
            </a:extLst>
          </p:cNvPr>
          <p:cNvSpPr>
            <a:spLocks noGrp="1"/>
          </p:cNvSpPr>
          <p:nvPr>
            <p:ph idx="1"/>
          </p:nvPr>
        </p:nvSpPr>
        <p:spPr>
          <a:xfrm>
            <a:off x="630038" y="1426212"/>
            <a:ext cx="8820547" cy="3591348"/>
          </a:xfrm>
        </p:spPr>
        <p:txBody>
          <a:bodyPr>
            <a:normAutofit/>
          </a:bodyPr>
          <a:lstStyle/>
          <a:p>
            <a:r>
              <a:rPr lang="en-US" sz="1800" b="0" i="0" dirty="0">
                <a:solidFill>
                  <a:srgbClr val="000000"/>
                </a:solidFill>
                <a:effectLst/>
                <a:latin typeface="Arial" panose="020B0604020202020204" pitchFamily="34" charset="0"/>
              </a:rPr>
              <a:t>MPFS adjustments to reflect the variation in practice costs from area to area. </a:t>
            </a:r>
          </a:p>
          <a:p>
            <a:r>
              <a:rPr lang="en-US" sz="1800" b="0" i="0" dirty="0">
                <a:solidFill>
                  <a:srgbClr val="000000"/>
                </a:solidFill>
                <a:effectLst/>
                <a:latin typeface="Arial" panose="020B0604020202020204" pitchFamily="34" charset="0"/>
              </a:rPr>
              <a:t>A geographic practice cost index (GPCI) has been established for every Medicare payment locality.</a:t>
            </a:r>
          </a:p>
          <a:p>
            <a:r>
              <a:rPr lang="en-US" sz="1800" b="0" i="0" dirty="0">
                <a:solidFill>
                  <a:srgbClr val="000000"/>
                </a:solidFill>
                <a:effectLst/>
                <a:latin typeface="Arial" panose="020B0604020202020204" pitchFamily="34" charset="0"/>
              </a:rPr>
              <a:t>RVU’s are adjusted (multiplied) by the GPCI for </a:t>
            </a:r>
            <a:r>
              <a:rPr lang="en-US" sz="1800" dirty="0">
                <a:solidFill>
                  <a:srgbClr val="000000"/>
                </a:solidFill>
              </a:rPr>
              <a:t>that</a:t>
            </a:r>
            <a:r>
              <a:rPr lang="en-US" sz="1800" b="0" i="0" dirty="0">
                <a:solidFill>
                  <a:srgbClr val="000000"/>
                </a:solidFill>
                <a:effectLst/>
                <a:latin typeface="Arial" panose="020B0604020202020204" pitchFamily="34" charset="0"/>
              </a:rPr>
              <a:t> component.</a:t>
            </a:r>
          </a:p>
          <a:p>
            <a:pPr lvl="1"/>
            <a:r>
              <a:rPr lang="en-US" sz="1600" dirty="0">
                <a:solidFill>
                  <a:srgbClr val="000000"/>
                </a:solidFill>
              </a:rPr>
              <a:t>Work</a:t>
            </a:r>
          </a:p>
          <a:p>
            <a:pPr lvl="1"/>
            <a:r>
              <a:rPr lang="en-US" sz="1600" b="0" i="0" dirty="0">
                <a:solidFill>
                  <a:srgbClr val="000000"/>
                </a:solidFill>
                <a:effectLst/>
                <a:latin typeface="Arial" panose="020B0604020202020204" pitchFamily="34" charset="0"/>
              </a:rPr>
              <a:t>Practice expense</a:t>
            </a:r>
          </a:p>
          <a:p>
            <a:pPr lvl="1"/>
            <a:r>
              <a:rPr lang="en-US" sz="1600" b="0" i="0" dirty="0">
                <a:solidFill>
                  <a:srgbClr val="000000"/>
                </a:solidFill>
                <a:effectLst/>
                <a:latin typeface="Arial" panose="020B0604020202020204" pitchFamily="34" charset="0"/>
              </a:rPr>
              <a:t>Malpractice</a:t>
            </a:r>
          </a:p>
        </p:txBody>
      </p:sp>
      <p:sp>
        <p:nvSpPr>
          <p:cNvPr id="5" name="Text Placeholder 4">
            <a:extLst>
              <a:ext uri="{FF2B5EF4-FFF2-40B4-BE49-F238E27FC236}">
                <a16:creationId xmlns:a16="http://schemas.microsoft.com/office/drawing/2014/main" id="{9DEDB291-C3A3-4CE4-BE20-47EF8219B011}"/>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77357651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9558F-0BE8-3B69-CB67-D8439779AA24}"/>
              </a:ext>
            </a:extLst>
          </p:cNvPr>
          <p:cNvPicPr>
            <a:picLocks noChangeAspect="1"/>
          </p:cNvPicPr>
          <p:nvPr/>
        </p:nvPicPr>
        <p:blipFill>
          <a:blip r:embed="rId2"/>
          <a:stretch>
            <a:fillRect/>
          </a:stretch>
        </p:blipFill>
        <p:spPr>
          <a:xfrm>
            <a:off x="1776569" y="475553"/>
            <a:ext cx="6527486" cy="4882480"/>
          </a:xfrm>
          <a:prstGeom prst="rect">
            <a:avLst/>
          </a:prstGeom>
        </p:spPr>
      </p:pic>
    </p:spTree>
    <p:extLst>
      <p:ext uri="{BB962C8B-B14F-4D97-AF65-F5344CB8AC3E}">
        <p14:creationId xmlns:p14="http://schemas.microsoft.com/office/powerpoint/2010/main" val="221608357"/>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28F5B38-EE91-4549-899E-B3221714B2B7}"/>
              </a:ext>
            </a:extLst>
          </p:cNvPr>
          <p:cNvSpPr>
            <a:spLocks noGrp="1"/>
          </p:cNvSpPr>
          <p:nvPr>
            <p:ph idx="1"/>
          </p:nvPr>
        </p:nvSpPr>
        <p:spPr>
          <a:xfrm>
            <a:off x="502776" y="1125351"/>
            <a:ext cx="8695580" cy="4158258"/>
          </a:xfrm>
        </p:spPr>
        <p:txBody>
          <a:bodyPr/>
          <a:lstStyle/>
          <a:p>
            <a:r>
              <a:rPr lang="en-US" sz="1800" dirty="0">
                <a:latin typeface="Arial" panose="020B0604020202020204" pitchFamily="34" charset="0"/>
                <a:cs typeface="Arial" panose="020B0604020202020204" pitchFamily="34" charset="0"/>
              </a:rPr>
              <a:t>Overall multiplication factor to determine reimbursement</a:t>
            </a:r>
          </a:p>
          <a:p>
            <a:r>
              <a:rPr lang="en-US" sz="1800" dirty="0">
                <a:solidFill>
                  <a:srgbClr val="000000"/>
                </a:solidFill>
                <a:latin typeface="Arial" panose="020B0604020202020204" pitchFamily="34" charset="0"/>
                <a:cs typeface="Arial" panose="020B0604020202020204" pitchFamily="34" charset="0"/>
              </a:rPr>
              <a:t>Determinants</a:t>
            </a:r>
          </a:p>
          <a:p>
            <a:pPr lvl="1"/>
            <a:r>
              <a:rPr lang="en-US" sz="1800" dirty="0">
                <a:solidFill>
                  <a:srgbClr val="000000"/>
                </a:solidFill>
                <a:latin typeface="Arial" panose="020B0604020202020204" pitchFamily="34" charset="0"/>
                <a:cs typeface="Arial" panose="020B0604020202020204" pitchFamily="34" charset="0"/>
              </a:rPr>
              <a:t>Prior to 2015, the conversion factor was calculated using a complex and flawed formula called the Sustainable Growth Rate (SGR).</a:t>
            </a:r>
          </a:p>
          <a:p>
            <a:pPr lvl="1"/>
            <a:r>
              <a:rPr lang="en-US" sz="1800" dirty="0">
                <a:solidFill>
                  <a:srgbClr val="000000"/>
                </a:solidFill>
                <a:latin typeface="Arial" panose="020B0604020202020204" pitchFamily="34" charset="0"/>
                <a:cs typeface="Arial" panose="020B0604020202020204" pitchFamily="34" charset="0"/>
              </a:rPr>
              <a:t>The Medicare Access and CHIP Reauthorization Act of 2015 (MACRA) removed the SGR and replaced it with a series of regular 0.5% conversion factor updates through 2019 along with QPP</a:t>
            </a:r>
          </a:p>
          <a:p>
            <a:pPr lvl="1"/>
            <a:r>
              <a:rPr lang="en-US" sz="1800" dirty="0">
                <a:solidFill>
                  <a:srgbClr val="000000"/>
                </a:solidFill>
                <a:latin typeface="Arial" panose="020B0604020202020204" pitchFamily="34" charset="0"/>
                <a:cs typeface="Arial" panose="020B0604020202020204" pitchFamily="34" charset="0"/>
              </a:rPr>
              <a:t>Budget Neutrality: requires any increase in the relative expenditures in one area of the Medicare program to be offset by cuts in other areas. </a:t>
            </a:r>
          </a:p>
          <a:p>
            <a:pPr lvl="1"/>
            <a:r>
              <a:rPr lang="en-US" sz="1800" dirty="0">
                <a:solidFill>
                  <a:srgbClr val="000000"/>
                </a:solidFill>
                <a:latin typeface="Arial" panose="020B0604020202020204" pitchFamily="34" charset="0"/>
                <a:cs typeface="Arial" panose="020B0604020202020204" pitchFamily="34" charset="0"/>
              </a:rPr>
              <a:t>Legislative Changes</a:t>
            </a:r>
          </a:p>
          <a:p>
            <a:pPr lvl="1"/>
            <a:endParaRPr lang="en-US" dirty="0"/>
          </a:p>
        </p:txBody>
      </p:sp>
      <p:sp>
        <p:nvSpPr>
          <p:cNvPr id="5" name="Text Placeholder 4">
            <a:extLst>
              <a:ext uri="{FF2B5EF4-FFF2-40B4-BE49-F238E27FC236}">
                <a16:creationId xmlns:a16="http://schemas.microsoft.com/office/drawing/2014/main" id="{F2D7520E-6C55-461B-9488-727E981E7ACD}"/>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F16B4305-99B9-4461-AE95-3D0E45E581B0}"/>
              </a:ext>
            </a:extLst>
          </p:cNvPr>
          <p:cNvSpPr>
            <a:spLocks noGrp="1"/>
          </p:cNvSpPr>
          <p:nvPr>
            <p:ph type="title"/>
          </p:nvPr>
        </p:nvSpPr>
        <p:spPr>
          <a:xfrm>
            <a:off x="561034" y="323889"/>
            <a:ext cx="9879013" cy="756073"/>
          </a:xfrm>
        </p:spPr>
        <p:txBody>
          <a:bodyPr/>
          <a:lstStyle/>
          <a:p>
            <a:r>
              <a:rPr lang="en-US" dirty="0"/>
              <a:t>Conversion Factor</a:t>
            </a:r>
          </a:p>
        </p:txBody>
      </p:sp>
    </p:spTree>
    <p:extLst>
      <p:ext uri="{BB962C8B-B14F-4D97-AF65-F5344CB8AC3E}">
        <p14:creationId xmlns:p14="http://schemas.microsoft.com/office/powerpoint/2010/main" val="310763782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396DB-F8C4-4B95-806D-B3FCDF378E92}"/>
              </a:ext>
            </a:extLst>
          </p:cNvPr>
          <p:cNvSpPr>
            <a:spLocks noGrp="1"/>
          </p:cNvSpPr>
          <p:nvPr>
            <p:ph type="body" sz="quarter" idx="10"/>
          </p:nvPr>
        </p:nvSpPr>
        <p:spPr/>
        <p:txBody>
          <a:bodyPr/>
          <a:lstStyle/>
          <a:p>
            <a:endParaRPr lang="en-US" dirty="0"/>
          </a:p>
        </p:txBody>
      </p:sp>
      <p:pic>
        <p:nvPicPr>
          <p:cNvPr id="4098" name="Picture 2" descr="Jack Welch Quotes | 15 Inspirational Jack Welch Quotes On Success | Top Jack  Welch Quotes | Great Jack Welch Quotes - THEFUNQUOTES">
            <a:extLst>
              <a:ext uri="{FF2B5EF4-FFF2-40B4-BE49-F238E27FC236}">
                <a16:creationId xmlns:a16="http://schemas.microsoft.com/office/drawing/2014/main" id="{A632DD00-77F4-4F84-B302-D37A877828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45"/>
          <a:stretch/>
        </p:blipFill>
        <p:spPr bwMode="auto">
          <a:xfrm>
            <a:off x="654009" y="72668"/>
            <a:ext cx="8877552" cy="55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22214"/>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E0E6B8F-EC33-4310-B591-69951C195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 y="99"/>
            <a:ext cx="10080272" cy="562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15120"/>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3EF4363-5213-47F1-B34A-30AE973B8E8F}"/>
              </a:ext>
            </a:extLst>
          </p:cNvPr>
          <p:cNvGraphicFramePr>
            <a:graphicFrameLocks noChangeAspect="1"/>
          </p:cNvGraphicFramePr>
          <p:nvPr>
            <p:extLst>
              <p:ext uri="{D42A27DB-BD31-4B8C-83A1-F6EECF244321}">
                <p14:modId xmlns:p14="http://schemas.microsoft.com/office/powerpoint/2010/main" val="1087477769"/>
              </p:ext>
            </p:extLst>
          </p:nvPr>
        </p:nvGraphicFramePr>
        <p:xfrm>
          <a:off x="902433" y="1059795"/>
          <a:ext cx="8011318" cy="3711121"/>
        </p:xfrm>
        <a:graphic>
          <a:graphicData uri="http://schemas.openxmlformats.org/presentationml/2006/ole">
            <mc:AlternateContent xmlns:mc="http://schemas.openxmlformats.org/markup-compatibility/2006">
              <mc:Choice xmlns:v="urn:schemas-microsoft-com:vml" Requires="v">
                <p:oleObj name="Document" r:id="rId3" imgW="5942845" imgH="2813950" progId="Word.Document.12">
                  <p:embed/>
                </p:oleObj>
              </mc:Choice>
              <mc:Fallback>
                <p:oleObj name="Document" r:id="rId3" imgW="5942845" imgH="2813950" progId="Word.Document.12">
                  <p:embed/>
                  <p:pic>
                    <p:nvPicPr>
                      <p:cNvPr id="4" name="Object 3">
                        <a:extLst>
                          <a:ext uri="{FF2B5EF4-FFF2-40B4-BE49-F238E27FC236}">
                            <a16:creationId xmlns:a16="http://schemas.microsoft.com/office/drawing/2014/main" id="{E3EF4363-5213-47F1-B34A-30AE973B8E8F}"/>
                          </a:ext>
                        </a:extLst>
                      </p:cNvPr>
                      <p:cNvPicPr/>
                      <p:nvPr/>
                    </p:nvPicPr>
                    <p:blipFill>
                      <a:blip r:embed="rId4"/>
                      <a:stretch>
                        <a:fillRect/>
                      </a:stretch>
                    </p:blipFill>
                    <p:spPr>
                      <a:xfrm>
                        <a:off x="902433" y="1059795"/>
                        <a:ext cx="8011318" cy="371112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2287FDB-7D27-4C8F-9E68-CFD002B804A0}"/>
              </a:ext>
            </a:extLst>
          </p:cNvPr>
          <p:cNvSpPr txBox="1"/>
          <p:nvPr/>
        </p:nvSpPr>
        <p:spPr>
          <a:xfrm>
            <a:off x="780134" y="4706640"/>
            <a:ext cx="8520355" cy="523220"/>
          </a:xfrm>
          <a:prstGeom prst="rect">
            <a:avLst/>
          </a:prstGeom>
          <a:noFill/>
        </p:spPr>
        <p:txBody>
          <a:bodyPr wrap="square">
            <a:spAutoFit/>
          </a:bodyPr>
          <a:lstStyle/>
          <a:p>
            <a:pPr defTabSz="914337"/>
            <a:r>
              <a:rPr lang="en-US" sz="1400" dirty="0">
                <a:solidFill>
                  <a:prstClr val="black"/>
                </a:solidFill>
                <a:latin typeface="Georgia"/>
              </a:rPr>
              <a:t>Kulmar, S. Trends in Diagnostic Imaging Medicare Reimbursements: 2007 to 2019, JACR, Vol. 17, Issue 12,2020, Pgs. 1584-1590,</a:t>
            </a:r>
          </a:p>
        </p:txBody>
      </p:sp>
      <p:sp>
        <p:nvSpPr>
          <p:cNvPr id="2" name="Title 1">
            <a:extLst>
              <a:ext uri="{FF2B5EF4-FFF2-40B4-BE49-F238E27FC236}">
                <a16:creationId xmlns:a16="http://schemas.microsoft.com/office/drawing/2014/main" id="{D6011DFA-8F07-4213-917C-B1C28028FF56}"/>
              </a:ext>
            </a:extLst>
          </p:cNvPr>
          <p:cNvSpPr>
            <a:spLocks noGrp="1"/>
          </p:cNvSpPr>
          <p:nvPr>
            <p:ph type="title"/>
          </p:nvPr>
        </p:nvSpPr>
        <p:spPr>
          <a:xfrm>
            <a:off x="504651" y="328721"/>
            <a:ext cx="9071322" cy="492443"/>
          </a:xfrm>
        </p:spPr>
        <p:txBody>
          <a:bodyPr/>
          <a:lstStyle/>
          <a:p>
            <a:r>
              <a:rPr lang="en-US" sz="3200" dirty="0"/>
              <a:t>Radiology and Fee for Service</a:t>
            </a:r>
          </a:p>
        </p:txBody>
      </p:sp>
    </p:spTree>
    <p:extLst>
      <p:ext uri="{BB962C8B-B14F-4D97-AF65-F5344CB8AC3E}">
        <p14:creationId xmlns:p14="http://schemas.microsoft.com/office/powerpoint/2010/main" val="202706630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F5F-0A40-B682-4B53-149B8A5076F4}"/>
              </a:ext>
            </a:extLst>
          </p:cNvPr>
          <p:cNvSpPr>
            <a:spLocks noGrp="1"/>
          </p:cNvSpPr>
          <p:nvPr>
            <p:ph type="title"/>
          </p:nvPr>
        </p:nvSpPr>
        <p:spPr>
          <a:xfrm>
            <a:off x="504159" y="186479"/>
            <a:ext cx="9167875" cy="2850139"/>
          </a:xfrm>
        </p:spPr>
        <p:txBody>
          <a:bodyPr/>
          <a:lstStyle/>
          <a:p>
            <a:pPr algn="ctr"/>
            <a:r>
              <a:rPr lang="en-US" dirty="0">
                <a:solidFill>
                  <a:schemeClr val="tx1"/>
                </a:solidFill>
                <a:latin typeface="Helvetica" pitchFamily="2" charset="0"/>
              </a:rPr>
              <a:t>Budget Neutrality and Medicare Physician Fee Schedule Reimbursement Trends for Radiologists, 2005 to 2021</a:t>
            </a: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endParaRPr lang="en-US" dirty="0">
              <a:solidFill>
                <a:schemeClr val="tx1"/>
              </a:solidFill>
            </a:endParaRPr>
          </a:p>
        </p:txBody>
      </p:sp>
      <p:sp>
        <p:nvSpPr>
          <p:cNvPr id="3" name="Subtitle 2">
            <a:extLst>
              <a:ext uri="{FF2B5EF4-FFF2-40B4-BE49-F238E27FC236}">
                <a16:creationId xmlns:a16="http://schemas.microsoft.com/office/drawing/2014/main" id="{B3769213-FE46-8849-08F2-7FA861ACEE15}"/>
              </a:ext>
            </a:extLst>
          </p:cNvPr>
          <p:cNvSpPr>
            <a:spLocks noGrp="1"/>
          </p:cNvSpPr>
          <p:nvPr>
            <p:ph type="subTitle"/>
          </p:nvPr>
        </p:nvSpPr>
        <p:spPr>
          <a:xfrm>
            <a:off x="552435" y="1343847"/>
            <a:ext cx="9071322" cy="3385542"/>
          </a:xfrm>
        </p:spPr>
        <p:txBody>
          <a:bodyPr/>
          <a:lstStyle/>
          <a:p>
            <a:pPr algn="l">
              <a:buFont typeface="Arial" panose="020B0604020202020204" pitchFamily="34" charset="0"/>
              <a:buChar char="•"/>
            </a:pPr>
            <a:r>
              <a:rPr lang="en-US" sz="2000" b="0" i="0" u="none" strike="noStrike" dirty="0">
                <a:solidFill>
                  <a:srgbClr val="000000"/>
                </a:solidFill>
                <a:effectLst/>
              </a:rPr>
              <a:t>Unadjusted reimbursement to radiologists per beneficiary increased 4.2% between 2005 and 2021, but when adjusted for inflation, it declined 24.9%.</a:t>
            </a:r>
          </a:p>
          <a:p>
            <a:pPr algn="l"/>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a:solidFill>
                  <a:srgbClr val="000000"/>
                </a:solidFill>
                <a:effectLst/>
              </a:rPr>
              <a:t>Between 2005 and 2021, the conversion factor declined 7.9%, and when adjusted for inflation, it declined 33.6%.</a:t>
            </a:r>
          </a:p>
          <a:p>
            <a:pPr algn="l"/>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a:solidFill>
                  <a:srgbClr val="000000"/>
                </a:solidFill>
                <a:effectLst/>
              </a:rPr>
              <a:t>RVUs per beneficiary performed by radiologists increased 13.1% from 2005 to 2021, but this increase did not offset conversion factor and inflation declines.</a:t>
            </a:r>
          </a:p>
          <a:p>
            <a:pPr algn="l"/>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a:solidFill>
                  <a:srgbClr val="000000"/>
                </a:solidFill>
                <a:effectLst/>
              </a:rPr>
              <a:t>From 2005 through 2023, the inflation-adjusted conversion factor declined 43.1%.</a:t>
            </a:r>
          </a:p>
        </p:txBody>
      </p:sp>
      <p:sp>
        <p:nvSpPr>
          <p:cNvPr id="7" name="TextBox 6">
            <a:extLst>
              <a:ext uri="{FF2B5EF4-FFF2-40B4-BE49-F238E27FC236}">
                <a16:creationId xmlns:a16="http://schemas.microsoft.com/office/drawing/2014/main" id="{DD3339A3-C869-D173-DB2D-51F5454434F2}"/>
              </a:ext>
            </a:extLst>
          </p:cNvPr>
          <p:cNvSpPr txBox="1"/>
          <p:nvPr/>
        </p:nvSpPr>
        <p:spPr>
          <a:xfrm>
            <a:off x="504159" y="5049610"/>
            <a:ext cx="5041778" cy="321306"/>
          </a:xfrm>
          <a:prstGeom prst="rect">
            <a:avLst/>
          </a:prstGeom>
          <a:noFill/>
        </p:spPr>
        <p:txBody>
          <a:bodyPr wrap="square">
            <a:spAutoFit/>
          </a:bodyPr>
          <a:lstStyle/>
          <a:p>
            <a:r>
              <a:rPr lang="en-US" sz="1488" dirty="0">
                <a:latin typeface="Helvetica" pitchFamily="2" charset="0"/>
              </a:rPr>
              <a:t>https://doi.org/10.1016/j.jacr.2023.07.009</a:t>
            </a:r>
            <a:endParaRPr lang="en-US" sz="1488" dirty="0"/>
          </a:p>
        </p:txBody>
      </p:sp>
    </p:spTree>
    <p:extLst>
      <p:ext uri="{BB962C8B-B14F-4D97-AF65-F5344CB8AC3E}">
        <p14:creationId xmlns:p14="http://schemas.microsoft.com/office/powerpoint/2010/main" val="407680464"/>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ABC52D-11F9-910C-2B92-29E24BF9556D}"/>
              </a:ext>
            </a:extLst>
          </p:cNvPr>
          <p:cNvSpPr>
            <a:spLocks noGrp="1"/>
          </p:cNvSpPr>
          <p:nvPr>
            <p:ph type="body" sz="quarter" idx="10"/>
          </p:nvPr>
        </p:nvSpPr>
        <p:spPr/>
        <p:txBody>
          <a:bodyPr/>
          <a:lstStyle/>
          <a:p>
            <a:endParaRPr lang="en-US"/>
          </a:p>
        </p:txBody>
      </p:sp>
      <p:pic>
        <p:nvPicPr>
          <p:cNvPr id="5" name="Main graphic">
            <a:extLst>
              <a:ext uri="{FF2B5EF4-FFF2-40B4-BE49-F238E27FC236}">
                <a16:creationId xmlns:a16="http://schemas.microsoft.com/office/drawing/2014/main" id="{64463325-654A-B671-197E-66F7E00544AF}"/>
              </a:ext>
            </a:extLst>
          </p:cNvPr>
          <p:cNvPicPr/>
          <p:nvPr/>
        </p:nvPicPr>
        <p:blipFill>
          <a:blip r:embed="rId2"/>
          <a:stretch/>
        </p:blipFill>
        <p:spPr>
          <a:xfrm>
            <a:off x="901521" y="502276"/>
            <a:ext cx="8113690" cy="4752304"/>
          </a:xfrm>
          <a:prstGeom prst="rect">
            <a:avLst/>
          </a:prstGeom>
          <a:ln>
            <a:noFill/>
          </a:ln>
        </p:spPr>
      </p:pic>
    </p:spTree>
    <p:extLst>
      <p:ext uri="{BB962C8B-B14F-4D97-AF65-F5344CB8AC3E}">
        <p14:creationId xmlns:p14="http://schemas.microsoft.com/office/powerpoint/2010/main" val="2134462036"/>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7" name="CustomShape 1"/>
          <p:cNvSpPr/>
          <p:nvPr/>
        </p:nvSpPr>
        <p:spPr>
          <a:xfrm>
            <a:off x="4760208" y="65487"/>
            <a:ext cx="560209" cy="253910"/>
          </a:xfrm>
          <a:prstGeom prst="rect">
            <a:avLst/>
          </a:prstGeom>
          <a:noFill/>
          <a:ln>
            <a:noFill/>
          </a:ln>
        </p:spPr>
        <p:style>
          <a:lnRef idx="0">
            <a:scrgbClr r="0" g="0" b="0"/>
          </a:lnRef>
          <a:fillRef idx="0">
            <a:scrgbClr r="0" g="0" b="0"/>
          </a:fillRef>
          <a:effectRef idx="0">
            <a:scrgbClr r="0" g="0" b="0"/>
          </a:effectRef>
          <a:fontRef idx="minor"/>
        </p:style>
        <p:txBody>
          <a:bodyPr wrap="none" lIns="74417" tIns="38697" rIns="74417" bIns="38697"/>
          <a:lstStyle/>
          <a:p>
            <a:r>
              <a:rPr lang="en-US" sz="1158" spc="-1">
                <a:solidFill>
                  <a:srgbClr val="FFFFFF"/>
                </a:solidFill>
                <a:latin typeface="Arial"/>
              </a:rPr>
              <a:t>Fig. 1 </a:t>
            </a:r>
          </a:p>
        </p:txBody>
      </p:sp>
      <p:pic>
        <p:nvPicPr>
          <p:cNvPr id="48" name="Main graphic"/>
          <p:cNvPicPr/>
          <p:nvPr/>
        </p:nvPicPr>
        <p:blipFill>
          <a:blip r:embed="rId3"/>
          <a:stretch/>
        </p:blipFill>
        <p:spPr>
          <a:xfrm>
            <a:off x="2436027" y="1419573"/>
            <a:ext cx="5250542" cy="2542073"/>
          </a:xfrm>
          <a:prstGeom prst="rect">
            <a:avLst/>
          </a:prstGeom>
          <a:ln>
            <a:noFill/>
          </a:ln>
        </p:spPr>
      </p:pic>
      <p:sp>
        <p:nvSpPr>
          <p:cNvPr id="49" name="TextShape 2"/>
          <p:cNvSpPr txBox="1"/>
          <p:nvPr/>
        </p:nvSpPr>
        <p:spPr>
          <a:xfrm>
            <a:off x="2047571" y="5355619"/>
            <a:ext cx="6825497" cy="191102"/>
          </a:xfrm>
          <a:prstGeom prst="rect">
            <a:avLst/>
          </a:prstGeom>
          <a:noFill/>
          <a:ln>
            <a:noFill/>
          </a:ln>
        </p:spPr>
        <p:txBody>
          <a:bodyPr lIns="74417" tIns="37208" rIns="74417" bIns="37208"/>
          <a:lstStyle/>
          <a:p>
            <a:r>
              <a:rPr lang="en-US" sz="744" i="1" spc="-1">
                <a:solidFill>
                  <a:srgbClr val="FFFFFF"/>
                </a:solidFill>
                <a:latin typeface="Arial"/>
              </a:rPr>
              <a:t>Journal of the American College of Radiology</a:t>
            </a:r>
            <a:r>
              <a:rPr lang="en-US" sz="744" spc="-1">
                <a:solidFill>
                  <a:srgbClr val="FFFFFF"/>
                </a:solidFill>
                <a:latin typeface="Arial"/>
              </a:rPr>
              <a:t> DOI: (10.1016/j.jacr.2023.07.009) </a:t>
            </a:r>
          </a:p>
        </p:txBody>
      </p:sp>
      <p:sp>
        <p:nvSpPr>
          <p:cNvPr id="50" name="TextShape 3"/>
          <p:cNvSpPr txBox="1"/>
          <p:nvPr/>
        </p:nvSpPr>
        <p:spPr>
          <a:xfrm>
            <a:off x="2047572" y="5477067"/>
            <a:ext cx="4594187" cy="191102"/>
          </a:xfrm>
          <a:prstGeom prst="rect">
            <a:avLst/>
          </a:prstGeom>
          <a:noFill/>
          <a:ln>
            <a:noFill/>
          </a:ln>
        </p:spPr>
        <p:txBody>
          <a:bodyPr lIns="74417" tIns="38697" rIns="74417" bIns="38697" anchor="ctr"/>
          <a:lstStyle/>
          <a:p>
            <a:r>
              <a:rPr lang="en-US" sz="744" spc="-1">
                <a:solidFill>
                  <a:srgbClr val="FFFFFF"/>
                </a:solidFill>
                <a:latin typeface="Arial"/>
              </a:rPr>
              <a:t>Copyright © 2023 American College of Radiology</a:t>
            </a:r>
            <a:r>
              <a:rPr lang="en-US" sz="744" spc="-1">
                <a:solidFill>
                  <a:srgbClr val="FFFFFF"/>
                </a:solidFill>
                <a:latin typeface="Arial"/>
                <a:hlinkClick r:id="rId4"/>
              </a:rPr>
              <a:t> Terms and Conditions</a:t>
            </a:r>
            <a:endParaRPr lang="en-US" sz="744" spc="-1">
              <a:solidFill>
                <a:srgbClr val="FFFFFF"/>
              </a:solidFill>
              <a:latin typeface="Arial"/>
            </a:endParaRPr>
          </a:p>
        </p:txBody>
      </p:sp>
    </p:spTree>
    <p:extLst>
      <p:ext uri="{BB962C8B-B14F-4D97-AF65-F5344CB8AC3E}">
        <p14:creationId xmlns:p14="http://schemas.microsoft.com/office/powerpoint/2010/main" val="2941381965"/>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15907-9346-47BF-8011-3D607EEA54CA}"/>
              </a:ext>
            </a:extLst>
          </p:cNvPr>
          <p:cNvPicPr>
            <a:picLocks noChangeAspect="1"/>
          </p:cNvPicPr>
          <p:nvPr/>
        </p:nvPicPr>
        <p:blipFill>
          <a:blip r:embed="rId3"/>
          <a:stretch>
            <a:fillRect/>
          </a:stretch>
        </p:blipFill>
        <p:spPr>
          <a:xfrm>
            <a:off x="646204" y="1128641"/>
            <a:ext cx="8787232" cy="3686025"/>
          </a:xfrm>
          <a:prstGeom prst="rect">
            <a:avLst/>
          </a:prstGeom>
        </p:spPr>
      </p:pic>
      <p:sp>
        <p:nvSpPr>
          <p:cNvPr id="6" name="Title 5">
            <a:extLst>
              <a:ext uri="{FF2B5EF4-FFF2-40B4-BE49-F238E27FC236}">
                <a16:creationId xmlns:a16="http://schemas.microsoft.com/office/drawing/2014/main" id="{3A2E2A20-9271-497E-8926-61FCE4C375AE}"/>
              </a:ext>
            </a:extLst>
          </p:cNvPr>
          <p:cNvSpPr>
            <a:spLocks noGrp="1"/>
          </p:cNvSpPr>
          <p:nvPr>
            <p:ph type="title"/>
          </p:nvPr>
        </p:nvSpPr>
        <p:spPr>
          <a:xfrm>
            <a:off x="646204" y="447777"/>
            <a:ext cx="9071322" cy="498581"/>
          </a:xfrm>
          <a:gradFill>
            <a:gsLst>
              <a:gs pos="0">
                <a:schemeClr val="bg2">
                  <a:lumMod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sz="3600" dirty="0"/>
              <a:t>Academic Radiology Funds Flow</a:t>
            </a:r>
          </a:p>
        </p:txBody>
      </p:sp>
      <p:sp>
        <p:nvSpPr>
          <p:cNvPr id="8" name="TextBox 7">
            <a:extLst>
              <a:ext uri="{FF2B5EF4-FFF2-40B4-BE49-F238E27FC236}">
                <a16:creationId xmlns:a16="http://schemas.microsoft.com/office/drawing/2014/main" id="{457C135A-CC11-4621-B0D3-DEB98E09E3E5}"/>
              </a:ext>
            </a:extLst>
          </p:cNvPr>
          <p:cNvSpPr txBox="1"/>
          <p:nvPr/>
        </p:nvSpPr>
        <p:spPr>
          <a:xfrm>
            <a:off x="1201541" y="4699553"/>
            <a:ext cx="7676558" cy="523220"/>
          </a:xfrm>
          <a:prstGeom prst="rect">
            <a:avLst/>
          </a:prstGeom>
          <a:noFill/>
        </p:spPr>
        <p:txBody>
          <a:bodyPr wrap="square">
            <a:spAutoFit/>
          </a:bodyPr>
          <a:lstStyle/>
          <a:p>
            <a:pPr defTabSz="914337"/>
            <a:r>
              <a:rPr lang="en-US" sz="1400" dirty="0">
                <a:solidFill>
                  <a:srgbClr val="212121"/>
                </a:solidFill>
                <a:latin typeface="BlinkMacSystemFont"/>
              </a:rPr>
              <a:t>Itri JN, Mithqal A, Krishnaraj A. Funds Flow in the Era of Value-Based HealthCare. J Am Coll Radiol. 2017 Jun;14(6):818-824.</a:t>
            </a:r>
            <a:endParaRPr lang="en-US" sz="1400" dirty="0">
              <a:solidFill>
                <a:prstClr val="black"/>
              </a:solidFill>
              <a:latin typeface="Georgia"/>
            </a:endParaRPr>
          </a:p>
        </p:txBody>
      </p:sp>
    </p:spTree>
    <p:extLst>
      <p:ext uri="{BB962C8B-B14F-4D97-AF65-F5344CB8AC3E}">
        <p14:creationId xmlns:p14="http://schemas.microsoft.com/office/powerpoint/2010/main" val="313375852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8B5F48-089C-468F-BFAA-DCFE2CBB7F07}"/>
              </a:ext>
            </a:extLst>
          </p:cNvPr>
          <p:cNvSpPr>
            <a:spLocks noGrp="1"/>
          </p:cNvSpPr>
          <p:nvPr>
            <p:ph type="subTitle"/>
          </p:nvPr>
        </p:nvSpPr>
        <p:spPr>
          <a:xfrm>
            <a:off x="346832" y="742393"/>
            <a:ext cx="9029040" cy="4185761"/>
          </a:xfrm>
        </p:spPr>
        <p:txBody>
          <a:bodyPr/>
          <a:lstStyle/>
          <a:p>
            <a:pPr algn="l"/>
            <a:r>
              <a:rPr lang="en-US" sz="1800" dirty="0">
                <a:solidFill>
                  <a:srgbClr val="1B1B1B"/>
                </a:solidFill>
              </a:rPr>
              <a:t>	</a:t>
            </a:r>
          </a:p>
          <a:p>
            <a:pPr algn="l"/>
            <a:r>
              <a:rPr lang="en-US" sz="2000" dirty="0">
                <a:solidFill>
                  <a:srgbClr val="1B1B1B"/>
                </a:solidFill>
              </a:rPr>
              <a:t>MedPAC report </a:t>
            </a:r>
            <a:r>
              <a:rPr lang="en-US" sz="1800" dirty="0">
                <a:solidFill>
                  <a:srgbClr val="1B1B1B"/>
                </a:solidFill>
              </a:rPr>
              <a:t>(March 2021)</a:t>
            </a:r>
          </a:p>
          <a:p>
            <a:pPr algn="l"/>
            <a:endParaRPr lang="en-US" sz="1800" dirty="0">
              <a:solidFill>
                <a:srgbClr val="1B1B1B"/>
              </a:solidFill>
            </a:endParaRPr>
          </a:p>
          <a:p>
            <a:pPr marL="285731" indent="58734">
              <a:buFont typeface="Arial" panose="020B0604020202020204" pitchFamily="34" charset="0"/>
              <a:buChar char="•"/>
            </a:pPr>
            <a:r>
              <a:rPr lang="en-US" sz="1800" i="1" dirty="0">
                <a:solidFill>
                  <a:srgbClr val="1B1B1B"/>
                </a:solidFill>
              </a:rPr>
              <a:t>Despite temporary issues caused by the COVID-19 pandemic, Medicare beneficiaries 	have had stable access to clinician services over the last decade. MedPAC 	believes the temporary cash flow issues experienced by providers was resolved 	by temporary relief passed by Congress.</a:t>
            </a:r>
          </a:p>
          <a:p>
            <a:pPr marL="285731" indent="58734">
              <a:lnSpc>
                <a:spcPct val="150000"/>
              </a:lnSpc>
              <a:buFont typeface="Arial" panose="020B0604020202020204" pitchFamily="34" charset="0"/>
              <a:buChar char="•"/>
            </a:pPr>
            <a:r>
              <a:rPr lang="en-US" sz="1800" i="1" dirty="0">
                <a:solidFill>
                  <a:srgbClr val="1B1B1B"/>
                </a:solidFill>
              </a:rPr>
              <a:t>Access was equal to or better than that of privately insured individuals. </a:t>
            </a:r>
          </a:p>
          <a:p>
            <a:pPr marL="285731" indent="58734">
              <a:buFont typeface="Arial" panose="020B0604020202020204" pitchFamily="34" charset="0"/>
              <a:buChar char="•"/>
            </a:pPr>
            <a:r>
              <a:rPr lang="en-US" sz="1800" i="1" dirty="0">
                <a:solidFill>
                  <a:srgbClr val="1B1B1B"/>
                </a:solidFill>
              </a:rPr>
              <a:t>MPFS updates in the range of 0 percent to 1 percent over the last 10 years have 	been sufficient to ensure beneficiary access to care. </a:t>
            </a:r>
          </a:p>
          <a:p>
            <a:pPr marL="285731" indent="58734">
              <a:lnSpc>
                <a:spcPct val="150000"/>
              </a:lnSpc>
              <a:buFont typeface="Arial" panose="020B0604020202020204" pitchFamily="34" charset="0"/>
              <a:buChar char="•"/>
            </a:pPr>
            <a:r>
              <a:rPr lang="en-US" sz="1800" i="1" dirty="0">
                <a:solidFill>
                  <a:srgbClr val="1B1B1B"/>
                </a:solidFill>
              </a:rPr>
              <a:t>Recommendation for 2022: no update</a:t>
            </a:r>
          </a:p>
          <a:p>
            <a:pPr marL="285731" indent="58734">
              <a:buFont typeface="Arial" panose="020B0604020202020204" pitchFamily="34" charset="0"/>
              <a:buChar char="•"/>
            </a:pPr>
            <a:r>
              <a:rPr lang="en-US" sz="1800" i="1" dirty="0">
                <a:solidFill>
                  <a:srgbClr val="1B1B1B"/>
                </a:solidFill>
              </a:rPr>
              <a:t>Citing compensation differences between primary care physicians and specialists, 	MedPAC continues to have concerns about the “mispricing of fee schedule 	services and its impact on primary care”.</a:t>
            </a:r>
          </a:p>
        </p:txBody>
      </p:sp>
      <p:sp>
        <p:nvSpPr>
          <p:cNvPr id="2" name="Title 1">
            <a:extLst>
              <a:ext uri="{FF2B5EF4-FFF2-40B4-BE49-F238E27FC236}">
                <a16:creationId xmlns:a16="http://schemas.microsoft.com/office/drawing/2014/main" id="{20228045-AE2C-42FB-868F-AE2F6068DC86}"/>
              </a:ext>
            </a:extLst>
          </p:cNvPr>
          <p:cNvSpPr>
            <a:spLocks noGrp="1"/>
          </p:cNvSpPr>
          <p:nvPr>
            <p:ph type="title"/>
          </p:nvPr>
        </p:nvSpPr>
        <p:spPr>
          <a:xfrm>
            <a:off x="304549" y="370070"/>
            <a:ext cx="9071322" cy="492443"/>
          </a:xfrm>
        </p:spPr>
        <p:txBody>
          <a:bodyPr anchor="t"/>
          <a:lstStyle/>
          <a:p>
            <a:r>
              <a:rPr lang="en-US" sz="3200" dirty="0"/>
              <a:t>Future of FFS: MedPAC</a:t>
            </a:r>
          </a:p>
        </p:txBody>
      </p:sp>
    </p:spTree>
    <p:extLst>
      <p:ext uri="{BB962C8B-B14F-4D97-AF65-F5344CB8AC3E}">
        <p14:creationId xmlns:p14="http://schemas.microsoft.com/office/powerpoint/2010/main" val="133509669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8B5F48-089C-468F-BFAA-DCFE2CBB7F07}"/>
              </a:ext>
            </a:extLst>
          </p:cNvPr>
          <p:cNvSpPr>
            <a:spLocks noGrp="1"/>
          </p:cNvSpPr>
          <p:nvPr>
            <p:ph type="subTitle"/>
          </p:nvPr>
        </p:nvSpPr>
        <p:spPr>
          <a:xfrm>
            <a:off x="346832" y="742393"/>
            <a:ext cx="9029040" cy="4185761"/>
          </a:xfrm>
        </p:spPr>
        <p:txBody>
          <a:bodyPr/>
          <a:lstStyle/>
          <a:p>
            <a:pPr algn="l"/>
            <a:r>
              <a:rPr lang="en-US" sz="1800" dirty="0">
                <a:solidFill>
                  <a:srgbClr val="1B1B1B"/>
                </a:solidFill>
              </a:rPr>
              <a:t>	</a:t>
            </a:r>
          </a:p>
          <a:p>
            <a:pPr algn="l"/>
            <a:r>
              <a:rPr lang="en-US" sz="2000" dirty="0">
                <a:solidFill>
                  <a:srgbClr val="1B1B1B"/>
                </a:solidFill>
              </a:rPr>
              <a:t>MedPAC report </a:t>
            </a:r>
            <a:r>
              <a:rPr lang="en-US" sz="1800" dirty="0">
                <a:solidFill>
                  <a:srgbClr val="1B1B1B"/>
                </a:solidFill>
              </a:rPr>
              <a:t>(March 2021)</a:t>
            </a:r>
          </a:p>
          <a:p>
            <a:pPr algn="l"/>
            <a:endParaRPr lang="en-US" sz="1800" dirty="0">
              <a:solidFill>
                <a:srgbClr val="1B1B1B"/>
              </a:solidFill>
            </a:endParaRPr>
          </a:p>
          <a:p>
            <a:pPr marL="285731" indent="58734">
              <a:buFont typeface="Arial" panose="020B0604020202020204" pitchFamily="34" charset="0"/>
              <a:buChar char="•"/>
            </a:pPr>
            <a:r>
              <a:rPr lang="en-US" sz="1800" i="1" dirty="0">
                <a:solidFill>
                  <a:srgbClr val="1B1B1B"/>
                </a:solidFill>
              </a:rPr>
              <a:t>Despite temporary issues caused by the COVID-19 pandemic, Medicare beneficiaries 	have had </a:t>
            </a:r>
            <a:r>
              <a:rPr lang="en-US" sz="1800" i="1" dirty="0">
                <a:solidFill>
                  <a:srgbClr val="1B1B1B"/>
                </a:solidFill>
                <a:highlight>
                  <a:srgbClr val="FFFF00"/>
                </a:highlight>
              </a:rPr>
              <a:t>stable access to clinician services </a:t>
            </a:r>
            <a:r>
              <a:rPr lang="en-US" sz="1800" i="1" dirty="0">
                <a:solidFill>
                  <a:srgbClr val="1B1B1B"/>
                </a:solidFill>
              </a:rPr>
              <a:t>over the last decade. MedPAC 	believes the temporary cash flow issues experienced by providers was resolved 	by temporary relief passed by Congress.</a:t>
            </a:r>
          </a:p>
          <a:p>
            <a:pPr marL="285731" indent="58734">
              <a:lnSpc>
                <a:spcPct val="150000"/>
              </a:lnSpc>
              <a:buFont typeface="Arial" panose="020B0604020202020204" pitchFamily="34" charset="0"/>
              <a:buChar char="•"/>
            </a:pPr>
            <a:r>
              <a:rPr lang="en-US" sz="1800" i="1" dirty="0">
                <a:solidFill>
                  <a:srgbClr val="1B1B1B"/>
                </a:solidFill>
                <a:highlight>
                  <a:srgbClr val="FFFF00"/>
                </a:highlight>
              </a:rPr>
              <a:t>Access</a:t>
            </a:r>
            <a:r>
              <a:rPr lang="en-US" sz="1800" i="1" dirty="0">
                <a:solidFill>
                  <a:srgbClr val="1B1B1B"/>
                </a:solidFill>
              </a:rPr>
              <a:t> was equal to or better than that of privately insured individuals. </a:t>
            </a:r>
          </a:p>
          <a:p>
            <a:pPr marL="285731" indent="58734">
              <a:buFont typeface="Arial" panose="020B0604020202020204" pitchFamily="34" charset="0"/>
              <a:buChar char="•"/>
            </a:pPr>
            <a:r>
              <a:rPr lang="en-US" sz="1800" i="1" dirty="0">
                <a:solidFill>
                  <a:srgbClr val="1B1B1B"/>
                </a:solidFill>
              </a:rPr>
              <a:t>MPFS updates in the range of 0 percent to 1 percent over the last 10 years have 	been sufficient to ensure </a:t>
            </a:r>
            <a:r>
              <a:rPr lang="en-US" sz="1800" i="1" dirty="0">
                <a:solidFill>
                  <a:srgbClr val="1B1B1B"/>
                </a:solidFill>
                <a:highlight>
                  <a:srgbClr val="FFFF00"/>
                </a:highlight>
              </a:rPr>
              <a:t>beneficiary access to care. </a:t>
            </a:r>
          </a:p>
          <a:p>
            <a:pPr marL="285731" indent="58734">
              <a:lnSpc>
                <a:spcPct val="150000"/>
              </a:lnSpc>
              <a:buFont typeface="Arial" panose="020B0604020202020204" pitchFamily="34" charset="0"/>
              <a:buChar char="•"/>
            </a:pPr>
            <a:r>
              <a:rPr lang="en-US" sz="1800" i="1" dirty="0">
                <a:solidFill>
                  <a:srgbClr val="1B1B1B"/>
                </a:solidFill>
              </a:rPr>
              <a:t>Recommendation for 2022: no update</a:t>
            </a:r>
          </a:p>
          <a:p>
            <a:pPr marL="285731" indent="58734">
              <a:buFont typeface="Arial" panose="020B0604020202020204" pitchFamily="34" charset="0"/>
              <a:buChar char="•"/>
            </a:pPr>
            <a:r>
              <a:rPr lang="en-US" sz="1800" i="1" dirty="0">
                <a:solidFill>
                  <a:srgbClr val="1B1B1B"/>
                </a:solidFill>
              </a:rPr>
              <a:t>Citing compensation differences between primary care physicians and specialists, 	MedPAC continues to have concerns about the </a:t>
            </a:r>
            <a:r>
              <a:rPr lang="en-US" sz="1800" i="1" dirty="0">
                <a:solidFill>
                  <a:srgbClr val="1B1B1B"/>
                </a:solidFill>
                <a:highlight>
                  <a:srgbClr val="FFFF00"/>
                </a:highlight>
              </a:rPr>
              <a:t>“mispricing of fee schedule 	services and its impact on primary care”.</a:t>
            </a:r>
          </a:p>
        </p:txBody>
      </p:sp>
      <p:sp>
        <p:nvSpPr>
          <p:cNvPr id="2" name="Title 1">
            <a:extLst>
              <a:ext uri="{FF2B5EF4-FFF2-40B4-BE49-F238E27FC236}">
                <a16:creationId xmlns:a16="http://schemas.microsoft.com/office/drawing/2014/main" id="{20228045-AE2C-42FB-868F-AE2F6068DC86}"/>
              </a:ext>
            </a:extLst>
          </p:cNvPr>
          <p:cNvSpPr>
            <a:spLocks noGrp="1"/>
          </p:cNvSpPr>
          <p:nvPr>
            <p:ph type="title"/>
          </p:nvPr>
        </p:nvSpPr>
        <p:spPr>
          <a:xfrm>
            <a:off x="304549" y="370070"/>
            <a:ext cx="9071322" cy="492443"/>
          </a:xfrm>
        </p:spPr>
        <p:txBody>
          <a:bodyPr anchor="t"/>
          <a:lstStyle/>
          <a:p>
            <a:r>
              <a:rPr lang="en-US" sz="3200" dirty="0"/>
              <a:t>Future of FFS: MedPAC</a:t>
            </a:r>
          </a:p>
        </p:txBody>
      </p:sp>
    </p:spTree>
    <p:extLst>
      <p:ext uri="{BB962C8B-B14F-4D97-AF65-F5344CB8AC3E}">
        <p14:creationId xmlns:p14="http://schemas.microsoft.com/office/powerpoint/2010/main" val="1660456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6549-CCFD-4392-838F-2443F1D77DFD}"/>
              </a:ext>
            </a:extLst>
          </p:cNvPr>
          <p:cNvSpPr>
            <a:spLocks noGrp="1"/>
          </p:cNvSpPr>
          <p:nvPr>
            <p:ph type="title"/>
          </p:nvPr>
        </p:nvSpPr>
        <p:spPr>
          <a:xfrm>
            <a:off x="504000" y="394601"/>
            <a:ext cx="9071640" cy="609398"/>
          </a:xfrm>
        </p:spPr>
        <p:txBody>
          <a:bodyPr/>
          <a:lstStyle/>
          <a:p>
            <a:r>
              <a:rPr lang="en-US" dirty="0"/>
              <a:t>Agenda</a:t>
            </a:r>
          </a:p>
        </p:txBody>
      </p:sp>
      <p:sp>
        <p:nvSpPr>
          <p:cNvPr id="3" name="Subtitle 2">
            <a:extLst>
              <a:ext uri="{FF2B5EF4-FFF2-40B4-BE49-F238E27FC236}">
                <a16:creationId xmlns:a16="http://schemas.microsoft.com/office/drawing/2014/main" id="{67FA4818-B579-4ECD-B087-CEB6843BA450}"/>
              </a:ext>
            </a:extLst>
          </p:cNvPr>
          <p:cNvSpPr>
            <a:spLocks noGrp="1"/>
          </p:cNvSpPr>
          <p:nvPr>
            <p:ph type="subTitle"/>
          </p:nvPr>
        </p:nvSpPr>
        <p:spPr>
          <a:xfrm>
            <a:off x="613728" y="1417003"/>
            <a:ext cx="9071640" cy="2992486"/>
          </a:xfrm>
        </p:spPr>
        <p:txBody>
          <a:bodyPr/>
          <a:lstStyle/>
          <a:p>
            <a:pPr marL="342900" indent="-342900">
              <a:buFont typeface="Wingdings" panose="05000000000000000000" pitchFamily="2" charset="2"/>
              <a:buChar char="§"/>
            </a:pPr>
            <a:r>
              <a:rPr lang="en-US" sz="2400" dirty="0"/>
              <a:t>Brief History of Radiology</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Healthcare Economics 101</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Physician Reimbursement</a:t>
            </a:r>
          </a:p>
          <a:p>
            <a:pPr marL="342900" indent="-342900">
              <a:buFont typeface="Wingdings" panose="05000000000000000000" pitchFamily="2" charset="2"/>
              <a:buChar char="§"/>
            </a:pPr>
            <a:endParaRPr lang="en-US" sz="2400" dirty="0"/>
          </a:p>
          <a:p>
            <a:pPr marL="342900" indent="-342900">
              <a:buFont typeface="Wingdings" panose="05000000000000000000" pitchFamily="2" charset="2"/>
              <a:buChar char="§"/>
            </a:pPr>
            <a:r>
              <a:rPr lang="en-US" sz="2400" dirty="0"/>
              <a:t>Future State</a:t>
            </a:r>
          </a:p>
          <a:p>
            <a:endParaRPr lang="en-US" dirty="0"/>
          </a:p>
        </p:txBody>
      </p:sp>
    </p:spTree>
    <p:extLst>
      <p:ext uri="{BB962C8B-B14F-4D97-AF65-F5344CB8AC3E}">
        <p14:creationId xmlns:p14="http://schemas.microsoft.com/office/powerpoint/2010/main" val="1730204953"/>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2528B-8EE3-98B2-484F-B9E294BAC709}"/>
              </a:ext>
            </a:extLst>
          </p:cNvPr>
          <p:cNvSpPr txBox="1"/>
          <p:nvPr/>
        </p:nvSpPr>
        <p:spPr>
          <a:xfrm>
            <a:off x="1839912" y="365639"/>
            <a:ext cx="6400800" cy="107721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ACR Update:</a:t>
            </a:r>
          </a:p>
          <a:p>
            <a:pPr algn="ctr"/>
            <a:r>
              <a:rPr lang="en-US" sz="3200" dirty="0">
                <a:latin typeface="Arial" panose="020B0604020202020204" pitchFamily="34" charset="0"/>
                <a:cs typeface="Arial" panose="020B0604020202020204" pitchFamily="34" charset="0"/>
              </a:rPr>
              <a:t>Impact Table</a:t>
            </a:r>
            <a:r>
              <a:rPr lang="en-US" sz="3200">
                <a:latin typeface="Arial" panose="020B0604020202020204" pitchFamily="34" charset="0"/>
                <a:cs typeface="Arial" panose="020B0604020202020204" pitchFamily="34" charset="0"/>
              </a:rPr>
              <a:t>: 2024</a:t>
            </a:r>
            <a:endParaRPr lang="en-US" sz="32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EA4E0C5F-2DB7-DE54-C18C-EE9EE869C1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4112" y="1627979"/>
            <a:ext cx="7772400" cy="3155442"/>
          </a:xfrm>
          <a:prstGeom prst="rect">
            <a:avLst/>
          </a:prstGeom>
        </p:spPr>
      </p:pic>
    </p:spTree>
    <p:extLst>
      <p:ext uri="{BB962C8B-B14F-4D97-AF65-F5344CB8AC3E}">
        <p14:creationId xmlns:p14="http://schemas.microsoft.com/office/powerpoint/2010/main" val="3992186151"/>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53B5D3-04D3-496C-B24A-750A46409FDB}"/>
              </a:ext>
            </a:extLst>
          </p:cNvPr>
          <p:cNvSpPr>
            <a:spLocks noGrp="1"/>
          </p:cNvSpPr>
          <p:nvPr>
            <p:ph type="subTitle"/>
          </p:nvPr>
        </p:nvSpPr>
        <p:spPr>
          <a:xfrm>
            <a:off x="577508" y="1065435"/>
            <a:ext cx="9071322" cy="4089902"/>
          </a:xfrm>
        </p:spPr>
        <p:txBody>
          <a:bodyPr/>
          <a:lstStyle/>
          <a:p>
            <a:pPr marL="342876" indent="-342876">
              <a:buFont typeface="Wingdings" panose="05000000000000000000" pitchFamily="2" charset="2"/>
              <a:buChar char="§"/>
            </a:pPr>
            <a:r>
              <a:rPr lang="en-US" sz="2000" dirty="0">
                <a:solidFill>
                  <a:schemeClr val="tx1"/>
                </a:solidFill>
              </a:rPr>
              <a:t>Accountable Care Act (2010)</a:t>
            </a:r>
          </a:p>
          <a:p>
            <a:pPr marL="342876" indent="-342876">
              <a:buFont typeface="Wingdings" panose="05000000000000000000" pitchFamily="2" charset="2"/>
              <a:buChar char="§"/>
            </a:pPr>
            <a:r>
              <a:rPr lang="en-US" sz="2000" dirty="0">
                <a:solidFill>
                  <a:srgbClr val="000000"/>
                </a:solidFill>
              </a:rPr>
              <a:t>Medicare Access and CHIP Reauthorization Act of 2015 </a:t>
            </a:r>
            <a:r>
              <a:rPr lang="en-US" sz="2000" dirty="0">
                <a:solidFill>
                  <a:schemeClr val="tx1"/>
                </a:solidFill>
              </a:rPr>
              <a:t>(MACRA):</a:t>
            </a:r>
          </a:p>
          <a:p>
            <a:pPr algn="l"/>
            <a:r>
              <a:rPr lang="en-US" sz="2400" dirty="0">
                <a:solidFill>
                  <a:srgbClr val="000000"/>
                </a:solidFill>
              </a:rPr>
              <a:t>	</a:t>
            </a:r>
            <a:r>
              <a:rPr lang="en-US" sz="1800" dirty="0">
                <a:solidFill>
                  <a:srgbClr val="000000"/>
                </a:solidFill>
              </a:rPr>
              <a:t>Quality Payment Program (QPP) consists of two major tracks:</a:t>
            </a:r>
          </a:p>
          <a:p>
            <a:pPr lvl="1" algn="l"/>
            <a:r>
              <a:rPr lang="en-US" sz="2000"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The Merit-based Incentive Payment System (MIPS):</a:t>
            </a:r>
          </a:p>
          <a:p>
            <a:pPr lvl="2" algn="l"/>
            <a:r>
              <a:rPr lang="en-US" sz="16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Quality (40% of score)</a:t>
            </a:r>
          </a:p>
          <a:p>
            <a:pPr lvl="3" algn="l"/>
            <a:r>
              <a:rPr lang="en-US" sz="1400" dirty="0">
                <a:solidFill>
                  <a:srgbClr val="000000"/>
                </a:solidFill>
                <a:latin typeface="Arial" panose="020B0604020202020204" pitchFamily="34" charset="0"/>
                <a:cs typeface="Arial" panose="020B0604020202020204" pitchFamily="34" charset="0"/>
              </a:rPr>
              <a:t>			Promoting Interoperability (25% of score)</a:t>
            </a:r>
          </a:p>
          <a:p>
            <a:pPr lvl="3" algn="l"/>
            <a:r>
              <a:rPr lang="en-US" sz="1400" dirty="0">
                <a:solidFill>
                  <a:srgbClr val="000000"/>
                </a:solidFill>
                <a:latin typeface="Arial" panose="020B0604020202020204" pitchFamily="34" charset="0"/>
                <a:cs typeface="Arial" panose="020B0604020202020204" pitchFamily="34" charset="0"/>
              </a:rPr>
              <a:t>			Improvement Activities (15% of score)</a:t>
            </a:r>
          </a:p>
          <a:p>
            <a:pPr lvl="3" algn="l"/>
            <a:r>
              <a:rPr lang="en-US" sz="1400" dirty="0">
                <a:solidFill>
                  <a:srgbClr val="000000"/>
                </a:solidFill>
                <a:latin typeface="Arial" panose="020B0604020202020204" pitchFamily="34" charset="0"/>
                <a:cs typeface="Arial" panose="020B0604020202020204" pitchFamily="34" charset="0"/>
              </a:rPr>
              <a:t>			Cost (20% of score)</a:t>
            </a:r>
          </a:p>
          <a:p>
            <a:pPr lvl="1" algn="l"/>
            <a:r>
              <a:rPr lang="en-US" sz="2000"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Alternative Payment Models (APMs):</a:t>
            </a:r>
          </a:p>
          <a:p>
            <a:pPr lvl="2" algn="l"/>
            <a:r>
              <a:rPr lang="en-US" sz="16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Accountable care organizations (ACOs), </a:t>
            </a:r>
          </a:p>
          <a:p>
            <a:pPr lvl="2" algn="l"/>
            <a:r>
              <a:rPr lang="en-US" sz="1400" dirty="0">
                <a:solidFill>
                  <a:srgbClr val="000000"/>
                </a:solidFill>
                <a:latin typeface="Arial" panose="020B0604020202020204" pitchFamily="34" charset="0"/>
                <a:cs typeface="Arial" panose="020B0604020202020204" pitchFamily="34" charset="0"/>
              </a:rPr>
              <a:t>			Episode- based payment models, </a:t>
            </a:r>
          </a:p>
          <a:p>
            <a:pPr lvl="2" algn="l"/>
            <a:r>
              <a:rPr lang="en-US" sz="1400" dirty="0">
                <a:solidFill>
                  <a:srgbClr val="000000"/>
                </a:solidFill>
                <a:latin typeface="Arial" panose="020B0604020202020204" pitchFamily="34" charset="0"/>
                <a:cs typeface="Arial" panose="020B0604020202020204" pitchFamily="34" charset="0"/>
              </a:rPr>
              <a:t>			Comprehensive Primary Care models, </a:t>
            </a:r>
          </a:p>
          <a:p>
            <a:pPr lvl="2" algn="l"/>
            <a:r>
              <a:rPr lang="en-US" sz="1400" dirty="0">
                <a:solidFill>
                  <a:srgbClr val="000000"/>
                </a:solidFill>
                <a:latin typeface="Arial" panose="020B0604020202020204" pitchFamily="34" charset="0"/>
                <a:cs typeface="Arial" panose="020B0604020202020204" pitchFamily="34" charset="0"/>
              </a:rPr>
              <a:t>			Others</a:t>
            </a:r>
          </a:p>
          <a:p>
            <a:pPr lvl="2"/>
            <a:endParaRPr lang="en-US" sz="1600" dirty="0">
              <a:solidFill>
                <a:srgbClr val="000000"/>
              </a:solidFill>
              <a:latin typeface="open sans" panose="020B0606030504020204" pitchFamily="34" charset="0"/>
            </a:endParaRPr>
          </a:p>
          <a:p>
            <a:pPr marL="457169" lvl="1"/>
            <a:endParaRPr lang="en-US" b="0" i="0" dirty="0">
              <a:solidFill>
                <a:srgbClr val="000000"/>
              </a:solidFill>
              <a:effectLst/>
              <a:latin typeface="open sans" panose="020B0606030504020204" pitchFamily="34" charset="0"/>
            </a:endParaRPr>
          </a:p>
        </p:txBody>
      </p:sp>
      <p:sp>
        <p:nvSpPr>
          <p:cNvPr id="2" name="Title 1">
            <a:extLst>
              <a:ext uri="{FF2B5EF4-FFF2-40B4-BE49-F238E27FC236}">
                <a16:creationId xmlns:a16="http://schemas.microsoft.com/office/drawing/2014/main" id="{8993E28F-A28B-41FB-93CD-4F33169949C8}"/>
              </a:ext>
            </a:extLst>
          </p:cNvPr>
          <p:cNvSpPr>
            <a:spLocks noGrp="1"/>
          </p:cNvSpPr>
          <p:nvPr>
            <p:ph type="title"/>
          </p:nvPr>
        </p:nvSpPr>
        <p:spPr>
          <a:xfrm>
            <a:off x="504651" y="305046"/>
            <a:ext cx="9071322" cy="492443"/>
          </a:xfrm>
        </p:spPr>
        <p:txBody>
          <a:bodyPr/>
          <a:lstStyle/>
          <a:p>
            <a:r>
              <a:rPr lang="en-US" sz="3200" dirty="0"/>
              <a:t>Volume to Value Transition</a:t>
            </a:r>
          </a:p>
        </p:txBody>
      </p:sp>
    </p:spTree>
    <p:extLst>
      <p:ext uri="{BB962C8B-B14F-4D97-AF65-F5344CB8AC3E}">
        <p14:creationId xmlns:p14="http://schemas.microsoft.com/office/powerpoint/2010/main" val="2346973912"/>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9014E-FC3A-49B1-94F7-EA415267B694}"/>
              </a:ext>
            </a:extLst>
          </p:cNvPr>
          <p:cNvPicPr>
            <a:picLocks noChangeAspect="1"/>
          </p:cNvPicPr>
          <p:nvPr/>
        </p:nvPicPr>
        <p:blipFill>
          <a:blip r:embed="rId3"/>
          <a:stretch>
            <a:fillRect/>
          </a:stretch>
        </p:blipFill>
        <p:spPr>
          <a:xfrm>
            <a:off x="479446" y="317865"/>
            <a:ext cx="9121732" cy="5034822"/>
          </a:xfrm>
          <a:prstGeom prst="rect">
            <a:avLst/>
          </a:prstGeom>
        </p:spPr>
      </p:pic>
      <p:sp>
        <p:nvSpPr>
          <p:cNvPr id="5" name="TextBox 4">
            <a:extLst>
              <a:ext uri="{FF2B5EF4-FFF2-40B4-BE49-F238E27FC236}">
                <a16:creationId xmlns:a16="http://schemas.microsoft.com/office/drawing/2014/main" id="{9E55A62F-69AF-40CA-BACC-518638842D89}"/>
              </a:ext>
            </a:extLst>
          </p:cNvPr>
          <p:cNvSpPr txBox="1"/>
          <p:nvPr/>
        </p:nvSpPr>
        <p:spPr>
          <a:xfrm>
            <a:off x="842222" y="5168649"/>
            <a:ext cx="6798351" cy="307777"/>
          </a:xfrm>
          <a:prstGeom prst="rect">
            <a:avLst/>
          </a:prstGeom>
          <a:noFill/>
        </p:spPr>
        <p:txBody>
          <a:bodyPr wrap="square">
            <a:spAutoFit/>
          </a:bodyPr>
          <a:lstStyle/>
          <a:p>
            <a:pPr defTabSz="914337"/>
            <a:r>
              <a:rPr lang="en-US" sz="1400" dirty="0">
                <a:solidFill>
                  <a:prstClr val="black"/>
                </a:solidFill>
                <a:latin typeface="Arial" panose="020B0604020202020204" pitchFamily="34" charset="0"/>
                <a:cs typeface="Arial" panose="020B0604020202020204" pitchFamily="34" charset="0"/>
              </a:rPr>
              <a:t>https://www.jacr.org/article/S1546-1440(2019)31189-5/pdf</a:t>
            </a:r>
          </a:p>
        </p:txBody>
      </p:sp>
    </p:spTree>
    <p:extLst>
      <p:ext uri="{BB962C8B-B14F-4D97-AF65-F5344CB8AC3E}">
        <p14:creationId xmlns:p14="http://schemas.microsoft.com/office/powerpoint/2010/main" val="202924003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F81BAC-B0DE-41EC-8646-D754170DB97A}"/>
              </a:ext>
            </a:extLst>
          </p:cNvPr>
          <p:cNvSpPr>
            <a:spLocks noGrp="1"/>
          </p:cNvSpPr>
          <p:nvPr>
            <p:ph type="subTitle"/>
          </p:nvPr>
        </p:nvSpPr>
        <p:spPr>
          <a:xfrm>
            <a:off x="763159" y="1387721"/>
            <a:ext cx="8229312" cy="3283591"/>
          </a:xfrm>
        </p:spPr>
        <p:txBody>
          <a:bodyPr/>
          <a:lstStyle/>
          <a:p>
            <a:endParaRPr lang="en-US" sz="2400" dirty="0"/>
          </a:p>
          <a:p>
            <a:r>
              <a:rPr lang="en-US" sz="2400" dirty="0"/>
              <a:t>Value= Quality/Price</a:t>
            </a:r>
          </a:p>
          <a:p>
            <a:endParaRPr lang="en-US" sz="2400" dirty="0"/>
          </a:p>
          <a:p>
            <a:endParaRPr lang="en-US" dirty="0"/>
          </a:p>
          <a:p>
            <a:endParaRPr lang="en-US" sz="2400" dirty="0"/>
          </a:p>
          <a:p>
            <a:r>
              <a:rPr lang="en-US" sz="2400" dirty="0"/>
              <a:t>Value= Outcome/Price</a:t>
            </a:r>
          </a:p>
          <a:p>
            <a:endParaRPr lang="en-US" dirty="0"/>
          </a:p>
          <a:p>
            <a:endParaRPr lang="en-US" dirty="0"/>
          </a:p>
          <a:p>
            <a:r>
              <a:rPr lang="en-US" sz="1400" dirty="0"/>
              <a:t>Porter ME. What is value in healthcare? N Engl J Med 2010;363: 2477-81.</a:t>
            </a:r>
          </a:p>
        </p:txBody>
      </p:sp>
      <p:sp>
        <p:nvSpPr>
          <p:cNvPr id="4" name="Title 3">
            <a:extLst>
              <a:ext uri="{FF2B5EF4-FFF2-40B4-BE49-F238E27FC236}">
                <a16:creationId xmlns:a16="http://schemas.microsoft.com/office/drawing/2014/main" id="{3AC5E850-B153-494C-9562-5B6E56C56129}"/>
              </a:ext>
            </a:extLst>
          </p:cNvPr>
          <p:cNvSpPr>
            <a:spLocks noGrp="1"/>
          </p:cNvSpPr>
          <p:nvPr>
            <p:ph type="title"/>
          </p:nvPr>
        </p:nvSpPr>
        <p:spPr>
          <a:xfrm>
            <a:off x="504159" y="422377"/>
            <a:ext cx="9071322" cy="553998"/>
          </a:xfrm>
        </p:spPr>
        <p:txBody>
          <a:bodyPr/>
          <a:lstStyle/>
          <a:p>
            <a:r>
              <a:rPr lang="en-US" sz="3600" dirty="0"/>
              <a:t>Definition of Value</a:t>
            </a:r>
          </a:p>
        </p:txBody>
      </p:sp>
      <p:pic>
        <p:nvPicPr>
          <p:cNvPr id="2054" name="Picture 6" descr="William Edwards Deming: Total Quality Management thinker">
            <a:extLst>
              <a:ext uri="{FF2B5EF4-FFF2-40B4-BE49-F238E27FC236}">
                <a16:creationId xmlns:a16="http://schemas.microsoft.com/office/drawing/2014/main" id="{1B4E0C41-4C75-4090-A176-0B25532AC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45" y="1189411"/>
            <a:ext cx="2510986" cy="14956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chael E. Porter - FSG">
            <a:extLst>
              <a:ext uri="{FF2B5EF4-FFF2-40B4-BE49-F238E27FC236}">
                <a16:creationId xmlns:a16="http://schemas.microsoft.com/office/drawing/2014/main" id="{FF082CA6-C108-4C49-B2FD-C82CAD71B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542" y="2835274"/>
            <a:ext cx="1699539" cy="150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7810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79B344-617E-4C71-A1E1-52E651FDADA4}"/>
              </a:ext>
            </a:extLst>
          </p:cNvPr>
          <p:cNvSpPr>
            <a:spLocks noGrp="1"/>
          </p:cNvSpPr>
          <p:nvPr>
            <p:ph type="subTitle"/>
          </p:nvPr>
        </p:nvSpPr>
        <p:spPr>
          <a:xfrm>
            <a:off x="504000" y="1762184"/>
            <a:ext cx="9071640" cy="2417072"/>
          </a:xfrm>
        </p:spPr>
        <p:txBody>
          <a:bodyPr/>
          <a:lstStyle/>
          <a:p>
            <a:pPr marL="0" indent="0">
              <a:buNone/>
            </a:pPr>
            <a:r>
              <a:rPr lang="en-US" sz="2400" i="1" dirty="0"/>
              <a:t>Several medical imaging societies ask to be involved in Congressional Medicare reform efforts </a:t>
            </a:r>
          </a:p>
          <a:p>
            <a:pPr marL="0" indent="0">
              <a:buNone/>
            </a:pPr>
            <a:r>
              <a:rPr lang="en-US" dirty="0">
                <a:hlinkClick r:id="rId2"/>
              </a:rPr>
              <a:t>Dave Fornell</a:t>
            </a:r>
            <a:r>
              <a:rPr lang="en-US" dirty="0"/>
              <a:t> | February 25, 2022 | </a:t>
            </a:r>
            <a:r>
              <a:rPr lang="en-US" dirty="0">
                <a:hlinkClick r:id="rId3"/>
              </a:rPr>
              <a:t>Economics</a:t>
            </a:r>
            <a:endParaRPr lang="en-US" dirty="0"/>
          </a:p>
          <a:p>
            <a:pPr marL="0" indent="0">
              <a:buNone/>
            </a:pPr>
            <a:r>
              <a:rPr lang="en-US" sz="2000" dirty="0"/>
              <a:t>Numerous medical imaging societies were among about 100 healthcare groups that signed onto a letter sent to Congressional leaders Feb. 25 that requests collaboration as legislators work to reform the Medicare physician payment system.</a:t>
            </a:r>
          </a:p>
        </p:txBody>
      </p:sp>
      <p:sp>
        <p:nvSpPr>
          <p:cNvPr id="2" name="Title 1">
            <a:extLst>
              <a:ext uri="{FF2B5EF4-FFF2-40B4-BE49-F238E27FC236}">
                <a16:creationId xmlns:a16="http://schemas.microsoft.com/office/drawing/2014/main" id="{FF65A7D6-C4DD-4386-9DCE-6DADE6586EF6}"/>
              </a:ext>
            </a:extLst>
          </p:cNvPr>
          <p:cNvSpPr>
            <a:spLocks noGrp="1"/>
          </p:cNvSpPr>
          <p:nvPr>
            <p:ph type="title"/>
          </p:nvPr>
        </p:nvSpPr>
        <p:spPr>
          <a:xfrm>
            <a:off x="504000" y="495718"/>
            <a:ext cx="9071640" cy="407163"/>
          </a:xfrm>
        </p:spPr>
        <p:txBody>
          <a:bodyPr/>
          <a:lstStyle/>
          <a:p>
            <a:r>
              <a:rPr lang="en-US" dirty="0"/>
              <a:t>`</a:t>
            </a:r>
          </a:p>
        </p:txBody>
      </p:sp>
      <p:pic>
        <p:nvPicPr>
          <p:cNvPr id="5" name="Picture 4">
            <a:extLst>
              <a:ext uri="{FF2B5EF4-FFF2-40B4-BE49-F238E27FC236}">
                <a16:creationId xmlns:a16="http://schemas.microsoft.com/office/drawing/2014/main" id="{0B9FE633-6EC6-4FAE-87D0-33CE05593372}"/>
              </a:ext>
            </a:extLst>
          </p:cNvPr>
          <p:cNvPicPr>
            <a:picLocks noChangeAspect="1"/>
          </p:cNvPicPr>
          <p:nvPr/>
        </p:nvPicPr>
        <p:blipFill>
          <a:blip r:embed="rId4"/>
          <a:stretch>
            <a:fillRect/>
          </a:stretch>
        </p:blipFill>
        <p:spPr>
          <a:xfrm>
            <a:off x="504000" y="423237"/>
            <a:ext cx="6625481" cy="606643"/>
          </a:xfrm>
          <a:prstGeom prst="rect">
            <a:avLst/>
          </a:prstGeom>
        </p:spPr>
      </p:pic>
    </p:spTree>
    <p:extLst>
      <p:ext uri="{BB962C8B-B14F-4D97-AF65-F5344CB8AC3E}">
        <p14:creationId xmlns:p14="http://schemas.microsoft.com/office/powerpoint/2010/main" val="3025570953"/>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5ECD1-A2DA-40FF-AE2E-4694BB4D93D8}"/>
              </a:ext>
            </a:extLst>
          </p:cNvPr>
          <p:cNvSpPr>
            <a:spLocks noGrp="1"/>
          </p:cNvSpPr>
          <p:nvPr>
            <p:ph type="title"/>
          </p:nvPr>
        </p:nvSpPr>
        <p:spPr/>
        <p:txBody>
          <a:bodyPr>
            <a:normAutofit/>
          </a:bodyPr>
          <a:lstStyle/>
          <a:p>
            <a:pPr algn="ctr"/>
            <a:r>
              <a:rPr lang="en-US" sz="3200" dirty="0"/>
              <a:t>Radiology: Future State</a:t>
            </a:r>
          </a:p>
        </p:txBody>
      </p:sp>
      <p:sp>
        <p:nvSpPr>
          <p:cNvPr id="5" name="Content Placeholder 4">
            <a:extLst>
              <a:ext uri="{FF2B5EF4-FFF2-40B4-BE49-F238E27FC236}">
                <a16:creationId xmlns:a16="http://schemas.microsoft.com/office/drawing/2014/main" id="{E62FBAE9-8150-40AE-A564-C0C9BB3BF376}"/>
              </a:ext>
            </a:extLst>
          </p:cNvPr>
          <p:cNvSpPr>
            <a:spLocks noGrp="1"/>
          </p:cNvSpPr>
          <p:nvPr>
            <p:ph idx="1"/>
          </p:nvPr>
        </p:nvSpPr>
        <p:spPr>
          <a:xfrm>
            <a:off x="512782" y="1773535"/>
            <a:ext cx="8829298" cy="3128586"/>
          </a:xfrm>
        </p:spPr>
        <p:txBody>
          <a:bodyPr/>
          <a:lstStyle/>
          <a:p>
            <a:r>
              <a:rPr lang="en-US" dirty="0"/>
              <a:t>Innovation</a:t>
            </a:r>
          </a:p>
          <a:p>
            <a:r>
              <a:rPr lang="en-US" dirty="0"/>
              <a:t>Opportunities</a:t>
            </a:r>
          </a:p>
          <a:p>
            <a:r>
              <a:rPr lang="en-US" dirty="0"/>
              <a:t>Leadership</a:t>
            </a:r>
          </a:p>
          <a:p>
            <a:endParaRPr lang="en-US" dirty="0"/>
          </a:p>
        </p:txBody>
      </p:sp>
    </p:spTree>
    <p:extLst>
      <p:ext uri="{BB962C8B-B14F-4D97-AF65-F5344CB8AC3E}">
        <p14:creationId xmlns:p14="http://schemas.microsoft.com/office/powerpoint/2010/main" val="1589944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F7F306-3AF2-4933-8B2D-5E161C702849}"/>
              </a:ext>
            </a:extLst>
          </p:cNvPr>
          <p:cNvSpPr>
            <a:spLocks noGrp="1"/>
          </p:cNvSpPr>
          <p:nvPr>
            <p:ph idx="1"/>
          </p:nvPr>
        </p:nvSpPr>
        <p:spPr>
          <a:xfrm>
            <a:off x="710829" y="1008098"/>
            <a:ext cx="8829298" cy="3654354"/>
          </a:xfrm>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3200" dirty="0"/>
              <a:t>Innovation</a:t>
            </a:r>
          </a:p>
        </p:txBody>
      </p:sp>
    </p:spTree>
    <p:extLst>
      <p:ext uri="{BB962C8B-B14F-4D97-AF65-F5344CB8AC3E}">
        <p14:creationId xmlns:p14="http://schemas.microsoft.com/office/powerpoint/2010/main" val="56645408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1D154-BB67-48AD-8B4E-10EC2ACC02B5}"/>
              </a:ext>
            </a:extLst>
          </p:cNvPr>
          <p:cNvSpPr>
            <a:spLocks noGrp="1"/>
          </p:cNvSpPr>
          <p:nvPr>
            <p:ph type="title"/>
          </p:nvPr>
        </p:nvSpPr>
        <p:spPr/>
        <p:txBody>
          <a:bodyPr>
            <a:normAutofit fontScale="90000"/>
          </a:bodyPr>
          <a:lstStyle/>
          <a:p>
            <a:r>
              <a:rPr lang="en-US" sz="3200" dirty="0"/>
              <a:t>Innovation</a:t>
            </a:r>
            <a:br>
              <a:rPr lang="en-US" dirty="0"/>
            </a:br>
            <a:endParaRPr lang="en-US" dirty="0"/>
          </a:p>
        </p:txBody>
      </p:sp>
      <p:sp>
        <p:nvSpPr>
          <p:cNvPr id="3" name="Content Placeholder 2">
            <a:extLst>
              <a:ext uri="{FF2B5EF4-FFF2-40B4-BE49-F238E27FC236}">
                <a16:creationId xmlns:a16="http://schemas.microsoft.com/office/drawing/2014/main" id="{C23952CC-F605-43C3-8F6F-3205CD34F39F}"/>
              </a:ext>
            </a:extLst>
          </p:cNvPr>
          <p:cNvSpPr>
            <a:spLocks noGrp="1"/>
          </p:cNvSpPr>
          <p:nvPr>
            <p:ph idx="1"/>
          </p:nvPr>
        </p:nvSpPr>
        <p:spPr>
          <a:xfrm>
            <a:off x="756047" y="1111182"/>
            <a:ext cx="8820547" cy="3591348"/>
          </a:xfrm>
        </p:spPr>
        <p:txBody>
          <a:bodyPr>
            <a:normAutofit fontScale="92500" lnSpcReduction="10000"/>
          </a:bodyPr>
          <a:lstStyle/>
          <a:p>
            <a:r>
              <a:rPr lang="en-US" sz="2200" dirty="0"/>
              <a:t>Interventional</a:t>
            </a:r>
          </a:p>
          <a:p>
            <a:pPr lvl="1"/>
            <a:r>
              <a:rPr lang="en-US" sz="1700" dirty="0"/>
              <a:t>Embolotherapy: “Emborhoid”, Bariatric, inflammatory joint disease</a:t>
            </a:r>
          </a:p>
          <a:p>
            <a:pPr lvl="1"/>
            <a:r>
              <a:rPr lang="en-US" sz="1700" dirty="0"/>
              <a:t>Interventional Immuno-oncology</a:t>
            </a:r>
          </a:p>
          <a:p>
            <a:pPr lvl="1"/>
            <a:r>
              <a:rPr lang="en-US" sz="1700" dirty="0"/>
              <a:t>Percutaneous AV fistula for dialysis access</a:t>
            </a:r>
          </a:p>
          <a:p>
            <a:pPr lvl="1"/>
            <a:r>
              <a:rPr lang="en-US" sz="1700" dirty="0"/>
              <a:t>Image Fusion Intervention with virtual reality</a:t>
            </a:r>
          </a:p>
          <a:p>
            <a:r>
              <a:rPr lang="en-US" sz="2200" dirty="0"/>
              <a:t>Radiation Therapy</a:t>
            </a:r>
          </a:p>
          <a:p>
            <a:pPr lvl="1"/>
            <a:r>
              <a:rPr lang="en-US" sz="1700" dirty="0"/>
              <a:t>Stereotactic radiotherapy</a:t>
            </a:r>
          </a:p>
          <a:p>
            <a:pPr lvl="1"/>
            <a:r>
              <a:rPr lang="en-US" sz="1700" dirty="0"/>
              <a:t>Intrafraction motion</a:t>
            </a:r>
          </a:p>
          <a:p>
            <a:pPr lvl="1"/>
            <a:r>
              <a:rPr lang="en-US" sz="1700" dirty="0"/>
              <a:t>FLASH</a:t>
            </a:r>
          </a:p>
          <a:p>
            <a:pPr lvl="1"/>
            <a:r>
              <a:rPr lang="en-US" sz="1700" dirty="0"/>
              <a:t>Proton Beam</a:t>
            </a:r>
          </a:p>
          <a:p>
            <a:pPr lvl="1"/>
            <a:r>
              <a:rPr lang="en-US" sz="1700" dirty="0"/>
              <a:t>VMAT: Volume modulated arc therapy</a:t>
            </a:r>
          </a:p>
          <a:p>
            <a:r>
              <a:rPr lang="en-US" sz="2200" dirty="0"/>
              <a:t>Nuclear Medicine: </a:t>
            </a:r>
            <a:r>
              <a:rPr lang="en-US" sz="1900" dirty="0"/>
              <a:t>Theragnostics</a:t>
            </a:r>
          </a:p>
          <a:p>
            <a:pPr lvl="1"/>
            <a:endParaRPr lang="en-US" sz="1900" dirty="0"/>
          </a:p>
          <a:p>
            <a:endParaRPr lang="en-US" dirty="0"/>
          </a:p>
        </p:txBody>
      </p:sp>
      <p:sp>
        <p:nvSpPr>
          <p:cNvPr id="7" name="Text Placeholder 6">
            <a:extLst>
              <a:ext uri="{FF2B5EF4-FFF2-40B4-BE49-F238E27FC236}">
                <a16:creationId xmlns:a16="http://schemas.microsoft.com/office/drawing/2014/main" id="{67FFE979-80CF-48A5-A8D3-C944CB00F80C}"/>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28123253"/>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78D7-F932-1F8A-1475-0DC271CFAE50}"/>
              </a:ext>
            </a:extLst>
          </p:cNvPr>
          <p:cNvSpPr>
            <a:spLocks noGrp="1"/>
          </p:cNvSpPr>
          <p:nvPr>
            <p:ph type="title"/>
          </p:nvPr>
        </p:nvSpPr>
        <p:spPr>
          <a:xfrm>
            <a:off x="612300" y="379466"/>
            <a:ext cx="9071640" cy="2263473"/>
          </a:xfrm>
        </p:spPr>
        <p:txBody>
          <a:bodyPr/>
          <a:lstStyle/>
          <a:p>
            <a:r>
              <a:rPr lang="en-US" b="1" i="0" u="none" strike="noStrike" dirty="0">
                <a:solidFill>
                  <a:srgbClr val="222222"/>
                </a:solidFill>
                <a:effectLst/>
                <a:latin typeface="-apple-system"/>
              </a:rPr>
              <a:t> 	</a:t>
            </a:r>
            <a:br>
              <a:rPr lang="en-US" b="1" i="0" u="none" strike="noStrike" dirty="0">
                <a:solidFill>
                  <a:srgbClr val="222222"/>
                </a:solidFill>
                <a:effectLst/>
                <a:latin typeface="-apple-system"/>
              </a:rPr>
            </a:br>
            <a:r>
              <a:rPr lang="en-US" b="1" i="0" u="none" strike="noStrike" dirty="0">
                <a:solidFill>
                  <a:srgbClr val="222222"/>
                </a:solidFill>
                <a:effectLst/>
                <a:latin typeface="-apple-system"/>
              </a:rPr>
              <a:t>		</a:t>
            </a:r>
            <a:br>
              <a:rPr lang="en-US" b="1" i="0" u="none" strike="noStrike" dirty="0">
                <a:solidFill>
                  <a:srgbClr val="222222"/>
                </a:solidFill>
                <a:effectLst/>
                <a:latin typeface="-apple-system"/>
              </a:rPr>
            </a:br>
            <a:r>
              <a:rPr lang="en-US" sz="3200" b="1" i="0" u="none" strike="noStrike" dirty="0">
                <a:solidFill>
                  <a:srgbClr val="222222"/>
                </a:solidFill>
                <a:effectLst/>
                <a:latin typeface="-apple-system"/>
              </a:rPr>
              <a:t>The Use of Neuroimaging </a:t>
            </a:r>
            <a:r>
              <a:rPr lang="en-US" sz="3200" b="1" dirty="0">
                <a:solidFill>
                  <a:srgbClr val="222222"/>
                </a:solidFill>
                <a:latin typeface="-apple-system"/>
              </a:rPr>
              <a:t>T</a:t>
            </a:r>
            <a:r>
              <a:rPr lang="en-US" sz="3200" b="1" i="0" u="none" strike="noStrike" dirty="0">
                <a:solidFill>
                  <a:srgbClr val="222222"/>
                </a:solidFill>
                <a:effectLst/>
                <a:latin typeface="-apple-system"/>
              </a:rPr>
              <a:t>echniques in the Early and </a:t>
            </a:r>
            <a:r>
              <a:rPr lang="en-US" sz="3200" b="1" dirty="0">
                <a:solidFill>
                  <a:srgbClr val="222222"/>
                </a:solidFill>
                <a:latin typeface="-apple-system"/>
              </a:rPr>
              <a:t>D</a:t>
            </a:r>
            <a:r>
              <a:rPr lang="en-US" sz="3200" b="1" i="0" u="none" strike="noStrike" dirty="0">
                <a:solidFill>
                  <a:srgbClr val="222222"/>
                </a:solidFill>
                <a:effectLst/>
                <a:latin typeface="-apple-system"/>
              </a:rPr>
              <a:t>ifferential </a:t>
            </a:r>
            <a:r>
              <a:rPr lang="en-US" sz="3200" b="1" dirty="0">
                <a:solidFill>
                  <a:srgbClr val="222222"/>
                </a:solidFill>
                <a:latin typeface="-apple-system"/>
              </a:rPr>
              <a:t>D</a:t>
            </a:r>
            <a:r>
              <a:rPr lang="en-US" sz="3200" b="1" i="0" u="none" strike="noStrike" dirty="0">
                <a:solidFill>
                  <a:srgbClr val="222222"/>
                </a:solidFill>
                <a:effectLst/>
                <a:latin typeface="-apple-system"/>
              </a:rPr>
              <a:t>iagnosis of Dementia</a:t>
            </a:r>
            <a:br>
              <a:rPr lang="en-US" b="1" i="0" u="none" strike="noStrike" dirty="0">
                <a:solidFill>
                  <a:srgbClr val="222222"/>
                </a:solidFill>
                <a:effectLst/>
                <a:latin typeface="-apple-system"/>
              </a:rPr>
            </a:br>
            <a:br>
              <a:rPr lang="en-US" b="1" i="0" u="none" strike="noStrike" dirty="0">
                <a:solidFill>
                  <a:srgbClr val="222222"/>
                </a:solidFill>
                <a:effectLst/>
                <a:latin typeface="-apple-system"/>
              </a:rPr>
            </a:br>
            <a:endParaRPr lang="en-US" dirty="0"/>
          </a:p>
        </p:txBody>
      </p:sp>
      <p:sp>
        <p:nvSpPr>
          <p:cNvPr id="3" name="Subtitle 2">
            <a:extLst>
              <a:ext uri="{FF2B5EF4-FFF2-40B4-BE49-F238E27FC236}">
                <a16:creationId xmlns:a16="http://schemas.microsoft.com/office/drawing/2014/main" id="{A1446865-9D82-64CE-E0A6-3C13D9B1246A}"/>
              </a:ext>
            </a:extLst>
          </p:cNvPr>
          <p:cNvSpPr>
            <a:spLocks noGrp="1"/>
          </p:cNvSpPr>
          <p:nvPr>
            <p:ph type="subTitle"/>
          </p:nvPr>
        </p:nvSpPr>
        <p:spPr>
          <a:xfrm>
            <a:off x="1216745" y="2643158"/>
            <a:ext cx="7836992" cy="814325"/>
          </a:xfrm>
        </p:spPr>
        <p:txBody>
          <a:bodyPr/>
          <a:lstStyle/>
          <a:p>
            <a:pPr algn="l"/>
            <a:r>
              <a:rPr lang="en-US" b="0" i="1" u="none" strike="noStrike" dirty="0">
                <a:solidFill>
                  <a:srgbClr val="333333"/>
                </a:solidFill>
                <a:effectLst/>
                <a:latin typeface="open-sans"/>
              </a:rPr>
              <a:t>Neuroimaging of the brain is increasingly being utilized to stratify clinical trial participants and assess treatment response.</a:t>
            </a:r>
            <a:endParaRPr lang="en-US" i="1" dirty="0"/>
          </a:p>
        </p:txBody>
      </p:sp>
      <p:pic>
        <p:nvPicPr>
          <p:cNvPr id="5" name="Picture 4">
            <a:extLst>
              <a:ext uri="{FF2B5EF4-FFF2-40B4-BE49-F238E27FC236}">
                <a16:creationId xmlns:a16="http://schemas.microsoft.com/office/drawing/2014/main" id="{CAE30EB8-C7B4-522A-B1FC-C53FA81F783D}"/>
              </a:ext>
            </a:extLst>
          </p:cNvPr>
          <p:cNvPicPr>
            <a:picLocks noChangeAspect="1"/>
          </p:cNvPicPr>
          <p:nvPr/>
        </p:nvPicPr>
        <p:blipFill>
          <a:blip r:embed="rId2"/>
          <a:stretch>
            <a:fillRect/>
          </a:stretch>
        </p:blipFill>
        <p:spPr>
          <a:xfrm>
            <a:off x="492845" y="275158"/>
            <a:ext cx="1447800" cy="584200"/>
          </a:xfrm>
          <a:prstGeom prst="rect">
            <a:avLst/>
          </a:prstGeom>
        </p:spPr>
      </p:pic>
      <p:pic>
        <p:nvPicPr>
          <p:cNvPr id="4" name="Picture 3">
            <a:extLst>
              <a:ext uri="{FF2B5EF4-FFF2-40B4-BE49-F238E27FC236}">
                <a16:creationId xmlns:a16="http://schemas.microsoft.com/office/drawing/2014/main" id="{643DA733-3B2F-9FB5-DFBC-439C0F41B32B}"/>
              </a:ext>
            </a:extLst>
          </p:cNvPr>
          <p:cNvPicPr>
            <a:picLocks noChangeAspect="1"/>
          </p:cNvPicPr>
          <p:nvPr/>
        </p:nvPicPr>
        <p:blipFill>
          <a:blip r:embed="rId3"/>
          <a:stretch>
            <a:fillRect/>
          </a:stretch>
        </p:blipFill>
        <p:spPr>
          <a:xfrm>
            <a:off x="6911394" y="3979572"/>
            <a:ext cx="2653091" cy="1600826"/>
          </a:xfrm>
          <a:prstGeom prst="rect">
            <a:avLst/>
          </a:prstGeom>
        </p:spPr>
      </p:pic>
      <p:sp>
        <p:nvSpPr>
          <p:cNvPr id="7" name="TextBox 6">
            <a:extLst>
              <a:ext uri="{FF2B5EF4-FFF2-40B4-BE49-F238E27FC236}">
                <a16:creationId xmlns:a16="http://schemas.microsoft.com/office/drawing/2014/main" id="{D94210E6-13A1-E10D-4825-EDD2D10ED31D}"/>
              </a:ext>
            </a:extLst>
          </p:cNvPr>
          <p:cNvSpPr txBox="1"/>
          <p:nvPr/>
        </p:nvSpPr>
        <p:spPr>
          <a:xfrm>
            <a:off x="1091485" y="4426521"/>
            <a:ext cx="5042078" cy="369332"/>
          </a:xfrm>
          <a:prstGeom prst="rect">
            <a:avLst/>
          </a:prstGeom>
          <a:noFill/>
        </p:spPr>
        <p:txBody>
          <a:bodyPr wrap="square">
            <a:spAutoFit/>
          </a:bodyPr>
          <a:lstStyle/>
          <a:p>
            <a:r>
              <a:rPr lang="en-US" dirty="0"/>
              <a:t>https://doi.org/10.1038/s41380-2023-02215-8</a:t>
            </a:r>
          </a:p>
        </p:txBody>
      </p:sp>
    </p:spTree>
    <p:extLst>
      <p:ext uri="{BB962C8B-B14F-4D97-AF65-F5344CB8AC3E}">
        <p14:creationId xmlns:p14="http://schemas.microsoft.com/office/powerpoint/2010/main" val="2607901958"/>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D6A3C3D-A171-E391-D5E3-7420AF15742F}"/>
              </a:ext>
            </a:extLst>
          </p:cNvPr>
          <p:cNvSpPr>
            <a:spLocks noGrp="1"/>
          </p:cNvSpPr>
          <p:nvPr>
            <p:ph idx="1"/>
          </p:nvPr>
        </p:nvSpPr>
        <p:spPr/>
        <p:txBody>
          <a:bodyPr>
            <a:normAutofit/>
          </a:bodyPr>
          <a:lstStyle/>
          <a:p>
            <a:pPr marL="0" indent="0" algn="l">
              <a:buNone/>
            </a:pPr>
            <a:r>
              <a:rPr lang="en-US" b="0" i="0" u="none" strike="noStrike" dirty="0">
                <a:solidFill>
                  <a:srgbClr val="C05600"/>
                </a:solidFill>
                <a:effectLst/>
                <a:latin typeface="GeometriaExtraBold"/>
              </a:rPr>
              <a:t>Beta Amyloid Positron Emission Tomography in Dementia and Neurodegenerative Disease</a:t>
            </a:r>
          </a:p>
          <a:p>
            <a:pPr algn="l"/>
            <a:r>
              <a:rPr lang="en-US" b="1" i="0" u="none" strike="noStrike" dirty="0">
                <a:solidFill>
                  <a:srgbClr val="323A45"/>
                </a:solidFill>
                <a:effectLst/>
                <a:latin typeface="GeometriaExtraBold"/>
              </a:rPr>
              <a:t>Decision Summary: </a:t>
            </a:r>
            <a:r>
              <a:rPr lang="en-US" sz="2000" b="0" i="0" u="none" strike="noStrike" dirty="0">
                <a:solidFill>
                  <a:srgbClr val="323A45"/>
                </a:solidFill>
                <a:effectLst/>
                <a:latin typeface="Muli"/>
              </a:rPr>
              <a:t>The Centers for Medicare &amp; </a:t>
            </a:r>
          </a:p>
          <a:p>
            <a:pPr marL="378058" lvl="1" indent="0">
              <a:buNone/>
            </a:pPr>
            <a:r>
              <a:rPr lang="en-US" sz="2000" b="0" i="0" u="none" strike="noStrike" dirty="0">
                <a:solidFill>
                  <a:srgbClr val="323A45"/>
                </a:solidFill>
                <a:effectLst/>
                <a:latin typeface="Muli"/>
              </a:rPr>
              <a:t>Medicaid Services (CMS) is proposing to remove the </a:t>
            </a:r>
          </a:p>
          <a:p>
            <a:pPr marL="378058" lvl="1" indent="0">
              <a:buNone/>
            </a:pPr>
            <a:r>
              <a:rPr lang="en-US" sz="2000" b="0" i="0" u="none" strike="noStrike" dirty="0">
                <a:solidFill>
                  <a:srgbClr val="323A45"/>
                </a:solidFill>
                <a:effectLst/>
                <a:latin typeface="Muli"/>
              </a:rPr>
              <a:t>national coverage determination (NCD) at § 220.6.20, ending coverage with evidence development (CED) for positron emission tomography (PET) beta amyloid imaging and permitting Medicare coverage determinations for PET beta amyloid imaging to be made by the Medicare Administrative Contractors (MACs) under § 1862(a)(1)(A) of the Social Security Act (the Act).</a:t>
            </a:r>
          </a:p>
          <a:p>
            <a:endParaRPr lang="en-US" dirty="0"/>
          </a:p>
        </p:txBody>
      </p:sp>
      <p:sp>
        <p:nvSpPr>
          <p:cNvPr id="7" name="Text Placeholder 6">
            <a:extLst>
              <a:ext uri="{FF2B5EF4-FFF2-40B4-BE49-F238E27FC236}">
                <a16:creationId xmlns:a16="http://schemas.microsoft.com/office/drawing/2014/main" id="{CE8F0D77-1B56-F159-5D86-E69DEB0EAC49}"/>
              </a:ext>
            </a:extLst>
          </p:cNvPr>
          <p:cNvSpPr>
            <a:spLocks noGrp="1"/>
          </p:cNvSpPr>
          <p:nvPr>
            <p:ph type="body" sz="quarter" idx="10"/>
          </p:nvPr>
        </p:nvSpPr>
        <p:spPr/>
        <p:txBody>
          <a:bodyPr/>
          <a:lstStyle/>
          <a:p>
            <a:endParaRPr lang="en-US"/>
          </a:p>
        </p:txBody>
      </p:sp>
      <p:pic>
        <p:nvPicPr>
          <p:cNvPr id="1028" name="Picture 4" descr="CMS.gov Centers for Medicare &amp; Medicaid Services">
            <a:extLst>
              <a:ext uri="{FF2B5EF4-FFF2-40B4-BE49-F238E27FC236}">
                <a16:creationId xmlns:a16="http://schemas.microsoft.com/office/drawing/2014/main" id="{AE5444FB-65C9-FEB3-8E60-F0E8027A8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629" y="496320"/>
            <a:ext cx="2696233" cy="645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539C73-AF83-D8CD-A84B-6B9F09F0B421}"/>
              </a:ext>
            </a:extLst>
          </p:cNvPr>
          <p:cNvPicPr>
            <a:picLocks noChangeAspect="1"/>
          </p:cNvPicPr>
          <p:nvPr/>
        </p:nvPicPr>
        <p:blipFill>
          <a:blip r:embed="rId4"/>
          <a:stretch>
            <a:fillRect/>
          </a:stretch>
        </p:blipFill>
        <p:spPr>
          <a:xfrm>
            <a:off x="7546250" y="1713234"/>
            <a:ext cx="2030344" cy="1225072"/>
          </a:xfrm>
          <a:prstGeom prst="rect">
            <a:avLst/>
          </a:prstGeom>
        </p:spPr>
      </p:pic>
    </p:spTree>
    <p:extLst>
      <p:ext uri="{BB962C8B-B14F-4D97-AF65-F5344CB8AC3E}">
        <p14:creationId xmlns:p14="http://schemas.microsoft.com/office/powerpoint/2010/main" val="224818817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E4D2F-6E55-4359-98DF-3CBEF7FE356B}"/>
              </a:ext>
            </a:extLst>
          </p:cNvPr>
          <p:cNvSpPr>
            <a:spLocks noGrp="1"/>
          </p:cNvSpPr>
          <p:nvPr>
            <p:ph type="title"/>
          </p:nvPr>
        </p:nvSpPr>
        <p:spPr>
          <a:xfrm>
            <a:off x="656769" y="2118314"/>
            <a:ext cx="9072563" cy="567055"/>
          </a:xfrm>
        </p:spPr>
        <p:txBody>
          <a:bodyPr/>
          <a:lstStyle/>
          <a:p>
            <a:pPr algn="ctr"/>
            <a:r>
              <a:rPr lang="en-US" dirty="0">
                <a:solidFill>
                  <a:srgbClr val="002060"/>
                </a:solidFill>
              </a:rPr>
              <a:t>Brief History of Radiology</a:t>
            </a:r>
          </a:p>
        </p:txBody>
      </p:sp>
      <p:sp>
        <p:nvSpPr>
          <p:cNvPr id="5" name="Text Placeholder 4">
            <a:extLst>
              <a:ext uri="{FF2B5EF4-FFF2-40B4-BE49-F238E27FC236}">
                <a16:creationId xmlns:a16="http://schemas.microsoft.com/office/drawing/2014/main" id="{62B1C672-DCC6-4B8F-970E-8C00B41A54FA}"/>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449418921"/>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49B0-7FA8-47AC-8B60-178230CD094D}"/>
              </a:ext>
            </a:extLst>
          </p:cNvPr>
          <p:cNvSpPr>
            <a:spLocks noGrp="1"/>
          </p:cNvSpPr>
          <p:nvPr>
            <p:ph type="title"/>
          </p:nvPr>
        </p:nvSpPr>
        <p:spPr>
          <a:xfrm>
            <a:off x="677616" y="86536"/>
            <a:ext cx="8694539" cy="1096006"/>
          </a:xfrm>
        </p:spPr>
        <p:txBody>
          <a:bodyPr>
            <a:normAutofit/>
          </a:bodyPr>
          <a:lstStyle/>
          <a:p>
            <a:r>
              <a:rPr lang="en-US" sz="3200" dirty="0"/>
              <a:t>Possible Applications of AI in Medical Imaging</a:t>
            </a:r>
          </a:p>
        </p:txBody>
      </p:sp>
      <p:grpSp>
        <p:nvGrpSpPr>
          <p:cNvPr id="4" name="Group 3"/>
          <p:cNvGrpSpPr/>
          <p:nvPr/>
        </p:nvGrpSpPr>
        <p:grpSpPr>
          <a:xfrm>
            <a:off x="4061425" y="1877520"/>
            <a:ext cx="1957774" cy="1915511"/>
            <a:chOff x="1537251" y="1712843"/>
            <a:chExt cx="3432314" cy="3432314"/>
          </a:xfrm>
        </p:grpSpPr>
        <p:pic>
          <p:nvPicPr>
            <p:cNvPr id="5" name="Picture 4"/>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37251" y="1712843"/>
              <a:ext cx="3432314" cy="3432314"/>
            </a:xfrm>
            <a:prstGeom prst="rect">
              <a:avLst/>
            </a:prstGeom>
          </p:spPr>
        </p:pic>
        <p:sp>
          <p:nvSpPr>
            <p:cNvPr id="6" name="Oval 5"/>
            <p:cNvSpPr/>
            <p:nvPr/>
          </p:nvSpPr>
          <p:spPr>
            <a:xfrm>
              <a:off x="2826026" y="3001618"/>
              <a:ext cx="854764" cy="854762"/>
            </a:xfrm>
            <a:prstGeom prst="ellipse">
              <a:avLst/>
            </a:prstGeom>
            <a:solidFill>
              <a:schemeClr val="accent4"/>
            </a:solid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defTabSz="756026">
                <a:defRPr/>
              </a:pPr>
              <a:endParaRPr lang="en-US" sz="1488" dirty="0">
                <a:solidFill>
                  <a:srgbClr val="00687F"/>
                </a:solidFill>
                <a:latin typeface="Calibri"/>
              </a:endParaRPr>
            </a:p>
          </p:txBody>
        </p:sp>
      </p:grpSp>
      <p:grpSp>
        <p:nvGrpSpPr>
          <p:cNvPr id="10" name="Group 9"/>
          <p:cNvGrpSpPr/>
          <p:nvPr/>
        </p:nvGrpSpPr>
        <p:grpSpPr>
          <a:xfrm>
            <a:off x="697437" y="1004401"/>
            <a:ext cx="4342875" cy="1858680"/>
            <a:chOff x="1478151" y="996476"/>
            <a:chExt cx="5252485" cy="2247978"/>
          </a:xfrm>
        </p:grpSpPr>
        <p:sp>
          <p:nvSpPr>
            <p:cNvPr id="7" name="Content Placeholder 2">
              <a:extLst>
                <a:ext uri="{FF2B5EF4-FFF2-40B4-BE49-F238E27FC236}">
                  <a16:creationId xmlns:a16="http://schemas.microsoft.com/office/drawing/2014/main" id="{28944681-1329-402D-80A3-4C606866DD1E}"/>
                </a:ext>
              </a:extLst>
            </p:cNvPr>
            <p:cNvSpPr txBox="1">
              <a:spLocks/>
            </p:cNvSpPr>
            <p:nvPr/>
          </p:nvSpPr>
          <p:spPr>
            <a:xfrm>
              <a:off x="1478151" y="996476"/>
              <a:ext cx="3801638" cy="2247978"/>
            </a:xfrm>
            <a:prstGeom prst="rect">
              <a:avLst/>
            </a:prstGeom>
          </p:spPr>
          <p:txBody>
            <a:bodyPr vert="horz" lIns="75605" tIns="37802" rIns="75605" bIns="37802"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3510" indent="-283510" defTabSz="378013">
                <a:defRPr/>
              </a:pPr>
              <a:r>
                <a:rPr lang="en-US" sz="1654" dirty="0">
                  <a:solidFill>
                    <a:prstClr val="black"/>
                  </a:solidFill>
                  <a:latin typeface="Calibri"/>
                </a:rPr>
                <a:t>Image interpretation</a:t>
              </a:r>
            </a:p>
            <a:p>
              <a:pPr marL="614271" lvl="1" indent="-236258" defTabSz="378013">
                <a:defRPr/>
              </a:pPr>
              <a:r>
                <a:rPr lang="en-US" sz="1158" dirty="0">
                  <a:solidFill>
                    <a:prstClr val="black">
                      <a:lumMod val="50000"/>
                      <a:lumOff val="50000"/>
                    </a:prstClr>
                  </a:solidFill>
                  <a:latin typeface="Calibri"/>
                </a:rPr>
                <a:t>Quantification of findings</a:t>
              </a:r>
            </a:p>
            <a:p>
              <a:pPr marL="614271" lvl="1" indent="-236258" defTabSz="378013">
                <a:defRPr/>
              </a:pPr>
              <a:r>
                <a:rPr lang="en-US" sz="1158" dirty="0">
                  <a:solidFill>
                    <a:prstClr val="black">
                      <a:lumMod val="50000"/>
                      <a:lumOff val="50000"/>
                    </a:prstClr>
                  </a:solidFill>
                  <a:latin typeface="Calibri"/>
                </a:rPr>
                <a:t>Quantified comparison between multiple studies</a:t>
              </a:r>
            </a:p>
            <a:p>
              <a:pPr marL="614271" lvl="1" indent="-236258" defTabSz="378013">
                <a:defRPr/>
              </a:pPr>
              <a:r>
                <a:rPr lang="en-US" sz="1158" dirty="0">
                  <a:solidFill>
                    <a:prstClr val="black">
                      <a:lumMod val="50000"/>
                      <a:lumOff val="50000"/>
                    </a:prstClr>
                  </a:solidFill>
                  <a:latin typeface="Calibri"/>
                </a:rPr>
                <a:t>Multiparametric analysis across multiple modalities</a:t>
              </a:r>
            </a:p>
            <a:p>
              <a:pPr marL="614271" lvl="1" indent="-236258" defTabSz="378013">
                <a:defRPr/>
              </a:pPr>
              <a:r>
                <a:rPr lang="en-US" sz="1158" dirty="0">
                  <a:solidFill>
                    <a:prstClr val="black">
                      <a:lumMod val="50000"/>
                      <a:lumOff val="50000"/>
                    </a:prstClr>
                  </a:solidFill>
                  <a:latin typeface="Calibri"/>
                </a:rPr>
                <a:t>Volumetric analysis</a:t>
              </a:r>
            </a:p>
            <a:p>
              <a:pPr marL="614271" lvl="1" indent="-236258" defTabSz="378013">
                <a:defRPr/>
              </a:pPr>
              <a:r>
                <a:rPr lang="en-US" sz="1158" dirty="0">
                  <a:solidFill>
                    <a:prstClr val="black">
                      <a:lumMod val="50000"/>
                      <a:lumOff val="50000"/>
                    </a:prstClr>
                  </a:solidFill>
                  <a:latin typeface="Calibri"/>
                </a:rPr>
                <a:t>Textural analysis</a:t>
              </a:r>
            </a:p>
            <a:p>
              <a:pPr marL="614271" lvl="1" indent="-236258" defTabSz="378013">
                <a:defRPr/>
              </a:pPr>
              <a:r>
                <a:rPr lang="en-US" sz="1158" dirty="0">
                  <a:solidFill>
                    <a:prstClr val="black">
                      <a:lumMod val="50000"/>
                      <a:lumOff val="50000"/>
                    </a:prstClr>
                  </a:solidFill>
                  <a:latin typeface="Calibri"/>
                </a:rPr>
                <a:t>Automation of Region Of Interest targeting and measuring</a:t>
              </a:r>
              <a:endParaRPr lang="en-US" sz="992" dirty="0">
                <a:solidFill>
                  <a:prstClr val="black">
                    <a:lumMod val="50000"/>
                    <a:lumOff val="50000"/>
                  </a:prstClr>
                </a:solidFill>
                <a:latin typeface="Calibri"/>
              </a:endParaRPr>
            </a:p>
          </p:txBody>
        </p:sp>
        <p:cxnSp>
          <p:nvCxnSpPr>
            <p:cNvPr id="11" name="Elbow Connector 10"/>
            <p:cNvCxnSpPr>
              <a:cxnSpLocks/>
              <a:stCxn id="7" idx="0"/>
              <a:endCxn id="5" idx="0"/>
            </p:cNvCxnSpPr>
            <p:nvPr/>
          </p:nvCxnSpPr>
          <p:spPr>
            <a:xfrm rot="16200000" flipH="1">
              <a:off x="4526807" y="-151361"/>
              <a:ext cx="1055992" cy="3351667"/>
            </a:xfrm>
            <a:prstGeom prst="bentConnector3">
              <a:avLst>
                <a:gd name="adj1" fmla="val -21648"/>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697436" y="3248586"/>
            <a:ext cx="4342876" cy="1337198"/>
            <a:chOff x="1704425" y="3928879"/>
            <a:chExt cx="6381737" cy="1617272"/>
          </a:xfrm>
        </p:grpSpPr>
        <p:sp>
          <p:nvSpPr>
            <p:cNvPr id="8" name="Content Placeholder 2">
              <a:extLst>
                <a:ext uri="{FF2B5EF4-FFF2-40B4-BE49-F238E27FC236}">
                  <a16:creationId xmlns:a16="http://schemas.microsoft.com/office/drawing/2014/main" id="{28944681-1329-402D-80A3-4C606866DD1E}"/>
                </a:ext>
              </a:extLst>
            </p:cNvPr>
            <p:cNvSpPr txBox="1">
              <a:spLocks/>
            </p:cNvSpPr>
            <p:nvPr/>
          </p:nvSpPr>
          <p:spPr>
            <a:xfrm>
              <a:off x="1704425" y="3928879"/>
              <a:ext cx="4943288" cy="1617272"/>
            </a:xfrm>
            <a:prstGeom prst="rect">
              <a:avLst/>
            </a:prstGeom>
          </p:spPr>
          <p:txBody>
            <a:bodyPr vert="horz" lIns="75605" tIns="37802" rIns="75605" bIns="37802"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3510" indent="-283510" defTabSz="378013">
                <a:defRPr/>
              </a:pPr>
              <a:r>
                <a:rPr lang="en-US" sz="1654" dirty="0">
                  <a:solidFill>
                    <a:prstClr val="black"/>
                  </a:solidFill>
                  <a:latin typeface="Calibri"/>
                </a:rPr>
                <a:t>Patient care and safety</a:t>
              </a:r>
            </a:p>
            <a:p>
              <a:pPr marL="614271" lvl="1" indent="-236258" defTabSz="378013">
                <a:defRPr/>
              </a:pPr>
              <a:r>
                <a:rPr lang="en-US" sz="1158" dirty="0">
                  <a:solidFill>
                    <a:prstClr val="black">
                      <a:lumMod val="50000"/>
                      <a:lumOff val="50000"/>
                    </a:prstClr>
                  </a:solidFill>
                  <a:latin typeface="Calibri"/>
                </a:rPr>
                <a:t>Detection and prioritization of potentially critical results</a:t>
              </a:r>
            </a:p>
            <a:p>
              <a:pPr marL="614271" lvl="1" indent="-236258" defTabSz="378013">
                <a:defRPr/>
              </a:pPr>
              <a:r>
                <a:rPr lang="en-US" sz="1158" dirty="0">
                  <a:solidFill>
                    <a:prstClr val="black">
                      <a:lumMod val="50000"/>
                      <a:lumOff val="50000"/>
                    </a:prstClr>
                  </a:solidFill>
                  <a:latin typeface="Calibri"/>
                </a:rPr>
                <a:t>Radiation dose optimization</a:t>
              </a:r>
            </a:p>
            <a:p>
              <a:pPr marL="614271" lvl="1" indent="-236258" defTabSz="378013">
                <a:defRPr/>
              </a:pPr>
              <a:r>
                <a:rPr lang="en-US" sz="1158" dirty="0">
                  <a:solidFill>
                    <a:prstClr val="black">
                      <a:lumMod val="50000"/>
                      <a:lumOff val="50000"/>
                    </a:prstClr>
                  </a:solidFill>
                  <a:latin typeface="Calibri"/>
                </a:rPr>
                <a:t>Pre-test probability assessment of patient risk of positive findings and contrast reactions</a:t>
              </a:r>
            </a:p>
            <a:p>
              <a:pPr marL="614271" lvl="1" indent="-236258" defTabSz="378013">
                <a:defRPr/>
              </a:pPr>
              <a:r>
                <a:rPr lang="en-US" sz="1158" dirty="0">
                  <a:solidFill>
                    <a:prstClr val="black">
                      <a:lumMod val="50000"/>
                      <a:lumOff val="50000"/>
                    </a:prstClr>
                  </a:solidFill>
                  <a:latin typeface="Calibri"/>
                </a:rPr>
                <a:t>Cancer and mammography screening</a:t>
              </a:r>
            </a:p>
            <a:p>
              <a:pPr marL="614271" lvl="1" indent="-236258" defTabSz="378013">
                <a:defRPr/>
              </a:pPr>
              <a:r>
                <a:rPr lang="en-US" sz="1158" dirty="0">
                  <a:solidFill>
                    <a:prstClr val="black">
                      <a:lumMod val="50000"/>
                      <a:lumOff val="50000"/>
                    </a:prstClr>
                  </a:solidFill>
                  <a:latin typeface="Calibri"/>
                </a:rPr>
                <a:t>Automatic protocoling of studies from EMR data</a:t>
              </a:r>
              <a:endParaRPr lang="en-US" sz="992" dirty="0">
                <a:solidFill>
                  <a:prstClr val="black">
                    <a:lumMod val="50000"/>
                    <a:lumOff val="50000"/>
                  </a:prstClr>
                </a:solidFill>
                <a:latin typeface="Calibri"/>
              </a:endParaRPr>
            </a:p>
          </p:txBody>
        </p:sp>
        <p:cxnSp>
          <p:nvCxnSpPr>
            <p:cNvPr id="13" name="Elbow Connector 12"/>
            <p:cNvCxnSpPr>
              <a:cxnSpLocks/>
              <a:stCxn id="8" idx="3"/>
              <a:endCxn id="5" idx="2"/>
            </p:cNvCxnSpPr>
            <p:nvPr/>
          </p:nvCxnSpPr>
          <p:spPr>
            <a:xfrm flipV="1">
              <a:off x="6647713" y="4587357"/>
              <a:ext cx="1438449" cy="150158"/>
            </a:xfrm>
            <a:prstGeom prst="bentConnector2">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6019199" y="1414200"/>
            <a:ext cx="3822381" cy="3279489"/>
            <a:chOff x="7296310" y="2595313"/>
            <a:chExt cx="4622974" cy="3966373"/>
          </a:xfrm>
        </p:grpSpPr>
        <p:cxnSp>
          <p:nvCxnSpPr>
            <p:cNvPr id="15" name="Elbow Connector 14"/>
            <p:cNvCxnSpPr>
              <a:cxnSpLocks/>
              <a:stCxn id="14" idx="0"/>
              <a:endCxn id="5" idx="3"/>
            </p:cNvCxnSpPr>
            <p:nvPr/>
          </p:nvCxnSpPr>
          <p:spPr>
            <a:xfrm rot="16200000" flipH="1" flipV="1">
              <a:off x="7679393" y="2212230"/>
              <a:ext cx="1718717" cy="2484884"/>
            </a:xfrm>
            <a:prstGeom prst="bentConnector4">
              <a:avLst>
                <a:gd name="adj1" fmla="val -16086"/>
                <a:gd name="adj2" fmla="val 93022"/>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643104" y="2595314"/>
              <a:ext cx="4276180" cy="3966372"/>
            </a:xfrm>
            <a:prstGeom prst="rect">
              <a:avLst/>
            </a:prstGeom>
            <a:noFill/>
          </p:spPr>
          <p:txBody>
            <a:bodyPr wrap="square" rtlCol="0">
              <a:spAutoFit/>
            </a:bodyPr>
            <a:lstStyle/>
            <a:p>
              <a:pPr marL="283510" indent="-283510" defTabSz="378013">
                <a:spcBef>
                  <a:spcPct val="20000"/>
                </a:spcBef>
                <a:buFont typeface="Arial"/>
                <a:buChar char="•"/>
                <a:defRPr/>
              </a:pPr>
              <a:r>
                <a:rPr lang="en-US" sz="1654" dirty="0">
                  <a:solidFill>
                    <a:prstClr val="black"/>
                  </a:solidFill>
                  <a:latin typeface="Calibri"/>
                </a:rPr>
                <a:t>Radiologist and practice optimization for productivity and quality</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Automated transcription of audio narration</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Automated population of structured reports</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Optimization for case assignment across teams</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Smarter PACS hanging protocols and synchronization protocols</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Communication and tracking of primary and incidental findings</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Decreased patient waiting times</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Quality improvement in scanning</a:t>
              </a:r>
            </a:p>
            <a:p>
              <a:pPr marL="614271" lvl="1" indent="-236258" defTabSz="378013">
                <a:spcBef>
                  <a:spcPct val="20000"/>
                </a:spcBef>
                <a:buFont typeface="Arial"/>
                <a:buChar char="–"/>
                <a:defRPr/>
              </a:pPr>
              <a:r>
                <a:rPr lang="en-US" sz="1158" dirty="0">
                  <a:solidFill>
                    <a:prstClr val="black">
                      <a:lumMod val="50000"/>
                      <a:lumOff val="50000"/>
                    </a:prstClr>
                  </a:solidFill>
                  <a:latin typeface="Calibri"/>
                </a:rPr>
                <a:t>Prediction and prevention of missed patient appointments</a:t>
              </a:r>
            </a:p>
          </p:txBody>
        </p:sp>
      </p:grpSp>
    </p:spTree>
    <p:extLst>
      <p:ext uri="{BB962C8B-B14F-4D97-AF65-F5344CB8AC3E}">
        <p14:creationId xmlns:p14="http://schemas.microsoft.com/office/powerpoint/2010/main" val="22079300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 calcmode="lin" valueType="num">
                                      <p:cBhvr>
                                        <p:cTn id="9" dur="1250" fill="hold"/>
                                        <p:tgtEl>
                                          <p:spTgt spid="4"/>
                                        </p:tgtEl>
                                        <p:attrNameLst>
                                          <p:attrName>style.rotation</p:attrName>
                                        </p:attrNameLst>
                                      </p:cBhvr>
                                      <p:tavLst>
                                        <p:tav tm="0">
                                          <p:val>
                                            <p:fltVal val="90"/>
                                          </p:val>
                                        </p:tav>
                                        <p:tav tm="100000">
                                          <p:val>
                                            <p:fltVal val="0"/>
                                          </p:val>
                                        </p:tav>
                                      </p:tavLst>
                                    </p:anim>
                                    <p:animEffect transition="in" filter="fade">
                                      <p:cBhvr>
                                        <p:cTn id="10" dur="1250"/>
                                        <p:tgtEl>
                                          <p:spTgt spid="4"/>
                                        </p:tgtEl>
                                      </p:cBhvr>
                                    </p:animEffect>
                                  </p:childTnLst>
                                </p:cTn>
                              </p:par>
                            </p:childTnLst>
                          </p:cTn>
                        </p:par>
                        <p:par>
                          <p:cTn id="11" fill="hold">
                            <p:stCondLst>
                              <p:cond delay="1250"/>
                            </p:stCondLst>
                            <p:childTnLst>
                              <p:par>
                                <p:cTn id="12" presetID="10" presetClass="entr" presetSubtype="0" fill="hold"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BE815F-25EF-8744-931E-1B320FC3F00A}"/>
              </a:ext>
            </a:extLst>
          </p:cNvPr>
          <p:cNvSpPr/>
          <p:nvPr/>
        </p:nvSpPr>
        <p:spPr>
          <a:xfrm>
            <a:off x="-1" y="99"/>
            <a:ext cx="10080625" cy="5670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6026">
              <a:defRPr/>
            </a:pPr>
            <a:endParaRPr lang="en-US" sz="1488" dirty="0">
              <a:solidFill>
                <a:srgbClr val="FFFFFF"/>
              </a:solidFill>
              <a:latin typeface="Calibri" panose="020F0502020204030204"/>
            </a:endParaRPr>
          </a:p>
        </p:txBody>
      </p:sp>
      <p:sp>
        <p:nvSpPr>
          <p:cNvPr id="5" name="Title 4">
            <a:extLst>
              <a:ext uri="{FF2B5EF4-FFF2-40B4-BE49-F238E27FC236}">
                <a16:creationId xmlns:a16="http://schemas.microsoft.com/office/drawing/2014/main" id="{A4B5EF3A-C04D-EA47-8698-729320AEF260}"/>
              </a:ext>
            </a:extLst>
          </p:cNvPr>
          <p:cNvSpPr>
            <a:spLocks noGrp="1"/>
          </p:cNvSpPr>
          <p:nvPr>
            <p:ph type="title"/>
          </p:nvPr>
        </p:nvSpPr>
        <p:spPr>
          <a:xfrm>
            <a:off x="437990" y="2286642"/>
            <a:ext cx="3424421" cy="1097267"/>
          </a:xfrm>
        </p:spPr>
        <p:txBody>
          <a:bodyPr>
            <a:normAutofit fontScale="90000"/>
          </a:bodyPr>
          <a:lstStyle/>
          <a:p>
            <a:r>
              <a:rPr lang="en-US" sz="2646" dirty="0">
                <a:solidFill>
                  <a:schemeClr val="bg1"/>
                </a:solidFill>
              </a:rPr>
              <a:t>Cockpit of the Future: </a:t>
            </a:r>
            <a:br>
              <a:rPr lang="en-US" sz="2067" dirty="0">
                <a:solidFill>
                  <a:schemeClr val="bg1"/>
                </a:solidFill>
              </a:rPr>
            </a:br>
            <a:r>
              <a:rPr lang="en-US" sz="2067" dirty="0">
                <a:solidFill>
                  <a:schemeClr val="bg1"/>
                </a:solidFill>
              </a:rPr>
              <a:t>Academy for Radiology and Biomedical Imaging Research</a:t>
            </a:r>
            <a:endParaRPr lang="en-US" sz="2067" dirty="0">
              <a:solidFill>
                <a:schemeClr val="tx2">
                  <a:lumMod val="60000"/>
                  <a:lumOff val="40000"/>
                </a:schemeClr>
              </a:solidFill>
            </a:endParaRPr>
          </a:p>
        </p:txBody>
      </p:sp>
      <p:sp>
        <p:nvSpPr>
          <p:cNvPr id="8" name="Rectangle 7">
            <a:extLst>
              <a:ext uri="{FF2B5EF4-FFF2-40B4-BE49-F238E27FC236}">
                <a16:creationId xmlns:a16="http://schemas.microsoft.com/office/drawing/2014/main" id="{AC4F4E6F-E70A-1B42-93A4-4DFC114612C1}"/>
              </a:ext>
            </a:extLst>
          </p:cNvPr>
          <p:cNvSpPr/>
          <p:nvPr/>
        </p:nvSpPr>
        <p:spPr>
          <a:xfrm>
            <a:off x="306506" y="5299875"/>
            <a:ext cx="7253963" cy="245003"/>
          </a:xfrm>
          <a:prstGeom prst="rect">
            <a:avLst/>
          </a:prstGeom>
        </p:spPr>
        <p:txBody>
          <a:bodyPr wrap="square">
            <a:spAutoFit/>
          </a:bodyPr>
          <a:lstStyle/>
          <a:p>
            <a:pPr defTabSz="756026">
              <a:defRPr/>
            </a:pPr>
            <a:r>
              <a:rPr lang="en-US" sz="992" dirty="0">
                <a:solidFill>
                  <a:srgbClr val="064469">
                    <a:lumMod val="60000"/>
                    <a:lumOff val="40000"/>
                  </a:srgbClr>
                </a:solidFill>
                <a:latin typeface="Calibri" panose="020F0502020204030204"/>
                <a:hlinkClick r:id="rId3">
                  <a:extLst>
                    <a:ext uri="{A12FA001-AC4F-418D-AE19-62706E023703}">
                      <ahyp:hlinkClr xmlns:ahyp="http://schemas.microsoft.com/office/drawing/2018/hyperlinkcolor" val="tx"/>
                    </a:ext>
                  </a:extLst>
                </a:hlinkClick>
              </a:rPr>
              <a:t>http://www.acadrad.org/wp-content/uploads/2019/01/Academy-Article-Academic-Radiology.pdf</a:t>
            </a:r>
            <a:endParaRPr lang="en-US" sz="992" dirty="0">
              <a:solidFill>
                <a:srgbClr val="000000"/>
              </a:solidFill>
              <a:latin typeface="Calibri" panose="020F0502020204030204"/>
            </a:endParaRPr>
          </a:p>
        </p:txBody>
      </p:sp>
      <p:pic>
        <p:nvPicPr>
          <p:cNvPr id="11" name="Picture 10">
            <a:extLst>
              <a:ext uri="{FF2B5EF4-FFF2-40B4-BE49-F238E27FC236}">
                <a16:creationId xmlns:a16="http://schemas.microsoft.com/office/drawing/2014/main" id="{AA50A44C-6940-AA45-A8B9-49BD8A84FF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04561" y="1095887"/>
            <a:ext cx="3472889" cy="3472889"/>
          </a:xfrm>
          <a:prstGeom prst="ellipse">
            <a:avLst/>
          </a:prstGeom>
          <a:ln>
            <a:solidFill>
              <a:schemeClr val="bg1"/>
            </a:solidFill>
          </a:ln>
        </p:spPr>
      </p:pic>
      <p:pic>
        <p:nvPicPr>
          <p:cNvPr id="10" name="Picture 9">
            <a:extLst>
              <a:ext uri="{FF2B5EF4-FFF2-40B4-BE49-F238E27FC236}">
                <a16:creationId xmlns:a16="http://schemas.microsoft.com/office/drawing/2014/main" id="{84E45657-4F60-EF46-955B-2E6F1749E6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8388" y="1095887"/>
            <a:ext cx="3472889" cy="3472889"/>
          </a:xfrm>
          <a:prstGeom prst="ellipse">
            <a:avLst/>
          </a:prstGeom>
          <a:ln>
            <a:solidFill>
              <a:schemeClr val="bg1"/>
            </a:solidFill>
          </a:ln>
        </p:spPr>
      </p:pic>
    </p:spTree>
    <p:extLst>
      <p:ext uri="{BB962C8B-B14F-4D97-AF65-F5344CB8AC3E}">
        <p14:creationId xmlns:p14="http://schemas.microsoft.com/office/powerpoint/2010/main" val="14308131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DDD7D1-7950-094A-BF7B-269C2E77DC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57779"/>
            <a:ext cx="10080625" cy="4951084"/>
          </a:xfrm>
          <a:prstGeom prst="rect">
            <a:avLst/>
          </a:prstGeom>
        </p:spPr>
      </p:pic>
      <p:grpSp>
        <p:nvGrpSpPr>
          <p:cNvPr id="6" name="Group 5">
            <a:extLst>
              <a:ext uri="{FF2B5EF4-FFF2-40B4-BE49-F238E27FC236}">
                <a16:creationId xmlns:a16="http://schemas.microsoft.com/office/drawing/2014/main" id="{AAF399AA-3B56-7642-A1D9-8DF7B2289D8F}"/>
              </a:ext>
            </a:extLst>
          </p:cNvPr>
          <p:cNvGrpSpPr/>
          <p:nvPr/>
        </p:nvGrpSpPr>
        <p:grpSpPr>
          <a:xfrm>
            <a:off x="2783128" y="1364271"/>
            <a:ext cx="7297496" cy="3024188"/>
            <a:chOff x="0" y="1649896"/>
            <a:chExt cx="8825948" cy="3657600"/>
          </a:xfrm>
        </p:grpSpPr>
        <p:sp>
          <p:nvSpPr>
            <p:cNvPr id="7" name="Rectangle 6">
              <a:extLst>
                <a:ext uri="{FF2B5EF4-FFF2-40B4-BE49-F238E27FC236}">
                  <a16:creationId xmlns:a16="http://schemas.microsoft.com/office/drawing/2014/main" id="{5CDF4FAF-C153-B144-B634-788F376DB27C}"/>
                </a:ext>
              </a:extLst>
            </p:cNvPr>
            <p:cNvSpPr/>
            <p:nvPr/>
          </p:nvSpPr>
          <p:spPr>
            <a:xfrm>
              <a:off x="0" y="1649896"/>
              <a:ext cx="8825948" cy="36576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6026">
                <a:defRPr/>
              </a:pPr>
              <a:endParaRPr lang="en-US" sz="1488" dirty="0">
                <a:solidFill>
                  <a:srgbClr val="FFFFFF"/>
                </a:solidFill>
                <a:latin typeface="Calibri" panose="020F0502020204030204"/>
              </a:endParaRPr>
            </a:p>
          </p:txBody>
        </p:sp>
        <p:sp>
          <p:nvSpPr>
            <p:cNvPr id="8" name="Rectangle 7">
              <a:extLst>
                <a:ext uri="{FF2B5EF4-FFF2-40B4-BE49-F238E27FC236}">
                  <a16:creationId xmlns:a16="http://schemas.microsoft.com/office/drawing/2014/main" id="{8F099F27-2536-6B4D-9E48-6B1D1D398A0C}"/>
                </a:ext>
              </a:extLst>
            </p:cNvPr>
            <p:cNvSpPr/>
            <p:nvPr/>
          </p:nvSpPr>
          <p:spPr>
            <a:xfrm>
              <a:off x="917261" y="2303251"/>
              <a:ext cx="6991426" cy="2266011"/>
            </a:xfrm>
            <a:prstGeom prst="rect">
              <a:avLst/>
            </a:prstGeom>
          </p:spPr>
          <p:txBody>
            <a:bodyPr wrap="square">
              <a:spAutoFit/>
            </a:bodyPr>
            <a:lstStyle/>
            <a:p>
              <a:pPr defTabSz="756026">
                <a:defRPr/>
              </a:pPr>
              <a:r>
                <a:rPr lang="en-US" sz="2315" i="1"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“AI-assisted modeling and analysis have the potential to dramatically reduce the cost and risk of creating new innovations, helping transform our practices into vast digitally assisted test beds for human ingenuity.”</a:t>
              </a:r>
              <a:endParaRPr lang="en-US" sz="2315" b="1" i="1" dirty="0">
                <a:solidFill>
                  <a:srgbClr val="FFFFFF"/>
                </a:solidFill>
                <a:latin typeface="Calibri" panose="020F0502020204030204"/>
              </a:endParaRPr>
            </a:p>
          </p:txBody>
        </p:sp>
      </p:grpSp>
    </p:spTree>
    <p:extLst>
      <p:ext uri="{BB962C8B-B14F-4D97-AF65-F5344CB8AC3E}">
        <p14:creationId xmlns:p14="http://schemas.microsoft.com/office/powerpoint/2010/main" val="5131164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63935-E437-45B1-8E0C-EC9BDD3787B2}"/>
              </a:ext>
            </a:extLst>
          </p:cNvPr>
          <p:cNvSpPr>
            <a:spLocks noGrp="1"/>
          </p:cNvSpPr>
          <p:nvPr>
            <p:ph type="title"/>
          </p:nvPr>
        </p:nvSpPr>
        <p:spPr>
          <a:xfrm>
            <a:off x="467916" y="1786432"/>
            <a:ext cx="9071640" cy="1828193"/>
          </a:xfrm>
        </p:spPr>
        <p:txBody>
          <a:bodyPr/>
          <a:lstStyle/>
          <a:p>
            <a:pPr algn="ctr"/>
            <a:br>
              <a:rPr lang="en-US" dirty="0"/>
            </a:br>
            <a:r>
              <a:rPr lang="en-US" dirty="0"/>
              <a:t>			    Opportunities 										</a:t>
            </a:r>
          </a:p>
        </p:txBody>
      </p:sp>
    </p:spTree>
    <p:extLst>
      <p:ext uri="{BB962C8B-B14F-4D97-AF65-F5344CB8AC3E}">
        <p14:creationId xmlns:p14="http://schemas.microsoft.com/office/powerpoint/2010/main" val="3416950409"/>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BF169-F944-4F54-B1D9-4B8682FEA4B2}"/>
              </a:ext>
            </a:extLst>
          </p:cNvPr>
          <p:cNvPicPr>
            <a:picLocks noChangeAspect="1"/>
          </p:cNvPicPr>
          <p:nvPr/>
        </p:nvPicPr>
        <p:blipFill>
          <a:blip r:embed="rId3"/>
          <a:stretch>
            <a:fillRect/>
          </a:stretch>
        </p:blipFill>
        <p:spPr>
          <a:xfrm>
            <a:off x="41801" y="152799"/>
            <a:ext cx="10080625" cy="5517751"/>
          </a:xfrm>
          <a:prstGeom prst="rect">
            <a:avLst/>
          </a:prstGeom>
        </p:spPr>
      </p:pic>
    </p:spTree>
    <p:extLst>
      <p:ext uri="{BB962C8B-B14F-4D97-AF65-F5344CB8AC3E}">
        <p14:creationId xmlns:p14="http://schemas.microsoft.com/office/powerpoint/2010/main" val="3412608585"/>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E51C-43F4-4DD4-9405-078C518E370D}"/>
              </a:ext>
            </a:extLst>
          </p:cNvPr>
          <p:cNvSpPr>
            <a:spLocks noGrp="1"/>
          </p:cNvSpPr>
          <p:nvPr>
            <p:ph type="title"/>
          </p:nvPr>
        </p:nvSpPr>
        <p:spPr>
          <a:xfrm>
            <a:off x="275891" y="508440"/>
            <a:ext cx="9865543" cy="480060"/>
          </a:xfrm>
        </p:spPr>
        <p:txBody>
          <a:bodyPr>
            <a:normAutofit fontScale="90000"/>
          </a:bodyPr>
          <a:lstStyle/>
          <a:p>
            <a:pPr algn="ctr"/>
            <a:r>
              <a:rPr lang="en-US" sz="3638" dirty="0"/>
              <a:t>Trend in ACR Career Center Job Postings</a:t>
            </a:r>
          </a:p>
        </p:txBody>
      </p:sp>
      <p:sp>
        <p:nvSpPr>
          <p:cNvPr id="4" name="Footer Placeholder 3">
            <a:extLst>
              <a:ext uri="{FF2B5EF4-FFF2-40B4-BE49-F238E27FC236}">
                <a16:creationId xmlns:a16="http://schemas.microsoft.com/office/drawing/2014/main" id="{FDCE38A2-460C-46E5-87DD-EC0F3D694171}"/>
              </a:ext>
            </a:extLst>
          </p:cNvPr>
          <p:cNvSpPr>
            <a:spLocks noGrp="1"/>
          </p:cNvSpPr>
          <p:nvPr>
            <p:ph type="ftr" sz="quarter" idx="4294967295"/>
          </p:nvPr>
        </p:nvSpPr>
        <p:spPr>
          <a:xfrm>
            <a:off x="9896475" y="4981575"/>
            <a:ext cx="184150" cy="646113"/>
          </a:xfrm>
          <a:prstGeom prst="rect">
            <a:avLst/>
          </a:prstGeom>
        </p:spPr>
        <p:txBody>
          <a:bodyPr wrap="none" anchor="b" anchorCtr="1">
            <a:spAutoFit/>
          </a:bodyPr>
          <a:lstStyle/>
          <a:p>
            <a:endParaRPr lang="en-US" dirty="0"/>
          </a:p>
          <a:p>
            <a:endParaRPr lang="en-US" dirty="0"/>
          </a:p>
        </p:txBody>
      </p:sp>
      <p:graphicFrame>
        <p:nvGraphicFramePr>
          <p:cNvPr id="8" name="Chart 7">
            <a:extLst>
              <a:ext uri="{FF2B5EF4-FFF2-40B4-BE49-F238E27FC236}">
                <a16:creationId xmlns:a16="http://schemas.microsoft.com/office/drawing/2014/main" id="{D741B6BB-FC5B-C40D-1FE0-BEC9783C5D06}"/>
              </a:ext>
            </a:extLst>
          </p:cNvPr>
          <p:cNvGraphicFramePr>
            <a:graphicFrameLocks/>
          </p:cNvGraphicFramePr>
          <p:nvPr>
            <p:extLst>
              <p:ext uri="{D42A27DB-BD31-4B8C-83A1-F6EECF244321}">
                <p14:modId xmlns:p14="http://schemas.microsoft.com/office/powerpoint/2010/main" val="893426213"/>
              </p:ext>
            </p:extLst>
          </p:nvPr>
        </p:nvGraphicFramePr>
        <p:xfrm>
          <a:off x="275891" y="1470716"/>
          <a:ext cx="9681579" cy="36755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0259919"/>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640F06-E71A-AB44-9B21-B6CDDDB2C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11" y="266448"/>
            <a:ext cx="8096376" cy="5168948"/>
          </a:xfrm>
          <a:prstGeom prst="rect">
            <a:avLst/>
          </a:prstGeom>
        </p:spPr>
      </p:pic>
      <p:pic>
        <p:nvPicPr>
          <p:cNvPr id="12" name="Picture 11">
            <a:extLst>
              <a:ext uri="{FF2B5EF4-FFF2-40B4-BE49-F238E27FC236}">
                <a16:creationId xmlns:a16="http://schemas.microsoft.com/office/drawing/2014/main" id="{D1A8C8F8-62BF-5B49-AC37-B2F86BDAD3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77583" y="570758"/>
            <a:ext cx="4725458" cy="480158"/>
          </a:xfrm>
          <a:prstGeom prst="rect">
            <a:avLst/>
          </a:prstGeom>
        </p:spPr>
      </p:pic>
      <p:pic>
        <p:nvPicPr>
          <p:cNvPr id="14" name="Picture 13">
            <a:extLst>
              <a:ext uri="{FF2B5EF4-FFF2-40B4-BE49-F238E27FC236}">
                <a16:creationId xmlns:a16="http://schemas.microsoft.com/office/drawing/2014/main" id="{82978E11-F8C8-1F46-AB81-3BC5EAC93D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93451" y="1765698"/>
            <a:ext cx="2168264" cy="1548760"/>
          </a:xfrm>
          <a:prstGeom prst="rect">
            <a:avLst/>
          </a:prstGeom>
        </p:spPr>
      </p:pic>
      <p:pic>
        <p:nvPicPr>
          <p:cNvPr id="15" name="Picture 14">
            <a:extLst>
              <a:ext uri="{FF2B5EF4-FFF2-40B4-BE49-F238E27FC236}">
                <a16:creationId xmlns:a16="http://schemas.microsoft.com/office/drawing/2014/main" id="{47120C0D-7AB2-4D4F-9A2B-3CC9FC7229E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16140" y="1955910"/>
            <a:ext cx="513439" cy="1168337"/>
          </a:xfrm>
          <a:prstGeom prst="rect">
            <a:avLst/>
          </a:prstGeom>
        </p:spPr>
      </p:pic>
      <p:pic>
        <p:nvPicPr>
          <p:cNvPr id="16" name="Picture 15">
            <a:extLst>
              <a:ext uri="{FF2B5EF4-FFF2-40B4-BE49-F238E27FC236}">
                <a16:creationId xmlns:a16="http://schemas.microsoft.com/office/drawing/2014/main" id="{1A4C37F5-F2BD-2842-A1C4-43A410B89A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30735" y="1966436"/>
            <a:ext cx="394708" cy="1147286"/>
          </a:xfrm>
          <a:prstGeom prst="rect">
            <a:avLst/>
          </a:prstGeom>
        </p:spPr>
      </p:pic>
      <p:pic>
        <p:nvPicPr>
          <p:cNvPr id="18" name="Picture 17">
            <a:extLst>
              <a:ext uri="{FF2B5EF4-FFF2-40B4-BE49-F238E27FC236}">
                <a16:creationId xmlns:a16="http://schemas.microsoft.com/office/drawing/2014/main" id="{75679C03-436E-3947-81A6-F9D73066D9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99736" y="1765366"/>
            <a:ext cx="2168264" cy="1337013"/>
          </a:xfrm>
          <a:prstGeom prst="rect">
            <a:avLst/>
          </a:prstGeom>
        </p:spPr>
      </p:pic>
      <p:pic>
        <p:nvPicPr>
          <p:cNvPr id="19" name="Picture 18">
            <a:extLst>
              <a:ext uri="{FF2B5EF4-FFF2-40B4-BE49-F238E27FC236}">
                <a16:creationId xmlns:a16="http://schemas.microsoft.com/office/drawing/2014/main" id="{7D014336-A55F-4D44-8A6D-3C4FE1A3E94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95348" y="1974340"/>
            <a:ext cx="923520" cy="1223040"/>
          </a:xfrm>
          <a:prstGeom prst="rect">
            <a:avLst/>
          </a:prstGeom>
        </p:spPr>
      </p:pic>
      <p:pic>
        <p:nvPicPr>
          <p:cNvPr id="22" name="Picture 21">
            <a:extLst>
              <a:ext uri="{FF2B5EF4-FFF2-40B4-BE49-F238E27FC236}">
                <a16:creationId xmlns:a16="http://schemas.microsoft.com/office/drawing/2014/main" id="{3A31E1F0-4897-1145-BAF5-807EF1AD122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678471" y="1766558"/>
            <a:ext cx="1329275" cy="1467638"/>
          </a:xfrm>
          <a:prstGeom prst="rect">
            <a:avLst/>
          </a:prstGeom>
        </p:spPr>
      </p:pic>
      <p:pic>
        <p:nvPicPr>
          <p:cNvPr id="23" name="Picture 22">
            <a:extLst>
              <a:ext uri="{FF2B5EF4-FFF2-40B4-BE49-F238E27FC236}">
                <a16:creationId xmlns:a16="http://schemas.microsoft.com/office/drawing/2014/main" id="{60E3A7B0-9FB8-6449-94CB-D4EBFD3B394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79351" y="2114096"/>
            <a:ext cx="927517" cy="1134728"/>
          </a:xfrm>
          <a:prstGeom prst="rect">
            <a:avLst/>
          </a:prstGeom>
        </p:spPr>
      </p:pic>
      <p:pic>
        <p:nvPicPr>
          <p:cNvPr id="24" name="Picture 23">
            <a:extLst>
              <a:ext uri="{FF2B5EF4-FFF2-40B4-BE49-F238E27FC236}">
                <a16:creationId xmlns:a16="http://schemas.microsoft.com/office/drawing/2014/main" id="{AC246E16-A14A-F940-AD01-346F93A6F52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704478" y="2046584"/>
            <a:ext cx="441438" cy="1269754"/>
          </a:xfrm>
          <a:prstGeom prst="rect">
            <a:avLst/>
          </a:prstGeom>
        </p:spPr>
      </p:pic>
      <p:sp>
        <p:nvSpPr>
          <p:cNvPr id="28" name="TextBox 27">
            <a:extLst>
              <a:ext uri="{FF2B5EF4-FFF2-40B4-BE49-F238E27FC236}">
                <a16:creationId xmlns:a16="http://schemas.microsoft.com/office/drawing/2014/main" id="{09196F30-991D-E14C-BC9D-B8A8DAAA55D2}"/>
              </a:ext>
            </a:extLst>
          </p:cNvPr>
          <p:cNvSpPr txBox="1"/>
          <p:nvPr/>
        </p:nvSpPr>
        <p:spPr>
          <a:xfrm>
            <a:off x="1448250" y="1332438"/>
            <a:ext cx="2665369" cy="448713"/>
          </a:xfrm>
          <a:prstGeom prst="rect">
            <a:avLst/>
          </a:prstGeom>
          <a:noFill/>
        </p:spPr>
        <p:txBody>
          <a:bodyPr wrap="square" rtlCol="0">
            <a:spAutoFit/>
          </a:bodyPr>
          <a:lstStyle/>
          <a:p>
            <a:pPr algn="ctr"/>
            <a:r>
              <a:rPr lang="en-US" sz="1158" b="1" dirty="0"/>
              <a:t>SURVEILLANCE AND PREVENTION </a:t>
            </a:r>
          </a:p>
        </p:txBody>
      </p:sp>
      <p:sp>
        <p:nvSpPr>
          <p:cNvPr id="29" name="TextBox 28">
            <a:extLst>
              <a:ext uri="{FF2B5EF4-FFF2-40B4-BE49-F238E27FC236}">
                <a16:creationId xmlns:a16="http://schemas.microsoft.com/office/drawing/2014/main" id="{C426704A-306E-CA4C-9B25-B6C71AB88EE9}"/>
              </a:ext>
            </a:extLst>
          </p:cNvPr>
          <p:cNvSpPr txBox="1"/>
          <p:nvPr/>
        </p:nvSpPr>
        <p:spPr>
          <a:xfrm>
            <a:off x="4466626" y="1332438"/>
            <a:ext cx="1142623" cy="448713"/>
          </a:xfrm>
          <a:prstGeom prst="rect">
            <a:avLst/>
          </a:prstGeom>
          <a:noFill/>
        </p:spPr>
        <p:txBody>
          <a:bodyPr wrap="square" rtlCol="0">
            <a:spAutoFit/>
          </a:bodyPr>
          <a:lstStyle/>
          <a:p>
            <a:pPr algn="ctr"/>
            <a:r>
              <a:rPr lang="en-US" sz="1158" b="1" dirty="0"/>
              <a:t>ACUTE CARE</a:t>
            </a:r>
          </a:p>
        </p:txBody>
      </p:sp>
      <p:sp>
        <p:nvSpPr>
          <p:cNvPr id="30" name="TextBox 29">
            <a:extLst>
              <a:ext uri="{FF2B5EF4-FFF2-40B4-BE49-F238E27FC236}">
                <a16:creationId xmlns:a16="http://schemas.microsoft.com/office/drawing/2014/main" id="{C62650A1-55BD-5644-AA1A-339D107F8211}"/>
              </a:ext>
            </a:extLst>
          </p:cNvPr>
          <p:cNvSpPr txBox="1"/>
          <p:nvPr/>
        </p:nvSpPr>
        <p:spPr>
          <a:xfrm>
            <a:off x="6098418" y="1330275"/>
            <a:ext cx="2428994" cy="448713"/>
          </a:xfrm>
          <a:prstGeom prst="rect">
            <a:avLst/>
          </a:prstGeom>
          <a:noFill/>
        </p:spPr>
        <p:txBody>
          <a:bodyPr wrap="square" rtlCol="0">
            <a:spAutoFit/>
          </a:bodyPr>
          <a:lstStyle/>
          <a:p>
            <a:pPr algn="ctr"/>
            <a:r>
              <a:rPr lang="en-US" sz="1158" b="1" dirty="0"/>
              <a:t>CHRONIC CARE MANAGEMENT </a:t>
            </a:r>
          </a:p>
        </p:txBody>
      </p:sp>
      <p:sp>
        <p:nvSpPr>
          <p:cNvPr id="31" name="TextBox 30">
            <a:extLst>
              <a:ext uri="{FF2B5EF4-FFF2-40B4-BE49-F238E27FC236}">
                <a16:creationId xmlns:a16="http://schemas.microsoft.com/office/drawing/2014/main" id="{CBBDAE86-8736-AA40-A1A0-9BD1C0BBDC22}"/>
              </a:ext>
            </a:extLst>
          </p:cNvPr>
          <p:cNvSpPr txBox="1"/>
          <p:nvPr/>
        </p:nvSpPr>
        <p:spPr>
          <a:xfrm>
            <a:off x="1864099" y="3356145"/>
            <a:ext cx="2062665" cy="855683"/>
          </a:xfrm>
          <a:prstGeom prst="rect">
            <a:avLst/>
          </a:prstGeom>
          <a:noFill/>
        </p:spPr>
        <p:txBody>
          <a:bodyPr wrap="square" rtlCol="0">
            <a:spAutoFit/>
          </a:bodyPr>
          <a:lstStyle/>
          <a:p>
            <a:r>
              <a:rPr lang="en-US" sz="992" dirty="0"/>
              <a:t>Mammography </a:t>
            </a:r>
          </a:p>
          <a:p>
            <a:r>
              <a:rPr lang="en-US" sz="992" dirty="0"/>
              <a:t>Low Dose Chest  CT    </a:t>
            </a:r>
          </a:p>
          <a:p>
            <a:r>
              <a:rPr lang="en-US" sz="992" dirty="0"/>
              <a:t>Virtual Colonoscopy    </a:t>
            </a:r>
          </a:p>
          <a:p>
            <a:r>
              <a:rPr lang="en-US" sz="992" dirty="0"/>
              <a:t>AAA screening</a:t>
            </a:r>
          </a:p>
          <a:p>
            <a:r>
              <a:rPr lang="en-US" sz="992" dirty="0"/>
              <a:t>AI tools</a:t>
            </a:r>
          </a:p>
        </p:txBody>
      </p:sp>
      <p:sp>
        <p:nvSpPr>
          <p:cNvPr id="32" name="TextBox 31">
            <a:extLst>
              <a:ext uri="{FF2B5EF4-FFF2-40B4-BE49-F238E27FC236}">
                <a16:creationId xmlns:a16="http://schemas.microsoft.com/office/drawing/2014/main" id="{B090FE4B-BE76-6849-98AA-52B604E8349B}"/>
              </a:ext>
            </a:extLst>
          </p:cNvPr>
          <p:cNvSpPr txBox="1"/>
          <p:nvPr/>
        </p:nvSpPr>
        <p:spPr>
          <a:xfrm>
            <a:off x="4040905" y="3356145"/>
            <a:ext cx="2235785" cy="855683"/>
          </a:xfrm>
          <a:prstGeom prst="rect">
            <a:avLst/>
          </a:prstGeom>
          <a:noFill/>
        </p:spPr>
        <p:txBody>
          <a:bodyPr wrap="square" rtlCol="0">
            <a:spAutoFit/>
          </a:bodyPr>
          <a:lstStyle/>
          <a:p>
            <a:r>
              <a:rPr lang="en-US" sz="992" dirty="0"/>
              <a:t>ACR Imaging 3.0  ·  Choosing Wisely Best Practice Recommendations  Clinical Decision Support  </a:t>
            </a:r>
          </a:p>
          <a:p>
            <a:r>
              <a:rPr lang="en-US" sz="992" dirty="0"/>
              <a:t>IP Care Coordination</a:t>
            </a:r>
          </a:p>
          <a:p>
            <a:r>
              <a:rPr lang="en-US" sz="992" dirty="0"/>
              <a:t>Clinical Pathway Management</a:t>
            </a:r>
          </a:p>
        </p:txBody>
      </p:sp>
      <p:sp>
        <p:nvSpPr>
          <p:cNvPr id="33" name="TextBox 32">
            <a:extLst>
              <a:ext uri="{FF2B5EF4-FFF2-40B4-BE49-F238E27FC236}">
                <a16:creationId xmlns:a16="http://schemas.microsoft.com/office/drawing/2014/main" id="{8183F404-F473-1D41-815F-3881E9FA9DAC}"/>
              </a:ext>
            </a:extLst>
          </p:cNvPr>
          <p:cNvSpPr txBox="1"/>
          <p:nvPr/>
        </p:nvSpPr>
        <p:spPr>
          <a:xfrm>
            <a:off x="6569840" y="3356145"/>
            <a:ext cx="1877148" cy="1008353"/>
          </a:xfrm>
          <a:prstGeom prst="rect">
            <a:avLst/>
          </a:prstGeom>
          <a:noFill/>
        </p:spPr>
        <p:txBody>
          <a:bodyPr wrap="square" rtlCol="0">
            <a:spAutoFit/>
          </a:bodyPr>
          <a:lstStyle/>
          <a:p>
            <a:r>
              <a:rPr lang="en-US" sz="992" dirty="0"/>
              <a:t>Follow-up: AAA, Lung Nodules Oncology Intervention</a:t>
            </a:r>
          </a:p>
          <a:p>
            <a:r>
              <a:rPr lang="en-US" sz="992" dirty="0"/>
              <a:t>Fatty Liver</a:t>
            </a:r>
          </a:p>
          <a:p>
            <a:r>
              <a:rPr lang="en-US" sz="992" dirty="0"/>
              <a:t>Metabolic Syndrome  </a:t>
            </a:r>
          </a:p>
          <a:p>
            <a:r>
              <a:rPr lang="en-US" sz="992" dirty="0"/>
              <a:t>QALY improvements</a:t>
            </a:r>
          </a:p>
        </p:txBody>
      </p:sp>
      <p:sp>
        <p:nvSpPr>
          <p:cNvPr id="34" name="TextBox 33">
            <a:extLst>
              <a:ext uri="{FF2B5EF4-FFF2-40B4-BE49-F238E27FC236}">
                <a16:creationId xmlns:a16="http://schemas.microsoft.com/office/drawing/2014/main" id="{0E6B5271-B796-AE4D-82E3-23B13B0EC7A4}"/>
              </a:ext>
            </a:extLst>
          </p:cNvPr>
          <p:cNvSpPr txBox="1"/>
          <p:nvPr/>
        </p:nvSpPr>
        <p:spPr>
          <a:xfrm>
            <a:off x="1259946" y="5435396"/>
            <a:ext cx="7560733" cy="206851"/>
          </a:xfrm>
          <a:prstGeom prst="rect">
            <a:avLst/>
          </a:prstGeom>
          <a:noFill/>
        </p:spPr>
        <p:txBody>
          <a:bodyPr wrap="square" rtlCol="0">
            <a:spAutoFit/>
          </a:bodyPr>
          <a:lstStyle/>
          <a:p>
            <a:pPr algn="ctr"/>
            <a:r>
              <a:rPr lang="en-US" sz="744" b="1" dirty="0">
                <a:solidFill>
                  <a:schemeClr val="bg1"/>
                </a:solidFill>
              </a:rPr>
              <a:t>ACR IMAGING 3.0  ·  ACO’S/MSSP  ·  SHARED RISK MODELS WITH PAYERS  ·  MIPS  ·  APM  ·  COMMUNITY HEALTH INITIATIVES</a:t>
            </a:r>
          </a:p>
        </p:txBody>
      </p:sp>
      <p:cxnSp>
        <p:nvCxnSpPr>
          <p:cNvPr id="6" name="Straight Arrow Connector 5">
            <a:extLst>
              <a:ext uri="{FF2B5EF4-FFF2-40B4-BE49-F238E27FC236}">
                <a16:creationId xmlns:a16="http://schemas.microsoft.com/office/drawing/2014/main" id="{AEFD111F-4B4B-2243-975F-FDEC9FA7DE31}"/>
              </a:ext>
            </a:extLst>
          </p:cNvPr>
          <p:cNvCxnSpPr>
            <a:cxnSpLocks/>
            <a:stCxn id="28" idx="3"/>
            <a:endCxn id="29" idx="1"/>
          </p:cNvCxnSpPr>
          <p:nvPr/>
        </p:nvCxnSpPr>
        <p:spPr>
          <a:xfrm>
            <a:off x="4113619" y="1556795"/>
            <a:ext cx="3530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BD18F37-7AA5-B94B-907D-5773AA97A711}"/>
              </a:ext>
            </a:extLst>
          </p:cNvPr>
          <p:cNvCxnSpPr>
            <a:cxnSpLocks/>
            <a:stCxn id="29" idx="3"/>
            <a:endCxn id="30" idx="1"/>
          </p:cNvCxnSpPr>
          <p:nvPr/>
        </p:nvCxnSpPr>
        <p:spPr>
          <a:xfrm flipV="1">
            <a:off x="5609249" y="1554632"/>
            <a:ext cx="489169" cy="2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030550"/>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Map&#10;&#10;Description automatically generated">
            <a:extLst>
              <a:ext uri="{FF2B5EF4-FFF2-40B4-BE49-F238E27FC236}">
                <a16:creationId xmlns:a16="http://schemas.microsoft.com/office/drawing/2014/main" id="{37380B31-2103-435A-BE7F-1CD0784BF58E}"/>
              </a:ext>
            </a:extLst>
          </p:cNvPr>
          <p:cNvPicPr>
            <a:picLocks noGrp="1" noChangeAspect="1"/>
          </p:cNvPicPr>
          <p:nvPr>
            <p:ph idx="4294967295"/>
          </p:nvPr>
        </p:nvPicPr>
        <p:blipFill>
          <a:blip r:embed="rId3"/>
          <a:stretch>
            <a:fillRect/>
          </a:stretch>
        </p:blipFill>
        <p:spPr>
          <a:xfrm>
            <a:off x="1321113" y="477521"/>
            <a:ext cx="7438398" cy="3654227"/>
          </a:xfrm>
          <a:prstGeom prst="rect">
            <a:avLst/>
          </a:prstGeom>
        </p:spPr>
      </p:pic>
      <p:sp>
        <p:nvSpPr>
          <p:cNvPr id="6" name="TextBox 5">
            <a:extLst>
              <a:ext uri="{FF2B5EF4-FFF2-40B4-BE49-F238E27FC236}">
                <a16:creationId xmlns:a16="http://schemas.microsoft.com/office/drawing/2014/main" id="{82929326-B467-41EF-A182-0BA39105382C}"/>
              </a:ext>
            </a:extLst>
          </p:cNvPr>
          <p:cNvSpPr txBox="1"/>
          <p:nvPr/>
        </p:nvSpPr>
        <p:spPr>
          <a:xfrm>
            <a:off x="6031406" y="2961202"/>
            <a:ext cx="2543365" cy="1004695"/>
          </a:xfrm>
          <a:prstGeom prst="rect">
            <a:avLst/>
          </a:prstGeom>
          <a:solidFill>
            <a:schemeClr val="bg1"/>
          </a:solidFill>
        </p:spPr>
        <p:txBody>
          <a:bodyPr wrap="square" rtlCol="0">
            <a:spAutoFit/>
          </a:bodyPr>
          <a:lstStyle/>
          <a:p>
            <a:pPr defTabSz="914337"/>
            <a:endParaRPr lang="en-US" dirty="0">
              <a:solidFill>
                <a:prstClr val="black"/>
              </a:solidFill>
              <a:latin typeface="Georgia"/>
            </a:endParaRPr>
          </a:p>
        </p:txBody>
      </p:sp>
      <p:sp>
        <p:nvSpPr>
          <p:cNvPr id="8" name="TextBox 7">
            <a:extLst>
              <a:ext uri="{FF2B5EF4-FFF2-40B4-BE49-F238E27FC236}">
                <a16:creationId xmlns:a16="http://schemas.microsoft.com/office/drawing/2014/main" id="{0DC79AD1-B5AE-4E4D-B3CF-B0F4B0871F00}"/>
              </a:ext>
            </a:extLst>
          </p:cNvPr>
          <p:cNvSpPr txBox="1"/>
          <p:nvPr/>
        </p:nvSpPr>
        <p:spPr>
          <a:xfrm>
            <a:off x="2476872" y="4435825"/>
            <a:ext cx="5514971" cy="499496"/>
          </a:xfrm>
          <a:prstGeom prst="rect">
            <a:avLst/>
          </a:prstGeom>
          <a:noFill/>
        </p:spPr>
        <p:txBody>
          <a:bodyPr wrap="square">
            <a:spAutoFit/>
          </a:bodyPr>
          <a:lstStyle/>
          <a:p>
            <a:pPr defTabSz="914337"/>
            <a:r>
              <a:rPr lang="en-US" sz="1323" dirty="0">
                <a:solidFill>
                  <a:prstClr val="black"/>
                </a:solidFill>
                <a:latin typeface="Arial" panose="020B0604020202020204" pitchFamily="34" charset="0"/>
                <a:cs typeface="Arial" panose="020B0604020202020204" pitchFamily="34" charset="0"/>
              </a:rPr>
              <a:t>Rosenkrantz, A. A County-Level Analysis of the US Radiologist Workforce: JACR. 15. 10.1016, 2018</a:t>
            </a:r>
          </a:p>
        </p:txBody>
      </p:sp>
    </p:spTree>
    <p:extLst>
      <p:ext uri="{BB962C8B-B14F-4D97-AF65-F5344CB8AC3E}">
        <p14:creationId xmlns:p14="http://schemas.microsoft.com/office/powerpoint/2010/main" val="285998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58127-A45D-4DC9-99DA-7C27B6A95758}"/>
              </a:ext>
            </a:extLst>
          </p:cNvPr>
          <p:cNvSpPr>
            <a:spLocks noGrp="1"/>
          </p:cNvSpPr>
          <p:nvPr>
            <p:ph type="title"/>
          </p:nvPr>
        </p:nvSpPr>
        <p:spPr/>
        <p:txBody>
          <a:bodyPr>
            <a:noAutofit/>
          </a:bodyPr>
          <a:lstStyle/>
          <a:p>
            <a:r>
              <a:rPr lang="en-US" sz="3200" dirty="0"/>
              <a:t>Health Equity</a:t>
            </a:r>
          </a:p>
        </p:txBody>
      </p:sp>
      <p:pic>
        <p:nvPicPr>
          <p:cNvPr id="4098" name="Picture 2" descr="Health Equity | Vermont Department of Health">
            <a:extLst>
              <a:ext uri="{FF2B5EF4-FFF2-40B4-BE49-F238E27FC236}">
                <a16:creationId xmlns:a16="http://schemas.microsoft.com/office/drawing/2014/main" id="{4082B833-F6EF-40AA-ADC6-488128DAE6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1071" y="1574245"/>
            <a:ext cx="5371660" cy="252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79796"/>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4" name="Picture 8" descr="Society for... - Society for Advanced Body Imaging - SABI">
            <a:extLst>
              <a:ext uri="{FF2B5EF4-FFF2-40B4-BE49-F238E27FC236}">
                <a16:creationId xmlns:a16="http://schemas.microsoft.com/office/drawing/2014/main" id="{C0F6627A-8A87-49B1-9C6D-5F0944D5B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4" y="3944857"/>
            <a:ext cx="1387554" cy="825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 text&#10;&#10;Description automatically generated">
            <a:extLst>
              <a:ext uri="{FF2B5EF4-FFF2-40B4-BE49-F238E27FC236}">
                <a16:creationId xmlns:a16="http://schemas.microsoft.com/office/drawing/2014/main" id="{E57B9E0A-D750-47C6-93C2-75E4ED3AEA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04" b="10905"/>
          <a:stretch/>
        </p:blipFill>
        <p:spPr bwMode="auto">
          <a:xfrm>
            <a:off x="805954" y="226615"/>
            <a:ext cx="3516952" cy="1500922"/>
          </a:xfrm>
          <a:prstGeom prst="rect">
            <a:avLst/>
          </a:prstGeom>
          <a:ln>
            <a:noFill/>
          </a:ln>
          <a:extLst>
            <a:ext uri="{53640926-AAD7-44D8-BBD7-CCE9431645EC}">
              <a14:shadowObscured xmlns:a14="http://schemas.microsoft.com/office/drawing/2010/main"/>
            </a:ext>
          </a:extLst>
        </p:spPr>
      </p:pic>
      <p:sp>
        <p:nvSpPr>
          <p:cNvPr id="5" name="Text Placeholder 2">
            <a:extLst>
              <a:ext uri="{FF2B5EF4-FFF2-40B4-BE49-F238E27FC236}">
                <a16:creationId xmlns:a16="http://schemas.microsoft.com/office/drawing/2014/main" id="{1A8E95FF-D9F1-4F7E-A202-3DADCA63FC39}"/>
              </a:ext>
            </a:extLst>
          </p:cNvPr>
          <p:cNvSpPr txBox="1">
            <a:spLocks/>
          </p:cNvSpPr>
          <p:nvPr/>
        </p:nvSpPr>
        <p:spPr>
          <a:xfrm>
            <a:off x="306505" y="259977"/>
            <a:ext cx="9774119" cy="2642371"/>
          </a:xfrm>
          <a:prstGeom prst="rect">
            <a:avLst/>
          </a:prstGeom>
        </p:spPr>
        <p:txBody>
          <a:bodyPr vert="horz" lIns="75605" tIns="37802" rIns="75605" bIns="37802"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6026">
              <a:lnSpc>
                <a:spcPct val="107000"/>
              </a:lnSpc>
              <a:defRPr/>
            </a:pPr>
            <a:r>
              <a:rPr lang="en-US" sz="992"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rPr>
              <a:t>								</a:t>
            </a:r>
            <a:endParaRPr lang="en-US" sz="992" b="1"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a:p>
            <a:pPr defTabSz="756026">
              <a:lnSpc>
                <a:spcPct val="107000"/>
              </a:lnSpc>
              <a:defRPr/>
            </a:pPr>
            <a:endParaRPr lang="en-US" sz="992" b="1" dirty="0">
              <a:solidFill>
                <a:prstClr val="black">
                  <a:tint val="75000"/>
                </a:prst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0C1DA28-8ED6-4B0A-AC15-43D5F74E931F}"/>
              </a:ext>
            </a:extLst>
          </p:cNvPr>
          <p:cNvPicPr>
            <a:picLocks noChangeAspect="1"/>
          </p:cNvPicPr>
          <p:nvPr/>
        </p:nvPicPr>
        <p:blipFill rotWithShape="1">
          <a:blip r:embed="rId5"/>
          <a:srcRect l="8786" t="66331" r="9166" b="11664"/>
          <a:stretch/>
        </p:blipFill>
        <p:spPr>
          <a:xfrm>
            <a:off x="377279" y="2037222"/>
            <a:ext cx="9176131" cy="1331808"/>
          </a:xfrm>
          <a:prstGeom prst="rect">
            <a:avLst/>
          </a:prstGeom>
        </p:spPr>
      </p:pic>
      <p:pic>
        <p:nvPicPr>
          <p:cNvPr id="8" name="Picture 7">
            <a:extLst>
              <a:ext uri="{FF2B5EF4-FFF2-40B4-BE49-F238E27FC236}">
                <a16:creationId xmlns:a16="http://schemas.microsoft.com/office/drawing/2014/main" id="{19E5E073-7C7A-4F0E-AB47-12EFA4727D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1962" y="1812541"/>
            <a:ext cx="1344858" cy="1147386"/>
          </a:xfrm>
          <a:prstGeom prst="rect">
            <a:avLst/>
          </a:prstGeom>
        </p:spPr>
      </p:pic>
      <p:pic>
        <p:nvPicPr>
          <p:cNvPr id="7170" name="Picture 2" descr="Society of Nuclear Medicine and Molecular Imaging (SNMMI)">
            <a:extLst>
              <a:ext uri="{FF2B5EF4-FFF2-40B4-BE49-F238E27FC236}">
                <a16:creationId xmlns:a16="http://schemas.microsoft.com/office/drawing/2014/main" id="{11FA4852-64D1-42B6-816B-D9BAFF7DE0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597" y="3180685"/>
            <a:ext cx="1857431" cy="6271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merican Association of Physicists in Medicine">
            <a:extLst>
              <a:ext uri="{FF2B5EF4-FFF2-40B4-BE49-F238E27FC236}">
                <a16:creationId xmlns:a16="http://schemas.microsoft.com/office/drawing/2014/main" id="{637A5615-F617-4320-9B9D-527F0662C8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121" y="3127029"/>
            <a:ext cx="1177001" cy="1177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merican Society of Neuroradiology - ASNR">
            <a:extLst>
              <a:ext uri="{FF2B5EF4-FFF2-40B4-BE49-F238E27FC236}">
                <a16:creationId xmlns:a16="http://schemas.microsoft.com/office/drawing/2014/main" id="{F450EC74-1DF2-41D1-AA8D-DE517B1FA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6723" y="3965623"/>
            <a:ext cx="1426215" cy="611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adiology Business Management Association | LinkedIn">
            <a:extLst>
              <a:ext uri="{FF2B5EF4-FFF2-40B4-BE49-F238E27FC236}">
                <a16:creationId xmlns:a16="http://schemas.microsoft.com/office/drawing/2014/main" id="{5FF84173-18F0-4CEB-A076-CBE80B98F5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1351" y="3841779"/>
            <a:ext cx="1223206" cy="12232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he Society for Pediatric Radiology - Home | Facebook">
            <a:extLst>
              <a:ext uri="{FF2B5EF4-FFF2-40B4-BE49-F238E27FC236}">
                <a16:creationId xmlns:a16="http://schemas.microsoft.com/office/drawing/2014/main" id="{79A72FDF-F760-430C-ACC6-137A3FD3F5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9383" y="2923114"/>
            <a:ext cx="1099876" cy="102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62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754BE-6DDF-4CE6-AF1C-0978519F5D4A}"/>
              </a:ext>
            </a:extLst>
          </p:cNvPr>
          <p:cNvPicPr>
            <a:picLocks noChangeAspect="1"/>
          </p:cNvPicPr>
          <p:nvPr/>
        </p:nvPicPr>
        <p:blipFill>
          <a:blip r:embed="rId3"/>
          <a:stretch>
            <a:fillRect/>
          </a:stretch>
        </p:blipFill>
        <p:spPr>
          <a:xfrm>
            <a:off x="0" y="1603088"/>
            <a:ext cx="10080625" cy="2464373"/>
          </a:xfrm>
          <a:prstGeom prst="rect">
            <a:avLst/>
          </a:prstGeom>
        </p:spPr>
      </p:pic>
    </p:spTree>
    <p:extLst>
      <p:ext uri="{BB962C8B-B14F-4D97-AF65-F5344CB8AC3E}">
        <p14:creationId xmlns:p14="http://schemas.microsoft.com/office/powerpoint/2010/main" val="395902014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BD229F5-3F78-4ACB-98E1-932AF1610123}"/>
              </a:ext>
            </a:extLst>
          </p:cNvPr>
          <p:cNvSpPr>
            <a:spLocks noGrp="1"/>
          </p:cNvSpPr>
          <p:nvPr>
            <p:ph type="sldNum" sz="quarter" idx="12"/>
          </p:nvPr>
        </p:nvSpPr>
        <p:spPr/>
        <p:txBody>
          <a:bodyPr/>
          <a:lstStyle/>
          <a:p>
            <a:pPr algn="r" defTabSz="756026">
              <a:lnSpc>
                <a:spcPct val="70000"/>
              </a:lnSpc>
              <a:defRPr/>
            </a:pPr>
            <a:fld id="{DC0D69AF-D2A6-4AF7-A5F3-33E9A028F74C}" type="slidenum">
              <a:rPr lang="en-US" sz="827">
                <a:solidFill>
                  <a:prstClr val="white"/>
                </a:solidFill>
                <a:latin typeface="Calibri"/>
              </a:rPr>
              <a:pPr algn="r" defTabSz="756026">
                <a:lnSpc>
                  <a:spcPct val="70000"/>
                </a:lnSpc>
                <a:defRPr/>
              </a:pPr>
              <a:t>70</a:t>
            </a:fld>
            <a:endParaRPr lang="en-US" sz="827" dirty="0">
              <a:solidFill>
                <a:prstClr val="white"/>
              </a:solidFill>
              <a:latin typeface="Calibri"/>
            </a:endParaRPr>
          </a:p>
        </p:txBody>
      </p:sp>
      <p:pic>
        <p:nvPicPr>
          <p:cNvPr id="8" name="Main graphic">
            <a:extLst>
              <a:ext uri="{FF2B5EF4-FFF2-40B4-BE49-F238E27FC236}">
                <a16:creationId xmlns:a16="http://schemas.microsoft.com/office/drawing/2014/main" id="{967169FC-0B95-4D94-9600-25A8CAFAA021}"/>
              </a:ext>
            </a:extLst>
          </p:cNvPr>
          <p:cNvPicPr/>
          <p:nvPr/>
        </p:nvPicPr>
        <p:blipFill>
          <a:blip r:embed="rId3"/>
          <a:stretch/>
        </p:blipFill>
        <p:spPr>
          <a:xfrm>
            <a:off x="2434183" y="713625"/>
            <a:ext cx="5212259" cy="4121051"/>
          </a:xfrm>
          <a:prstGeom prst="rect">
            <a:avLst/>
          </a:prstGeom>
          <a:ln>
            <a:noFill/>
          </a:ln>
        </p:spPr>
      </p:pic>
    </p:spTree>
    <p:extLst>
      <p:ext uri="{BB962C8B-B14F-4D97-AF65-F5344CB8AC3E}">
        <p14:creationId xmlns:p14="http://schemas.microsoft.com/office/powerpoint/2010/main" val="2261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3F01A9-A1E9-491C-9C4D-6BE3F76CD2FA}"/>
              </a:ext>
            </a:extLst>
          </p:cNvPr>
          <p:cNvPicPr>
            <a:picLocks noChangeAspect="1"/>
          </p:cNvPicPr>
          <p:nvPr/>
        </p:nvPicPr>
        <p:blipFill>
          <a:blip r:embed="rId3"/>
          <a:stretch>
            <a:fillRect/>
          </a:stretch>
        </p:blipFill>
        <p:spPr>
          <a:xfrm>
            <a:off x="-74214" y="181669"/>
            <a:ext cx="10080625" cy="1917406"/>
          </a:xfrm>
          <a:prstGeom prst="rect">
            <a:avLst/>
          </a:prstGeom>
        </p:spPr>
      </p:pic>
      <p:pic>
        <p:nvPicPr>
          <p:cNvPr id="9" name="Picture 8">
            <a:extLst>
              <a:ext uri="{FF2B5EF4-FFF2-40B4-BE49-F238E27FC236}">
                <a16:creationId xmlns:a16="http://schemas.microsoft.com/office/drawing/2014/main" id="{E2BAF30F-9F73-4D97-9F43-523ED315F181}"/>
              </a:ext>
            </a:extLst>
          </p:cNvPr>
          <p:cNvPicPr>
            <a:picLocks noChangeAspect="1"/>
          </p:cNvPicPr>
          <p:nvPr/>
        </p:nvPicPr>
        <p:blipFill>
          <a:blip r:embed="rId4"/>
          <a:stretch>
            <a:fillRect/>
          </a:stretch>
        </p:blipFill>
        <p:spPr>
          <a:xfrm>
            <a:off x="-1" y="3156988"/>
            <a:ext cx="10080625" cy="684883"/>
          </a:xfrm>
          <a:prstGeom prst="rect">
            <a:avLst/>
          </a:prstGeom>
        </p:spPr>
      </p:pic>
      <p:pic>
        <p:nvPicPr>
          <p:cNvPr id="11" name="Picture 10">
            <a:extLst>
              <a:ext uri="{FF2B5EF4-FFF2-40B4-BE49-F238E27FC236}">
                <a16:creationId xmlns:a16="http://schemas.microsoft.com/office/drawing/2014/main" id="{0F233C4F-D92E-45D7-868E-319D726603DE}"/>
              </a:ext>
            </a:extLst>
          </p:cNvPr>
          <p:cNvPicPr>
            <a:picLocks noChangeAspect="1"/>
          </p:cNvPicPr>
          <p:nvPr/>
        </p:nvPicPr>
        <p:blipFill>
          <a:blip r:embed="rId5"/>
          <a:stretch>
            <a:fillRect/>
          </a:stretch>
        </p:blipFill>
        <p:spPr>
          <a:xfrm>
            <a:off x="-1" y="3841871"/>
            <a:ext cx="10080625" cy="946061"/>
          </a:xfrm>
          <a:prstGeom prst="rect">
            <a:avLst/>
          </a:prstGeom>
        </p:spPr>
      </p:pic>
      <p:sp>
        <p:nvSpPr>
          <p:cNvPr id="2" name="TextBox 1">
            <a:extLst>
              <a:ext uri="{FF2B5EF4-FFF2-40B4-BE49-F238E27FC236}">
                <a16:creationId xmlns:a16="http://schemas.microsoft.com/office/drawing/2014/main" id="{B792BA99-0203-4DB0-99B0-DFB93790761A}"/>
              </a:ext>
            </a:extLst>
          </p:cNvPr>
          <p:cNvSpPr txBox="1"/>
          <p:nvPr/>
        </p:nvSpPr>
        <p:spPr>
          <a:xfrm>
            <a:off x="828621" y="2018107"/>
            <a:ext cx="8423380" cy="369332"/>
          </a:xfrm>
          <a:prstGeom prst="rect">
            <a:avLst/>
          </a:prstGeom>
          <a:solidFill>
            <a:schemeClr val="bg1"/>
          </a:solidFill>
        </p:spPr>
        <p:txBody>
          <a:bodyPr wrap="square" rtlCol="0">
            <a:spAutoFit/>
          </a:bodyPr>
          <a:lstStyle/>
          <a:p>
            <a:endParaRPr lang="en-US" dirty="0"/>
          </a:p>
        </p:txBody>
      </p:sp>
      <p:sp>
        <p:nvSpPr>
          <p:cNvPr id="4" name="Donut 3">
            <a:extLst>
              <a:ext uri="{FF2B5EF4-FFF2-40B4-BE49-F238E27FC236}">
                <a16:creationId xmlns:a16="http://schemas.microsoft.com/office/drawing/2014/main" id="{BB377B96-7665-4FE9-0851-DB2C95FC2511}"/>
              </a:ext>
            </a:extLst>
          </p:cNvPr>
          <p:cNvSpPr/>
          <p:nvPr/>
        </p:nvSpPr>
        <p:spPr>
          <a:xfrm>
            <a:off x="-239751" y="4307434"/>
            <a:ext cx="10560126" cy="858763"/>
          </a:xfrm>
          <a:prstGeom prst="donut">
            <a:avLst>
              <a:gd name="adj" fmla="val 3842"/>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7795464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D40DC-255E-4FD8-A933-AABBB6B9A846}"/>
              </a:ext>
            </a:extLst>
          </p:cNvPr>
          <p:cNvSpPr>
            <a:spLocks noGrp="1"/>
          </p:cNvSpPr>
          <p:nvPr>
            <p:ph idx="1"/>
          </p:nvPr>
        </p:nvSpPr>
        <p:spPr>
          <a:xfrm>
            <a:off x="625663" y="790284"/>
            <a:ext cx="8829298" cy="3654354"/>
          </a:xfrm>
        </p:spPr>
        <p:txBody>
          <a:bodyPr anchor="ctr">
            <a:normAutofit/>
          </a:bodyPr>
          <a:lstStyle/>
          <a:p>
            <a:pPr marL="0" indent="0" algn="ctr">
              <a:buNone/>
            </a:pPr>
            <a:r>
              <a:rPr lang="en-US" sz="3200" dirty="0">
                <a:solidFill>
                  <a:srgbClr val="002060"/>
                </a:solidFill>
              </a:rPr>
              <a:t>Leadership</a:t>
            </a:r>
          </a:p>
        </p:txBody>
      </p:sp>
    </p:spTree>
    <p:extLst>
      <p:ext uri="{BB962C8B-B14F-4D97-AF65-F5344CB8AC3E}">
        <p14:creationId xmlns:p14="http://schemas.microsoft.com/office/powerpoint/2010/main" val="2907653036"/>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D6EE1-0E7B-478F-9B2D-3A985359518A}"/>
              </a:ext>
            </a:extLst>
          </p:cNvPr>
          <p:cNvSpPr>
            <a:spLocks noGrp="1"/>
          </p:cNvSpPr>
          <p:nvPr>
            <p:ph type="body" sz="quarter" idx="4294967295"/>
          </p:nvPr>
        </p:nvSpPr>
        <p:spPr>
          <a:xfrm>
            <a:off x="909191" y="1596980"/>
            <a:ext cx="8556782" cy="3292018"/>
          </a:xfrm>
        </p:spPr>
        <p:txBody>
          <a:bodyPr/>
          <a:lstStyle/>
          <a:p>
            <a:pPr marL="0" indent="0">
              <a:buNone/>
            </a:pPr>
            <a:r>
              <a:rPr lang="en-US" sz="2976" i="1" dirty="0">
                <a:solidFill>
                  <a:srgbClr val="002060"/>
                </a:solidFill>
              </a:rPr>
              <a:t>“[Organized Radiology] can collectively do for radiologists and their practices what they cannot do for themselves”.</a:t>
            </a:r>
          </a:p>
          <a:p>
            <a:pPr marL="0" indent="0" algn="r">
              <a:spcBef>
                <a:spcPts val="0"/>
              </a:spcBef>
              <a:buNone/>
            </a:pPr>
            <a:r>
              <a:rPr lang="en-US" dirty="0">
                <a:solidFill>
                  <a:srgbClr val="002060"/>
                </a:solidFill>
              </a:rPr>
              <a:t>																									</a:t>
            </a:r>
            <a:r>
              <a:rPr lang="en-US" sz="1654" dirty="0">
                <a:solidFill>
                  <a:srgbClr val="002060"/>
                </a:solidFill>
              </a:rPr>
              <a:t>Bibb Allen, M.D</a:t>
            </a:r>
          </a:p>
          <a:p>
            <a:pPr marL="0" indent="0" algn="r">
              <a:spcBef>
                <a:spcPts val="0"/>
              </a:spcBef>
              <a:buNone/>
            </a:pPr>
            <a:r>
              <a:rPr lang="en-US" sz="1654" dirty="0">
                <a:solidFill>
                  <a:srgbClr val="002060"/>
                </a:solidFill>
              </a:rPr>
              <a:t>						Former Chair and Pres. , ACR</a:t>
            </a:r>
          </a:p>
        </p:txBody>
      </p:sp>
    </p:spTree>
    <p:extLst>
      <p:ext uri="{BB962C8B-B14F-4D97-AF65-F5344CB8AC3E}">
        <p14:creationId xmlns:p14="http://schemas.microsoft.com/office/powerpoint/2010/main" val="120614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90A24-171C-4127-9F79-F9C5D8E100CA}"/>
              </a:ext>
            </a:extLst>
          </p:cNvPr>
          <p:cNvSpPr>
            <a:spLocks noGrp="1"/>
          </p:cNvSpPr>
          <p:nvPr>
            <p:ph type="body" sz="quarter" idx="4294967295"/>
          </p:nvPr>
        </p:nvSpPr>
        <p:spPr>
          <a:xfrm>
            <a:off x="614288" y="1298243"/>
            <a:ext cx="9466337" cy="3874740"/>
          </a:xfrm>
        </p:spPr>
        <p:txBody>
          <a:bodyPr/>
          <a:lstStyle/>
          <a:p>
            <a:r>
              <a:rPr lang="en-US" dirty="0">
                <a:solidFill>
                  <a:srgbClr val="002060"/>
                </a:solidFill>
              </a:rPr>
              <a:t>Approximately 55 organizations and societies in Radiology</a:t>
            </a:r>
          </a:p>
          <a:p>
            <a:r>
              <a:rPr lang="en-US" dirty="0">
                <a:solidFill>
                  <a:srgbClr val="002060"/>
                </a:solidFill>
              </a:rPr>
              <a:t>Limited or decreasing discretionary income</a:t>
            </a:r>
          </a:p>
          <a:p>
            <a:r>
              <a:rPr lang="en-US" dirty="0">
                <a:solidFill>
                  <a:srgbClr val="002060"/>
                </a:solidFill>
              </a:rPr>
              <a:t>Time demands</a:t>
            </a:r>
          </a:p>
          <a:p>
            <a:r>
              <a:rPr lang="en-US" dirty="0">
                <a:solidFill>
                  <a:srgbClr val="002060"/>
                </a:solidFill>
              </a:rPr>
              <a:t>Varying priorities and organizational loyalties</a:t>
            </a:r>
          </a:p>
          <a:p>
            <a:pPr lvl="1"/>
            <a:r>
              <a:rPr lang="en-US" dirty="0">
                <a:solidFill>
                  <a:srgbClr val="002060"/>
                </a:solidFill>
              </a:rPr>
              <a:t>Academics</a:t>
            </a:r>
          </a:p>
          <a:p>
            <a:pPr lvl="1"/>
            <a:r>
              <a:rPr lang="en-US" dirty="0">
                <a:solidFill>
                  <a:srgbClr val="002060"/>
                </a:solidFill>
              </a:rPr>
              <a:t>Multispecialty practices</a:t>
            </a:r>
          </a:p>
          <a:p>
            <a:pPr lvl="1"/>
            <a:r>
              <a:rPr lang="en-US" dirty="0">
                <a:solidFill>
                  <a:srgbClr val="002060"/>
                </a:solidFill>
              </a:rPr>
              <a:t>Independent practice</a:t>
            </a:r>
          </a:p>
          <a:p>
            <a:pPr lvl="1"/>
            <a:r>
              <a:rPr lang="en-US" dirty="0">
                <a:solidFill>
                  <a:srgbClr val="002060"/>
                </a:solidFill>
              </a:rPr>
              <a:t>Corporate models</a:t>
            </a:r>
          </a:p>
        </p:txBody>
      </p:sp>
      <p:sp>
        <p:nvSpPr>
          <p:cNvPr id="2" name="Title 1">
            <a:extLst>
              <a:ext uri="{FF2B5EF4-FFF2-40B4-BE49-F238E27FC236}">
                <a16:creationId xmlns:a16="http://schemas.microsoft.com/office/drawing/2014/main" id="{60EFE2AE-29AD-443D-B84C-EFE59CE237A8}"/>
              </a:ext>
            </a:extLst>
          </p:cNvPr>
          <p:cNvSpPr>
            <a:spLocks noGrp="1"/>
          </p:cNvSpPr>
          <p:nvPr>
            <p:ph type="title" idx="4294967295"/>
          </p:nvPr>
        </p:nvSpPr>
        <p:spPr>
          <a:xfrm>
            <a:off x="612976" y="497568"/>
            <a:ext cx="9467649" cy="368835"/>
          </a:xfrm>
        </p:spPr>
        <p:txBody>
          <a:bodyPr>
            <a:noAutofit/>
          </a:bodyPr>
          <a:lstStyle/>
          <a:p>
            <a:r>
              <a:rPr lang="en-US" dirty="0">
                <a:solidFill>
                  <a:srgbClr val="002060"/>
                </a:solidFill>
              </a:rPr>
              <a:t>Organized Radiology- The Dilemma</a:t>
            </a:r>
          </a:p>
        </p:txBody>
      </p:sp>
    </p:spTree>
    <p:extLst>
      <p:ext uri="{BB962C8B-B14F-4D97-AF65-F5344CB8AC3E}">
        <p14:creationId xmlns:p14="http://schemas.microsoft.com/office/powerpoint/2010/main" val="14259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2CB673-E861-4994-BDE6-BB1F47DAE306}"/>
              </a:ext>
            </a:extLst>
          </p:cNvPr>
          <p:cNvSpPr>
            <a:spLocks noGrp="1"/>
          </p:cNvSpPr>
          <p:nvPr>
            <p:ph type="title"/>
          </p:nvPr>
        </p:nvSpPr>
        <p:spPr>
          <a:xfrm>
            <a:off x="504000" y="450001"/>
            <a:ext cx="9071640" cy="498598"/>
          </a:xfrm>
        </p:spPr>
        <p:txBody>
          <a:bodyPr>
            <a:normAutofit fontScale="90000"/>
          </a:bodyPr>
          <a:lstStyle/>
          <a:p>
            <a:r>
              <a:rPr lang="en-US" sz="3600" dirty="0"/>
              <a:t>Defining Value</a:t>
            </a:r>
          </a:p>
        </p:txBody>
      </p:sp>
      <p:pic>
        <p:nvPicPr>
          <p:cNvPr id="7" name="Picture 6">
            <a:extLst>
              <a:ext uri="{FF2B5EF4-FFF2-40B4-BE49-F238E27FC236}">
                <a16:creationId xmlns:a16="http://schemas.microsoft.com/office/drawing/2014/main" id="{307F0D01-5C2D-4394-8039-9F8CDFE06D09}"/>
              </a:ext>
            </a:extLst>
          </p:cNvPr>
          <p:cNvPicPr>
            <a:picLocks noChangeAspect="1"/>
          </p:cNvPicPr>
          <p:nvPr/>
        </p:nvPicPr>
        <p:blipFill>
          <a:blip r:embed="rId3"/>
          <a:stretch>
            <a:fillRect/>
          </a:stretch>
        </p:blipFill>
        <p:spPr>
          <a:xfrm>
            <a:off x="504000" y="1267873"/>
            <a:ext cx="8586192" cy="3134803"/>
          </a:xfrm>
          <a:prstGeom prst="rect">
            <a:avLst/>
          </a:prstGeom>
          <a:gradFill>
            <a:gsLst>
              <a:gs pos="0">
                <a:schemeClr val="accent1">
                  <a:lumMod val="5000"/>
                  <a:lumOff val="95000"/>
                </a:schemeClr>
              </a:gs>
              <a:gs pos="74000">
                <a:schemeClr val="bg1">
                  <a:lumMod val="95000"/>
                </a:schemeClr>
              </a:gs>
              <a:gs pos="83000">
                <a:schemeClr val="bg1">
                  <a:lumMod val="85000"/>
                </a:schemeClr>
              </a:gs>
              <a:gs pos="100000">
                <a:schemeClr val="accent1">
                  <a:lumMod val="30000"/>
                  <a:lumOff val="70000"/>
                </a:schemeClr>
              </a:gs>
            </a:gsLst>
            <a:lin ang="5400000" scaled="1"/>
          </a:gradFill>
        </p:spPr>
      </p:pic>
      <p:sp>
        <p:nvSpPr>
          <p:cNvPr id="8" name="TextBox 7">
            <a:extLst>
              <a:ext uri="{FF2B5EF4-FFF2-40B4-BE49-F238E27FC236}">
                <a16:creationId xmlns:a16="http://schemas.microsoft.com/office/drawing/2014/main" id="{D1289AD4-7C2F-483C-8FCE-411C5FA7F185}"/>
              </a:ext>
            </a:extLst>
          </p:cNvPr>
          <p:cNvSpPr txBox="1"/>
          <p:nvPr/>
        </p:nvSpPr>
        <p:spPr>
          <a:xfrm>
            <a:off x="1199700" y="4881995"/>
            <a:ext cx="8700556" cy="307777"/>
          </a:xfrm>
          <a:prstGeom prst="rect">
            <a:avLst/>
          </a:prstGeom>
          <a:noFill/>
        </p:spPr>
        <p:txBody>
          <a:bodyPr wrap="square">
            <a:spAutoFit/>
          </a:bodyPr>
          <a:lstStyle/>
          <a:p>
            <a:pPr algn="l"/>
            <a:r>
              <a:rPr lang="en-US" sz="1400" b="0" i="0" dirty="0">
                <a:solidFill>
                  <a:srgbClr val="333333"/>
                </a:solidFill>
                <a:effectLst/>
                <a:latin typeface="Arial" panose="020B0604020202020204" pitchFamily="34" charset="0"/>
                <a:cs typeface="Arial" panose="020B0604020202020204" pitchFamily="34" charset="0"/>
              </a:rPr>
              <a:t>Boltyenkov, Artem T. et al., JACR, Volume 19, Issue 2, 240 - 242</a:t>
            </a:r>
          </a:p>
        </p:txBody>
      </p:sp>
    </p:spTree>
    <p:extLst>
      <p:ext uri="{BB962C8B-B14F-4D97-AF65-F5344CB8AC3E}">
        <p14:creationId xmlns:p14="http://schemas.microsoft.com/office/powerpoint/2010/main" val="972481311"/>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F27902-684A-4B36-8547-228C510036D6}"/>
              </a:ext>
            </a:extLst>
          </p:cNvPr>
          <p:cNvPicPr>
            <a:picLocks noChangeAspect="1"/>
          </p:cNvPicPr>
          <p:nvPr/>
        </p:nvPicPr>
        <p:blipFill>
          <a:blip r:embed="rId3"/>
          <a:stretch>
            <a:fillRect/>
          </a:stretch>
        </p:blipFill>
        <p:spPr>
          <a:xfrm>
            <a:off x="902289" y="414140"/>
            <a:ext cx="8137766" cy="4157861"/>
          </a:xfrm>
          <a:prstGeom prst="rect">
            <a:avLst/>
          </a:prstGeom>
        </p:spPr>
      </p:pic>
      <p:sp>
        <p:nvSpPr>
          <p:cNvPr id="4" name="TextBox 3">
            <a:extLst>
              <a:ext uri="{FF2B5EF4-FFF2-40B4-BE49-F238E27FC236}">
                <a16:creationId xmlns:a16="http://schemas.microsoft.com/office/drawing/2014/main" id="{646BC8CB-6C17-4789-A673-5EC82D1A3CBA}"/>
              </a:ext>
            </a:extLst>
          </p:cNvPr>
          <p:cNvSpPr txBox="1"/>
          <p:nvPr/>
        </p:nvSpPr>
        <p:spPr>
          <a:xfrm>
            <a:off x="1674639" y="4902842"/>
            <a:ext cx="6593066" cy="30777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https://pubs.rsna.org/doi/full/10.1148/radiol.2020209027</a:t>
            </a:r>
          </a:p>
        </p:txBody>
      </p:sp>
    </p:spTree>
    <p:extLst>
      <p:ext uri="{BB962C8B-B14F-4D97-AF65-F5344CB8AC3E}">
        <p14:creationId xmlns:p14="http://schemas.microsoft.com/office/powerpoint/2010/main" val="2906361568"/>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 name="Main graphic">
            <a:extLst>
              <a:ext uri="{FF2B5EF4-FFF2-40B4-BE49-F238E27FC236}">
                <a16:creationId xmlns:a16="http://schemas.microsoft.com/office/drawing/2014/main" id="{4FC0F35D-3378-4764-9C87-D256C95D7015}"/>
              </a:ext>
            </a:extLst>
          </p:cNvPr>
          <p:cNvPicPr>
            <a:picLocks noGrp="1"/>
          </p:cNvPicPr>
          <p:nvPr>
            <p:ph idx="1"/>
          </p:nvPr>
        </p:nvPicPr>
        <p:blipFill>
          <a:blip r:embed="rId3"/>
          <a:stretch/>
        </p:blipFill>
        <p:spPr>
          <a:xfrm>
            <a:off x="3180729" y="940884"/>
            <a:ext cx="4015851" cy="3654425"/>
          </a:xfrm>
          <a:prstGeom prst="rect">
            <a:avLst/>
          </a:prstGeom>
          <a:ln>
            <a:noFill/>
          </a:ln>
        </p:spPr>
      </p:pic>
      <p:sp>
        <p:nvSpPr>
          <p:cNvPr id="7" name="TextShape 2">
            <a:extLst>
              <a:ext uri="{FF2B5EF4-FFF2-40B4-BE49-F238E27FC236}">
                <a16:creationId xmlns:a16="http://schemas.microsoft.com/office/drawing/2014/main" id="{E2F88A71-5C7F-4D7C-A32F-4C4D0E6789DE}"/>
              </a:ext>
            </a:extLst>
          </p:cNvPr>
          <p:cNvSpPr txBox="1"/>
          <p:nvPr/>
        </p:nvSpPr>
        <p:spPr>
          <a:xfrm>
            <a:off x="1301769" y="4729666"/>
            <a:ext cx="5605200" cy="630000"/>
          </a:xfrm>
          <a:prstGeom prst="rect">
            <a:avLst/>
          </a:prstGeom>
          <a:noFill/>
          <a:ln>
            <a:noFill/>
          </a:ln>
        </p:spPr>
        <p:txBody>
          <a:bodyPr lIns="90000" tIns="45000" rIns="90000" bIns="45000">
            <a:spAutoFit/>
          </a:bodyPr>
          <a:lstStyle/>
          <a:p>
            <a:r>
              <a:rPr lang="en-US" sz="1200" b="1" strike="noStrike" spc="-1" dirty="0">
                <a:solidFill>
                  <a:srgbClr val="000000"/>
                </a:solidFill>
                <a:latin typeface="Arial"/>
              </a:rPr>
              <a:t>Krestin GP. Published Online: </a:t>
            </a:r>
            <a:r>
              <a:rPr lang="en-US" sz="900" b="0" strike="noStrike" spc="-1" dirty="0">
                <a:solidFill>
                  <a:srgbClr val="000000"/>
                </a:solidFill>
                <a:latin typeface="Arial"/>
              </a:rPr>
              <a:t>March 01, 2009</a:t>
            </a:r>
          </a:p>
          <a:p>
            <a:r>
              <a:rPr lang="en-US" sz="1400" b="0" strike="noStrike" spc="-1" dirty="0">
                <a:solidFill>
                  <a:srgbClr val="000000"/>
                </a:solidFill>
                <a:latin typeface="Arial"/>
                <a:hlinkClick r:id="rId4"/>
              </a:rPr>
              <a:t>https://doi.org/10.1148/radiol.2503081791</a:t>
            </a:r>
            <a:endParaRPr lang="en-US" sz="1400" b="0" strike="noStrike" spc="-1" dirty="0">
              <a:solidFill>
                <a:srgbClr val="000000"/>
              </a:solidFill>
              <a:latin typeface="Arial"/>
            </a:endParaRPr>
          </a:p>
        </p:txBody>
      </p:sp>
      <p:sp>
        <p:nvSpPr>
          <p:cNvPr id="8" name="Title 1">
            <a:extLst>
              <a:ext uri="{FF2B5EF4-FFF2-40B4-BE49-F238E27FC236}">
                <a16:creationId xmlns:a16="http://schemas.microsoft.com/office/drawing/2014/main" id="{C7EDDB6D-CA55-4EE6-9252-C9AD6A1F1E14}"/>
              </a:ext>
            </a:extLst>
          </p:cNvPr>
          <p:cNvSpPr>
            <a:spLocks noGrp="1"/>
          </p:cNvSpPr>
          <p:nvPr>
            <p:ph type="title"/>
          </p:nvPr>
        </p:nvSpPr>
        <p:spPr>
          <a:xfrm>
            <a:off x="504492" y="350817"/>
            <a:ext cx="9071640" cy="443198"/>
          </a:xfrm>
        </p:spPr>
        <p:txBody>
          <a:bodyPr>
            <a:noAutofit/>
          </a:bodyPr>
          <a:lstStyle/>
          <a:p>
            <a:r>
              <a:rPr lang="en-US" sz="3200" dirty="0">
                <a:solidFill>
                  <a:srgbClr val="002060"/>
                </a:solidFill>
              </a:rPr>
              <a:t>Biomedical Imaging Department</a:t>
            </a:r>
          </a:p>
        </p:txBody>
      </p:sp>
    </p:spTree>
    <p:extLst>
      <p:ext uri="{BB962C8B-B14F-4D97-AF65-F5344CB8AC3E}">
        <p14:creationId xmlns:p14="http://schemas.microsoft.com/office/powerpoint/2010/main" val="1801684448"/>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D8E0A129-02D8-48C5-84D2-F983C493DC91}"/>
              </a:ext>
            </a:extLst>
          </p:cNvPr>
          <p:cNvSpPr txBox="1">
            <a:spLocks/>
          </p:cNvSpPr>
          <p:nvPr/>
        </p:nvSpPr>
        <p:spPr bwMode="auto">
          <a:xfrm>
            <a:off x="504000" y="1098160"/>
            <a:ext cx="9009393" cy="4446378"/>
          </a:xfrm>
          <a:prstGeom prst="rect">
            <a:avLst/>
          </a:prstGeom>
          <a:noFill/>
          <a:ln>
            <a:noFill/>
          </a:ln>
          <a:effectLst/>
        </p:spPr>
        <p:txBody>
          <a:bodyPr vert="horz" wrap="square" lIns="91440" tIns="45720" rIns="91440" bIns="45720" numCol="1" anchor="t" anchorCtr="0" compatLnSpc="1">
            <a:prstTxWarp prst="textNoShape">
              <a:avLst/>
            </a:prstTxWarp>
            <a:normAutofit/>
          </a:bodyPr>
          <a:lstStyle>
            <a:lvl1pPr algn="l" rtl="0" eaLnBrk="1" fontAlgn="base" hangingPunct="1">
              <a:spcBef>
                <a:spcPct val="0"/>
              </a:spcBef>
              <a:spcAft>
                <a:spcPct val="0"/>
              </a:spcAft>
              <a:defRPr sz="2646">
                <a:solidFill>
                  <a:srgbClr val="083B74"/>
                </a:solidFill>
                <a:latin typeface="Arial" pitchFamily="34" charset="0"/>
                <a:ea typeface="+mj-ea"/>
                <a:cs typeface="Arial" pitchFamily="34" charset="0"/>
              </a:defRPr>
            </a:lvl1pPr>
            <a:lvl2pPr algn="ctr" rtl="0" eaLnBrk="1" fontAlgn="base" hangingPunct="1">
              <a:spcBef>
                <a:spcPct val="0"/>
              </a:spcBef>
              <a:spcAft>
                <a:spcPct val="0"/>
              </a:spcAft>
              <a:defRPr sz="2977">
                <a:solidFill>
                  <a:schemeClr val="tx1"/>
                </a:solidFill>
                <a:latin typeface="Arial" charset="0"/>
              </a:defRPr>
            </a:lvl2pPr>
            <a:lvl3pPr algn="ctr" rtl="0" eaLnBrk="1" fontAlgn="base" hangingPunct="1">
              <a:spcBef>
                <a:spcPct val="0"/>
              </a:spcBef>
              <a:spcAft>
                <a:spcPct val="0"/>
              </a:spcAft>
              <a:defRPr sz="2977">
                <a:solidFill>
                  <a:schemeClr val="tx1"/>
                </a:solidFill>
                <a:latin typeface="Arial" charset="0"/>
              </a:defRPr>
            </a:lvl3pPr>
            <a:lvl4pPr algn="ctr" rtl="0" eaLnBrk="1" fontAlgn="base" hangingPunct="1">
              <a:spcBef>
                <a:spcPct val="0"/>
              </a:spcBef>
              <a:spcAft>
                <a:spcPct val="0"/>
              </a:spcAft>
              <a:defRPr sz="2977">
                <a:solidFill>
                  <a:schemeClr val="tx1"/>
                </a:solidFill>
                <a:latin typeface="Arial" charset="0"/>
              </a:defRPr>
            </a:lvl4pPr>
            <a:lvl5pPr algn="ctr" rtl="0" eaLnBrk="1" fontAlgn="base" hangingPunct="1">
              <a:spcBef>
                <a:spcPct val="0"/>
              </a:spcBef>
              <a:spcAft>
                <a:spcPct val="0"/>
              </a:spcAft>
              <a:defRPr sz="2977">
                <a:solidFill>
                  <a:schemeClr val="tx1"/>
                </a:solidFill>
                <a:latin typeface="Arial" charset="0"/>
              </a:defRPr>
            </a:lvl5pPr>
            <a:lvl6pPr marL="378059" algn="ctr" rtl="0" eaLnBrk="1" fontAlgn="base" hangingPunct="1">
              <a:spcBef>
                <a:spcPct val="0"/>
              </a:spcBef>
              <a:spcAft>
                <a:spcPct val="0"/>
              </a:spcAft>
              <a:defRPr sz="2977">
                <a:solidFill>
                  <a:schemeClr val="tx1"/>
                </a:solidFill>
                <a:latin typeface="Arial" charset="0"/>
              </a:defRPr>
            </a:lvl6pPr>
            <a:lvl7pPr marL="756117" algn="ctr" rtl="0" eaLnBrk="1" fontAlgn="base" hangingPunct="1">
              <a:spcBef>
                <a:spcPct val="0"/>
              </a:spcBef>
              <a:spcAft>
                <a:spcPct val="0"/>
              </a:spcAft>
              <a:defRPr sz="2977">
                <a:solidFill>
                  <a:schemeClr val="tx1"/>
                </a:solidFill>
                <a:latin typeface="Arial" charset="0"/>
              </a:defRPr>
            </a:lvl7pPr>
            <a:lvl8pPr marL="1134176" algn="ctr" rtl="0" eaLnBrk="1" fontAlgn="base" hangingPunct="1">
              <a:spcBef>
                <a:spcPct val="0"/>
              </a:spcBef>
              <a:spcAft>
                <a:spcPct val="0"/>
              </a:spcAft>
              <a:defRPr sz="2977">
                <a:solidFill>
                  <a:schemeClr val="tx1"/>
                </a:solidFill>
                <a:latin typeface="Arial" charset="0"/>
              </a:defRPr>
            </a:lvl8pPr>
            <a:lvl9pPr marL="1512235" algn="ctr" rtl="0" eaLnBrk="1" fontAlgn="base" hangingPunct="1">
              <a:spcBef>
                <a:spcPct val="0"/>
              </a:spcBef>
              <a:spcAft>
                <a:spcPct val="0"/>
              </a:spcAft>
              <a:defRPr sz="2977">
                <a:solidFill>
                  <a:schemeClr val="tx1"/>
                </a:solidFill>
                <a:latin typeface="Arial" charset="0"/>
              </a:defRPr>
            </a:lvl9pPr>
          </a:lstStyle>
          <a:p>
            <a:pPr marL="342900" indent="-342900">
              <a:lnSpc>
                <a:spcPct val="120000"/>
              </a:lnSpc>
              <a:buFont typeface="Wingdings" panose="05000000000000000000" pitchFamily="2" charset="2"/>
              <a:buChar char="§"/>
            </a:pPr>
            <a:r>
              <a:rPr lang="en-US" sz="2600" kern="0" dirty="0"/>
              <a:t>Radiology has always been a dynamic and innovative 	specialty.</a:t>
            </a:r>
          </a:p>
          <a:p>
            <a:pPr marL="342900" indent="-342900">
              <a:lnSpc>
                <a:spcPct val="120000"/>
              </a:lnSpc>
              <a:buFont typeface="Wingdings" panose="05000000000000000000" pitchFamily="2" charset="2"/>
              <a:buChar char="§"/>
            </a:pPr>
            <a:r>
              <a:rPr lang="en-US" sz="2600" kern="0" dirty="0"/>
              <a:t>Given existing limitations under FFS, several Radiology 	practices have been successful with APM’s. </a:t>
            </a:r>
          </a:p>
          <a:p>
            <a:pPr marL="342900" indent="-342900">
              <a:lnSpc>
                <a:spcPct val="110000"/>
              </a:lnSpc>
              <a:buFont typeface="Wingdings" panose="05000000000000000000" pitchFamily="2" charset="2"/>
              <a:buChar char="§"/>
            </a:pPr>
            <a:r>
              <a:rPr lang="en-US" sz="2600" kern="0" dirty="0"/>
              <a:t>The Volume to Value transition presents not only 	challenges but opportunities.</a:t>
            </a:r>
          </a:p>
          <a:p>
            <a:pPr marL="342900" indent="-342900">
              <a:lnSpc>
                <a:spcPct val="110000"/>
              </a:lnSpc>
              <a:buFont typeface="Wingdings" panose="05000000000000000000" pitchFamily="2" charset="2"/>
              <a:buChar char="§"/>
            </a:pPr>
            <a:r>
              <a:rPr lang="en-US" sz="2600" kern="0" dirty="0"/>
              <a:t>Radiology is well positioned to be not only </a:t>
            </a:r>
            <a:r>
              <a:rPr lang="en-US" sz="2600" i="1" kern="0" dirty="0"/>
              <a:t>sustainable</a:t>
            </a:r>
            <a:r>
              <a:rPr lang="en-US" sz="2600" kern="0" dirty="0"/>
              <a:t> but 	</a:t>
            </a:r>
            <a:r>
              <a:rPr lang="en-US" sz="2600" i="1" kern="0" dirty="0"/>
              <a:t>thrive</a:t>
            </a:r>
            <a:r>
              <a:rPr lang="en-US" sz="2600" kern="0" dirty="0"/>
              <a:t> in future healthcare paradigms.</a:t>
            </a:r>
          </a:p>
          <a:p>
            <a:endParaRPr lang="en-US" kern="0" dirty="0"/>
          </a:p>
          <a:p>
            <a:endParaRPr lang="en-US" kern="0" dirty="0"/>
          </a:p>
        </p:txBody>
      </p:sp>
      <p:sp>
        <p:nvSpPr>
          <p:cNvPr id="7" name="Title 1">
            <a:extLst>
              <a:ext uri="{FF2B5EF4-FFF2-40B4-BE49-F238E27FC236}">
                <a16:creationId xmlns:a16="http://schemas.microsoft.com/office/drawing/2014/main" id="{770620D4-AE37-4C09-96B9-59BF6576F0F8}"/>
              </a:ext>
            </a:extLst>
          </p:cNvPr>
          <p:cNvSpPr>
            <a:spLocks noGrp="1"/>
          </p:cNvSpPr>
          <p:nvPr>
            <p:ph type="title"/>
          </p:nvPr>
        </p:nvSpPr>
        <p:spPr>
          <a:xfrm>
            <a:off x="504000" y="477701"/>
            <a:ext cx="9071640" cy="443198"/>
          </a:xfrm>
        </p:spPr>
        <p:txBody>
          <a:bodyPr>
            <a:normAutofit fontScale="90000"/>
          </a:bodyPr>
          <a:lstStyle/>
          <a:p>
            <a:r>
              <a:rPr lang="en-US" sz="3200" dirty="0">
                <a:solidFill>
                  <a:srgbClr val="002060"/>
                </a:solidFill>
              </a:rPr>
              <a:t>Conclusion</a:t>
            </a:r>
          </a:p>
        </p:txBody>
      </p:sp>
    </p:spTree>
    <p:extLst>
      <p:ext uri="{BB962C8B-B14F-4D97-AF65-F5344CB8AC3E}">
        <p14:creationId xmlns:p14="http://schemas.microsoft.com/office/powerpoint/2010/main" val="992315145"/>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enry Ford Quote 7 | Six Stories">
            <a:extLst>
              <a:ext uri="{FF2B5EF4-FFF2-40B4-BE49-F238E27FC236}">
                <a16:creationId xmlns:a16="http://schemas.microsoft.com/office/drawing/2014/main" id="{F7CB12A9-C832-4D98-9B7C-F05708F0D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907"/>
          <a:stretch/>
        </p:blipFill>
        <p:spPr bwMode="auto">
          <a:xfrm rot="21480000">
            <a:off x="940790" y="829616"/>
            <a:ext cx="8199046" cy="393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2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33C53-7710-4B91-9C5A-F17A17FAD3D2}"/>
              </a:ext>
            </a:extLst>
          </p:cNvPr>
          <p:cNvPicPr>
            <a:picLocks noChangeAspect="1"/>
          </p:cNvPicPr>
          <p:nvPr/>
        </p:nvPicPr>
        <p:blipFill>
          <a:blip r:embed="rId3"/>
          <a:stretch>
            <a:fillRect/>
          </a:stretch>
        </p:blipFill>
        <p:spPr>
          <a:xfrm>
            <a:off x="313899" y="1371600"/>
            <a:ext cx="9567080" cy="2811439"/>
          </a:xfrm>
          <a:prstGeom prst="rect">
            <a:avLst/>
          </a:prstGeom>
        </p:spPr>
      </p:pic>
    </p:spTree>
    <p:extLst>
      <p:ext uri="{BB962C8B-B14F-4D97-AF65-F5344CB8AC3E}">
        <p14:creationId xmlns:p14="http://schemas.microsoft.com/office/powerpoint/2010/main" val="712119208"/>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20E945DA-2B5F-4010-B1CE-3ABA836064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635" y="1838652"/>
            <a:ext cx="5994373" cy="1993246"/>
          </a:xfrm>
          <a:prstGeom prst="rect">
            <a:avLst/>
          </a:prstGeom>
        </p:spPr>
      </p:pic>
    </p:spTree>
    <p:extLst>
      <p:ext uri="{BB962C8B-B14F-4D97-AF65-F5344CB8AC3E}">
        <p14:creationId xmlns:p14="http://schemas.microsoft.com/office/powerpoint/2010/main" val="378037882"/>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E75074-C966-7145-8D3F-F1F6DEA2719C}"/>
              </a:ext>
            </a:extLst>
          </p:cNvPr>
          <p:cNvSpPr/>
          <p:nvPr/>
        </p:nvSpPr>
        <p:spPr>
          <a:xfrm>
            <a:off x="642890" y="1753748"/>
            <a:ext cx="4237490" cy="1873333"/>
          </a:xfrm>
          <a:prstGeom prst="rect">
            <a:avLst/>
          </a:prstGeom>
        </p:spPr>
        <p:txBody>
          <a:bodyPr wrap="square">
            <a:spAutoFit/>
          </a:bodyPr>
          <a:lstStyle/>
          <a:p>
            <a:pPr algn="r" defTabSz="756026" fontAlgn="base">
              <a:spcBef>
                <a:spcPct val="0"/>
              </a:spcBef>
              <a:spcAft>
                <a:spcPct val="0"/>
              </a:spcAft>
              <a:defRPr/>
            </a:pPr>
            <a:r>
              <a:rPr lang="en-US" sz="2646" i="1" dirty="0">
                <a:solidFill>
                  <a:srgbClr val="FFFFFF">
                    <a:lumMod val="50000"/>
                  </a:srgbClr>
                </a:solidFill>
                <a:latin typeface="Calibri" panose="020F0502020204030204"/>
              </a:rPr>
              <a:t>“T</a:t>
            </a:r>
            <a:r>
              <a:rPr lang="en-US" sz="2976" i="1" dirty="0">
                <a:solidFill>
                  <a:srgbClr val="FFFFFF">
                    <a:lumMod val="50000"/>
                  </a:srgbClr>
                </a:solidFill>
                <a:latin typeface="Calibri" panose="020F0502020204030204"/>
              </a:rPr>
              <a:t>en people who speak make more noise than ten thousand who are silent." </a:t>
            </a:r>
            <a:r>
              <a:rPr lang="en-US" sz="2976" i="1" dirty="0">
                <a:solidFill>
                  <a:prstClr val="black"/>
                </a:solidFill>
                <a:latin typeface="Calibri" panose="020F0502020204030204"/>
              </a:rPr>
              <a:t> </a:t>
            </a:r>
            <a:br>
              <a:rPr lang="en-US" sz="2646" dirty="0">
                <a:solidFill>
                  <a:prstClr val="black"/>
                </a:solidFill>
                <a:latin typeface="Calibri" panose="020F0502020204030204"/>
              </a:rPr>
            </a:br>
            <a:endParaRPr lang="en-US" sz="2646" dirty="0">
              <a:solidFill>
                <a:prstClr val="black"/>
              </a:solidFill>
              <a:latin typeface="Calibri" panose="020F0502020204030204"/>
            </a:endParaRPr>
          </a:p>
        </p:txBody>
      </p:sp>
      <p:pic>
        <p:nvPicPr>
          <p:cNvPr id="7" name="Picture 2" descr="Related image">
            <a:extLst>
              <a:ext uri="{FF2B5EF4-FFF2-40B4-BE49-F238E27FC236}">
                <a16:creationId xmlns:a16="http://schemas.microsoft.com/office/drawing/2014/main" id="{5781BED1-5ADB-6848-A9EC-DA4AEE8FE16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31940" r="1172"/>
          <a:stretch/>
        </p:blipFill>
        <p:spPr bwMode="auto">
          <a:xfrm>
            <a:off x="5229326" y="894068"/>
            <a:ext cx="3882414" cy="388241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27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Callout 2">
            <a:extLst>
              <a:ext uri="{FF2B5EF4-FFF2-40B4-BE49-F238E27FC236}">
                <a16:creationId xmlns:a16="http://schemas.microsoft.com/office/drawing/2014/main" id="{D071C7D3-D87C-294F-B55C-FB83BD8E6230}"/>
              </a:ext>
            </a:extLst>
          </p:cNvPr>
          <p:cNvSpPr/>
          <p:nvPr/>
        </p:nvSpPr>
        <p:spPr>
          <a:xfrm>
            <a:off x="4845764" y="1938939"/>
            <a:ext cx="520832" cy="520832"/>
          </a:xfrm>
          <a:prstGeom prst="wedgeEllipseCallou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6026">
              <a:defRPr/>
            </a:pPr>
            <a:endParaRPr lang="en-US" sz="1488" dirty="0">
              <a:solidFill>
                <a:srgbClr val="FFFFFF"/>
              </a:solidFill>
              <a:latin typeface="Calibri" panose="020F0502020204030204"/>
            </a:endParaRPr>
          </a:p>
        </p:txBody>
      </p:sp>
      <p:sp>
        <p:nvSpPr>
          <p:cNvPr id="5" name="TextBox 4">
            <a:extLst>
              <a:ext uri="{FF2B5EF4-FFF2-40B4-BE49-F238E27FC236}">
                <a16:creationId xmlns:a16="http://schemas.microsoft.com/office/drawing/2014/main" id="{5DAEEDA4-7794-4F2D-A235-1989F3CC128A}"/>
              </a:ext>
            </a:extLst>
          </p:cNvPr>
          <p:cNvSpPr txBox="1"/>
          <p:nvPr/>
        </p:nvSpPr>
        <p:spPr>
          <a:xfrm>
            <a:off x="2745638" y="3423610"/>
            <a:ext cx="4589347" cy="397673"/>
          </a:xfrm>
          <a:prstGeom prst="rect">
            <a:avLst/>
          </a:prstGeom>
          <a:noFill/>
        </p:spPr>
        <p:txBody>
          <a:bodyPr wrap="square" rtlCol="0">
            <a:spAutoFit/>
          </a:bodyPr>
          <a:lstStyle/>
          <a:p>
            <a:pPr algn="ctr" defTabSz="756026">
              <a:defRPr/>
            </a:pPr>
            <a:r>
              <a:rPr lang="en-US" sz="1984" dirty="0">
                <a:solidFill>
                  <a:srgbClr val="000000"/>
                </a:solidFill>
                <a:latin typeface="Calibri" panose="020F0502020204030204"/>
              </a:rPr>
              <a:t>hfleishon@outlook.com|  @FleishonMD</a:t>
            </a:r>
          </a:p>
        </p:txBody>
      </p:sp>
      <p:sp>
        <p:nvSpPr>
          <p:cNvPr id="6" name="TextBox 5">
            <a:extLst>
              <a:ext uri="{FF2B5EF4-FFF2-40B4-BE49-F238E27FC236}">
                <a16:creationId xmlns:a16="http://schemas.microsoft.com/office/drawing/2014/main" id="{D06A92E8-2CF9-7E48-A92C-0A70141C660E}"/>
              </a:ext>
            </a:extLst>
          </p:cNvPr>
          <p:cNvSpPr txBox="1"/>
          <p:nvPr/>
        </p:nvSpPr>
        <p:spPr>
          <a:xfrm>
            <a:off x="1765219" y="2736435"/>
            <a:ext cx="6550186" cy="550279"/>
          </a:xfrm>
          <a:prstGeom prst="rect">
            <a:avLst/>
          </a:prstGeom>
          <a:noFill/>
        </p:spPr>
        <p:txBody>
          <a:bodyPr wrap="square" rtlCol="0">
            <a:spAutoFit/>
          </a:bodyPr>
          <a:lstStyle/>
          <a:p>
            <a:pPr algn="ctr" defTabSz="756026">
              <a:defRPr/>
            </a:pPr>
            <a:r>
              <a:rPr lang="en-US" sz="2976" dirty="0">
                <a:solidFill>
                  <a:srgbClr val="000000"/>
                </a:solidFill>
                <a:latin typeface="Calibri" panose="020F0502020204030204"/>
              </a:rPr>
              <a:t>Thank You</a:t>
            </a:r>
          </a:p>
        </p:txBody>
      </p:sp>
    </p:spTree>
    <p:extLst>
      <p:ext uri="{BB962C8B-B14F-4D97-AF65-F5344CB8AC3E}">
        <p14:creationId xmlns:p14="http://schemas.microsoft.com/office/powerpoint/2010/main" val="1017452933"/>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F5F-0A40-B682-4B53-149B8A5076F4}"/>
              </a:ext>
            </a:extLst>
          </p:cNvPr>
          <p:cNvSpPr>
            <a:spLocks noGrp="1"/>
          </p:cNvSpPr>
          <p:nvPr>
            <p:ph type="title"/>
          </p:nvPr>
        </p:nvSpPr>
        <p:spPr>
          <a:xfrm>
            <a:off x="504000" y="515154"/>
            <a:ext cx="9071640" cy="1786853"/>
          </a:xfrm>
        </p:spPr>
        <p:txBody>
          <a:bodyPr/>
          <a:lstStyle/>
          <a:p>
            <a:r>
              <a:rPr lang="en-US" i="0" u="none" strike="noStrike" dirty="0">
                <a:solidFill>
                  <a:schemeClr val="tx1"/>
                </a:solidFill>
                <a:effectLst/>
                <a:latin typeface="Helvetica" pitchFamily="2" charset="0"/>
              </a:rPr>
              <a:t>Budget Neutrality and Medicare Physician Fee Schedule Reimbursement Trends for Radiologists, 2005 to 2021</a:t>
            </a: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r>
              <a:rPr lang="en-US" i="0" u="none" strike="noStrike" dirty="0">
                <a:solidFill>
                  <a:schemeClr val="tx1"/>
                </a:solidFill>
                <a:effectLst/>
                <a:latin typeface="Helvetica" pitchFamily="2" charset="0"/>
              </a:rPr>
              <a:t>https://</a:t>
            </a:r>
            <a:r>
              <a:rPr lang="en-US" i="0" u="none" strike="noStrike" dirty="0" err="1">
                <a:solidFill>
                  <a:schemeClr val="tx1"/>
                </a:solidFill>
                <a:effectLst/>
                <a:latin typeface="Helvetica" pitchFamily="2" charset="0"/>
              </a:rPr>
              <a:t>doi.org</a:t>
            </a:r>
            <a:r>
              <a:rPr lang="en-US" i="0" u="none" strike="noStrike" dirty="0">
                <a:solidFill>
                  <a:schemeClr val="tx1"/>
                </a:solidFill>
                <a:effectLst/>
                <a:latin typeface="Helvetica" pitchFamily="2" charset="0"/>
              </a:rPr>
              <a:t>/10.1016/j.jacr.2023.07.009</a:t>
            </a:r>
            <a:br>
              <a:rPr lang="en-US" i="0" u="none" strike="noStrike" dirty="0">
                <a:solidFill>
                  <a:schemeClr val="tx1"/>
                </a:solidFill>
                <a:effectLst/>
                <a:latin typeface="Helvetica" pitchFamily="2" charset="0"/>
              </a:rPr>
            </a:br>
            <a:br>
              <a:rPr lang="en-US" i="0" u="none" strike="noStrike" dirty="0">
                <a:solidFill>
                  <a:schemeClr val="tx1"/>
                </a:solidFill>
                <a:effectLst/>
                <a:latin typeface="Helvetica" pitchFamily="2" charset="0"/>
              </a:rPr>
            </a:br>
            <a:endParaRPr lang="en-US" dirty="0">
              <a:solidFill>
                <a:schemeClr val="tx1"/>
              </a:solidFill>
            </a:endParaRPr>
          </a:p>
        </p:txBody>
      </p:sp>
      <p:sp>
        <p:nvSpPr>
          <p:cNvPr id="3" name="Subtitle 2">
            <a:extLst>
              <a:ext uri="{FF2B5EF4-FFF2-40B4-BE49-F238E27FC236}">
                <a16:creationId xmlns:a16="http://schemas.microsoft.com/office/drawing/2014/main" id="{B3769213-FE46-8849-08F2-7FA861ACEE15}"/>
              </a:ext>
            </a:extLst>
          </p:cNvPr>
          <p:cNvSpPr>
            <a:spLocks noGrp="1"/>
          </p:cNvSpPr>
          <p:nvPr>
            <p:ph type="subTitle"/>
          </p:nvPr>
        </p:nvSpPr>
        <p:spPr>
          <a:xfrm>
            <a:off x="504000" y="2252314"/>
            <a:ext cx="9071640" cy="3074368"/>
          </a:xfrm>
        </p:spPr>
        <p:txBody>
          <a:bodyPr/>
          <a:lstStyle/>
          <a:p>
            <a:pPr algn="l">
              <a:buFont typeface="Arial" panose="020B0604020202020204" pitchFamily="34" charset="0"/>
              <a:buChar char="•"/>
            </a:pPr>
            <a:r>
              <a:rPr lang="en-US" sz="2000" b="0" i="0" u="none" strike="noStrike" dirty="0">
                <a:solidFill>
                  <a:srgbClr val="505050"/>
                </a:solidFill>
                <a:effectLst/>
                <a:latin typeface="Helvetica" pitchFamily="2" charset="0"/>
              </a:rPr>
              <a:t>Unadjusted reimbursement to radiologists per beneficiary increased 4.2% between 2005 and 2021, but when adjusted for inflation, it declined 24.9%.</a:t>
            </a:r>
          </a:p>
          <a:p>
            <a:pPr algn="l">
              <a:buFont typeface="Arial" panose="020B0604020202020204" pitchFamily="34" charset="0"/>
              <a:buChar char="•"/>
            </a:pPr>
            <a:r>
              <a:rPr lang="en-US" sz="2000" b="0" i="0" u="none" strike="noStrike" dirty="0">
                <a:solidFill>
                  <a:srgbClr val="505050"/>
                </a:solidFill>
                <a:effectLst/>
                <a:latin typeface="Helvetica" pitchFamily="2" charset="0"/>
              </a:rPr>
              <a:t>Between 2005 and 2021, the conversion factor declined 7.9%, and when adjusted for inflation, it declined 33.6%.</a:t>
            </a:r>
          </a:p>
          <a:p>
            <a:pPr algn="l">
              <a:buFont typeface="Arial" panose="020B0604020202020204" pitchFamily="34" charset="0"/>
              <a:buChar char="•"/>
            </a:pPr>
            <a:r>
              <a:rPr lang="en-US" sz="2000" b="0" i="0" u="none" strike="noStrike" dirty="0">
                <a:solidFill>
                  <a:srgbClr val="505050"/>
                </a:solidFill>
                <a:effectLst/>
                <a:latin typeface="Helvetica" pitchFamily="2" charset="0"/>
              </a:rPr>
              <a:t>RVUs per beneficiary performed by radiologists increased 13.1% from 2005 to 2021, but this increase did not offset conversion factor and inflation declines.</a:t>
            </a:r>
          </a:p>
          <a:p>
            <a:pPr algn="l">
              <a:buFont typeface="Arial" panose="020B0604020202020204" pitchFamily="34" charset="0"/>
              <a:buChar char="•"/>
            </a:pPr>
            <a:r>
              <a:rPr lang="en-US" sz="2000" b="0" i="0" u="none" strike="noStrike">
                <a:solidFill>
                  <a:srgbClr val="505050"/>
                </a:solidFill>
                <a:effectLst/>
                <a:latin typeface="Helvetica" pitchFamily="2" charset="0"/>
              </a:rPr>
              <a:t>From </a:t>
            </a:r>
            <a:r>
              <a:rPr lang="en-US" sz="2000" b="0" i="0" u="none" strike="noStrike" dirty="0">
                <a:solidFill>
                  <a:srgbClr val="505050"/>
                </a:solidFill>
                <a:effectLst/>
                <a:latin typeface="Helvetica" pitchFamily="2" charset="0"/>
              </a:rPr>
              <a:t>2005 through 2023, the inflation-adjusted conversion factor declined 43.1%.</a:t>
            </a:r>
          </a:p>
          <a:p>
            <a:endParaRPr lang="en-US" dirty="0"/>
          </a:p>
        </p:txBody>
      </p:sp>
    </p:spTree>
    <p:extLst>
      <p:ext uri="{BB962C8B-B14F-4D97-AF65-F5344CB8AC3E}">
        <p14:creationId xmlns:p14="http://schemas.microsoft.com/office/powerpoint/2010/main" val="401140360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5774BE-4399-4439-963A-C56D12605A12}"/>
              </a:ext>
            </a:extLst>
          </p:cNvPr>
          <p:cNvPicPr>
            <a:picLocks noChangeAspect="1"/>
          </p:cNvPicPr>
          <p:nvPr/>
        </p:nvPicPr>
        <p:blipFill>
          <a:blip r:embed="rId2"/>
          <a:stretch>
            <a:fillRect/>
          </a:stretch>
        </p:blipFill>
        <p:spPr>
          <a:xfrm>
            <a:off x="0" y="1719898"/>
            <a:ext cx="10080625" cy="2230754"/>
          </a:xfrm>
          <a:prstGeom prst="rect">
            <a:avLst/>
          </a:prstGeom>
        </p:spPr>
      </p:pic>
    </p:spTree>
    <p:extLst>
      <p:ext uri="{BB962C8B-B14F-4D97-AF65-F5344CB8AC3E}">
        <p14:creationId xmlns:p14="http://schemas.microsoft.com/office/powerpoint/2010/main" val="471863240"/>
      </p:ext>
    </p:extLst>
  </p:cSld>
  <p:clrMapOvr>
    <a:masterClrMapping/>
  </p:clrMapOvr>
  <p:transition spd="med">
    <p:fade/>
  </p:transition>
</p:sld>
</file>

<file path=ppt/theme/theme1.xml><?xml version="1.0" encoding="utf-8"?>
<a:theme xmlns:a="http://schemas.openxmlformats.org/drawingml/2006/main" name="emory1">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UT (Georgia)">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ory1" id="{64A1F0D5-4BAF-4938-BE3F-BFFD212A68C1}" vid="{A75570EA-E87C-4EC3-86E6-0B444E802E24}"/>
    </a:ext>
  </a:extLst>
</a:theme>
</file>

<file path=ppt/theme/theme2.xml><?xml version="1.0" encoding="utf-8"?>
<a:theme xmlns:a="http://schemas.openxmlformats.org/drawingml/2006/main" name="1_HPI template rd">
  <a:themeElements>
    <a:clrScheme name="Custom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FB2"/>
      </a:hlink>
      <a:folHlink>
        <a:srgbClr val="007FB2"/>
      </a:folHlink>
    </a:clrScheme>
    <a:fontScheme name="L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HPI template r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UT (Georgia)">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HPI template r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UT (Georgia)">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2645</TotalTime>
  <Words>6194</Words>
  <Application>Microsoft Macintosh PowerPoint</Application>
  <PresentationFormat>Custom</PresentationFormat>
  <Paragraphs>547</Paragraphs>
  <Slides>83</Slides>
  <Notes>55</Notes>
  <HiddenSlides>29</HiddenSlides>
  <MMClips>0</MMClips>
  <ScaleCrop>false</ScaleCrop>
  <HeadingPairs>
    <vt:vector size="8" baseType="variant">
      <vt:variant>
        <vt:lpstr>Fonts Used</vt:lpstr>
      </vt:variant>
      <vt:variant>
        <vt:i4>26</vt:i4>
      </vt:variant>
      <vt:variant>
        <vt:lpstr>Theme</vt:lpstr>
      </vt:variant>
      <vt:variant>
        <vt:i4>4</vt:i4>
      </vt:variant>
      <vt:variant>
        <vt:lpstr>Embedded OLE Servers</vt:lpstr>
      </vt:variant>
      <vt:variant>
        <vt:i4>1</vt:i4>
      </vt:variant>
      <vt:variant>
        <vt:lpstr>Slide Titles</vt:lpstr>
      </vt:variant>
      <vt:variant>
        <vt:i4>83</vt:i4>
      </vt:variant>
    </vt:vector>
  </HeadingPairs>
  <TitlesOfParts>
    <vt:vector size="114" baseType="lpstr">
      <vt:lpstr>-apple-system</vt:lpstr>
      <vt:lpstr>AdvOT10f0fcb1</vt:lpstr>
      <vt:lpstr>AdvOT635f2c37</vt:lpstr>
      <vt:lpstr>AdvPS480274</vt:lpstr>
      <vt:lpstr>Arial</vt:lpstr>
      <vt:lpstr>Arial</vt:lpstr>
      <vt:lpstr>BlinkMacSystemFont</vt:lpstr>
      <vt:lpstr>Calibri</vt:lpstr>
      <vt:lpstr>effra</vt:lpstr>
      <vt:lpstr>GeometriaExtraBold</vt:lpstr>
      <vt:lpstr>Georgia</vt:lpstr>
      <vt:lpstr>Google Sans</vt:lpstr>
      <vt:lpstr>Helvetica</vt:lpstr>
      <vt:lpstr>Helvetica Neue</vt:lpstr>
      <vt:lpstr>Lucida Grande</vt:lpstr>
      <vt:lpstr>Meta Offc Pro</vt:lpstr>
      <vt:lpstr>Muli</vt:lpstr>
      <vt:lpstr>Open Sans</vt:lpstr>
      <vt:lpstr>Open Sans</vt:lpstr>
      <vt:lpstr>open-sans</vt:lpstr>
      <vt:lpstr>Poppins</vt:lpstr>
      <vt:lpstr>Segoe UI</vt:lpstr>
      <vt:lpstr>Tahoma</vt:lpstr>
      <vt:lpstr>Times New Roman</vt:lpstr>
      <vt:lpstr>Verdana</vt:lpstr>
      <vt:lpstr>Wingdings</vt:lpstr>
      <vt:lpstr>emory1</vt:lpstr>
      <vt:lpstr>1_HPI template rd</vt:lpstr>
      <vt:lpstr>2_HPI template rd</vt:lpstr>
      <vt:lpstr>HPI template rd</vt:lpstr>
      <vt:lpstr>Document</vt:lpstr>
      <vt:lpstr>Healthcare Economics and the  Future of Radiology</vt:lpstr>
      <vt:lpstr>Disclosures</vt:lpstr>
      <vt:lpstr>PowerPoint Presentation</vt:lpstr>
      <vt:lpstr>PowerPoint Presentation</vt:lpstr>
      <vt:lpstr>Agenda</vt:lpstr>
      <vt:lpstr>Brief History of Radiology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Radiology</vt:lpstr>
      <vt:lpstr>Healthcare Economics 101</vt:lpstr>
      <vt:lpstr>Healthcare Economics</vt:lpstr>
      <vt:lpstr>Healthcare Economics</vt:lpstr>
      <vt:lpstr>Healthcare Economics</vt:lpstr>
      <vt:lpstr>Healthcare Economics</vt:lpstr>
      <vt:lpstr>Healthcare Economics</vt:lpstr>
      <vt:lpstr>Healthcare Economics</vt:lpstr>
      <vt:lpstr>HEALTH EXPENDITURES 1960 - 2020 </vt:lpstr>
      <vt:lpstr>Projected Health Care Spending as % GDP</vt:lpstr>
      <vt:lpstr>Healthcare Expenditures per Capita, 2020</vt:lpstr>
      <vt:lpstr>Distribution of U.S. Health Care Expenditure by Payer: 2015 to 2021</vt:lpstr>
      <vt:lpstr>Total Health Expenditures: 2019</vt:lpstr>
      <vt:lpstr>CBO Medicare Trust Fund Projections</vt:lpstr>
      <vt:lpstr>Burden of Healthcare Costs: Personal Debt</vt:lpstr>
      <vt:lpstr>PowerPoint Presentation</vt:lpstr>
      <vt:lpstr>PowerPoint Presentation</vt:lpstr>
      <vt:lpstr>Physician Reimbursement</vt:lpstr>
      <vt:lpstr>Medicare Physician Fee Schedule (MPFS)</vt:lpstr>
      <vt:lpstr>Current Procedure Terminology (CPT)</vt:lpstr>
      <vt:lpstr>Relative Value Units (RVU’s)</vt:lpstr>
      <vt:lpstr>Geographic Practice Cost Index (GPCI)</vt:lpstr>
      <vt:lpstr>Conversion Factor</vt:lpstr>
      <vt:lpstr>PowerPoint Presentation</vt:lpstr>
      <vt:lpstr>PowerPoint Presentation</vt:lpstr>
      <vt:lpstr>Radiology and Fee for Service</vt:lpstr>
      <vt:lpstr>Budget Neutrality and Medicare Physician Fee Schedule Reimbursement Trends for Radiologists, 2005 to 2021    </vt:lpstr>
      <vt:lpstr>PowerPoint Presentation</vt:lpstr>
      <vt:lpstr>PowerPoint Presentation</vt:lpstr>
      <vt:lpstr>Academic Radiology Funds Flow</vt:lpstr>
      <vt:lpstr>Future of FFS: MedPAC</vt:lpstr>
      <vt:lpstr>Future of FFS: MedPAC</vt:lpstr>
      <vt:lpstr>PowerPoint Presentation</vt:lpstr>
      <vt:lpstr>Volume to Value Transition</vt:lpstr>
      <vt:lpstr>PowerPoint Presentation</vt:lpstr>
      <vt:lpstr>Definition of Value</vt:lpstr>
      <vt:lpstr>`</vt:lpstr>
      <vt:lpstr>Radiology: Future State</vt:lpstr>
      <vt:lpstr>PowerPoint Presentation</vt:lpstr>
      <vt:lpstr>Innovation </vt:lpstr>
      <vt:lpstr>      The Use of Neuroimaging Techniques in the Early and Differential Diagnosis of Dementia  </vt:lpstr>
      <vt:lpstr>PowerPoint Presentation</vt:lpstr>
      <vt:lpstr>Possible Applications of AI in Medical Imaging</vt:lpstr>
      <vt:lpstr>Cockpit of the Future:  Academy for Radiology and Biomedical Imaging Research</vt:lpstr>
      <vt:lpstr>PowerPoint Presentation</vt:lpstr>
      <vt:lpstr>        Opportunities           </vt:lpstr>
      <vt:lpstr>PowerPoint Presentation</vt:lpstr>
      <vt:lpstr>Trend in ACR Career Center Job Postings</vt:lpstr>
      <vt:lpstr>PowerPoint Presentation</vt:lpstr>
      <vt:lpstr>PowerPoint Presentation</vt:lpstr>
      <vt:lpstr>Health Equity</vt:lpstr>
      <vt:lpstr>PowerPoint Presentation</vt:lpstr>
      <vt:lpstr>PowerPoint Presentation</vt:lpstr>
      <vt:lpstr>PowerPoint Presentation</vt:lpstr>
      <vt:lpstr>PowerPoint Presentation</vt:lpstr>
      <vt:lpstr>PowerPoint Presentation</vt:lpstr>
      <vt:lpstr>Organized Radiology- The Dilemma</vt:lpstr>
      <vt:lpstr>Defining Value</vt:lpstr>
      <vt:lpstr>PowerPoint Presentation</vt:lpstr>
      <vt:lpstr>Biomedical Imaging Department</vt:lpstr>
      <vt:lpstr>Conclusion</vt:lpstr>
      <vt:lpstr>PowerPoint Presentation</vt:lpstr>
      <vt:lpstr>PowerPoint Presentation</vt:lpstr>
      <vt:lpstr>PowerPoint Presentation</vt:lpstr>
      <vt:lpstr>PowerPoint Presentation</vt:lpstr>
      <vt:lpstr>Budget Neutrality and Medicare Physician Fee Schedule Reimbursement Trends for Radiologists, 2005 to 2021  https://doi.org/10.1016/j.jacr.2023.07.009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howard fleishon</dc:creator>
  <dc:description/>
  <cp:lastModifiedBy>howard fleishon</cp:lastModifiedBy>
  <cp:revision>280</cp:revision>
  <dcterms:modified xsi:type="dcterms:W3CDTF">2023-10-14T02:55:50Z</dcterms:modified>
  <dc:language>en-US</dc:language>
</cp:coreProperties>
</file>