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2.jpg" ContentType="image/jpg"/>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1"/>
  </p:notesMasterIdLst>
  <p:sldIdLst>
    <p:sldId id="988199784" r:id="rId2"/>
    <p:sldId id="3290" r:id="rId3"/>
    <p:sldId id="988199804" r:id="rId4"/>
    <p:sldId id="4820" r:id="rId5"/>
    <p:sldId id="321" r:id="rId6"/>
    <p:sldId id="988199805" r:id="rId7"/>
    <p:sldId id="311" r:id="rId8"/>
    <p:sldId id="988199802" r:id="rId9"/>
    <p:sldId id="988199803" r:id="rId10"/>
    <p:sldId id="988199778" r:id="rId11"/>
    <p:sldId id="988199775" r:id="rId12"/>
    <p:sldId id="988199776" r:id="rId13"/>
    <p:sldId id="988199777" r:id="rId14"/>
    <p:sldId id="300" r:id="rId15"/>
    <p:sldId id="988199739" r:id="rId16"/>
    <p:sldId id="3279" r:id="rId17"/>
    <p:sldId id="988199797" r:id="rId18"/>
    <p:sldId id="988199799" r:id="rId19"/>
    <p:sldId id="988199744" r:id="rId20"/>
    <p:sldId id="988199749" r:id="rId21"/>
    <p:sldId id="271" r:id="rId22"/>
    <p:sldId id="988199789" r:id="rId23"/>
    <p:sldId id="988199790" r:id="rId24"/>
    <p:sldId id="988199791" r:id="rId25"/>
    <p:sldId id="988199793" r:id="rId26"/>
    <p:sldId id="988199737" r:id="rId27"/>
    <p:sldId id="520" r:id="rId28"/>
    <p:sldId id="516" r:id="rId29"/>
    <p:sldId id="558" r:id="rId30"/>
    <p:sldId id="559" r:id="rId31"/>
    <p:sldId id="560" r:id="rId32"/>
    <p:sldId id="561" r:id="rId33"/>
    <p:sldId id="564" r:id="rId34"/>
    <p:sldId id="988199807" r:id="rId35"/>
    <p:sldId id="259" r:id="rId36"/>
    <p:sldId id="257" r:id="rId37"/>
    <p:sldId id="261" r:id="rId38"/>
    <p:sldId id="262" r:id="rId39"/>
    <p:sldId id="263" r:id="rId40"/>
    <p:sldId id="267" r:id="rId41"/>
    <p:sldId id="268" r:id="rId42"/>
    <p:sldId id="284" r:id="rId43"/>
    <p:sldId id="988199800" r:id="rId44"/>
    <p:sldId id="286" r:id="rId45"/>
    <p:sldId id="988199768" r:id="rId46"/>
    <p:sldId id="988199769" r:id="rId47"/>
    <p:sldId id="988199765" r:id="rId48"/>
    <p:sldId id="988199780" r:id="rId49"/>
    <p:sldId id="988199781" r:id="rId50"/>
    <p:sldId id="606" r:id="rId51"/>
    <p:sldId id="988199806" r:id="rId52"/>
    <p:sldId id="988199732" r:id="rId53"/>
    <p:sldId id="988199736" r:id="rId54"/>
    <p:sldId id="256" r:id="rId55"/>
    <p:sldId id="988199766" r:id="rId56"/>
    <p:sldId id="1071" r:id="rId57"/>
    <p:sldId id="274" r:id="rId58"/>
    <p:sldId id="988199730" r:id="rId59"/>
    <p:sldId id="3278" r:id="rId60"/>
    <p:sldId id="322" r:id="rId61"/>
    <p:sldId id="4857" r:id="rId62"/>
    <p:sldId id="988199796" r:id="rId63"/>
    <p:sldId id="988199783" r:id="rId64"/>
    <p:sldId id="988199801" r:id="rId65"/>
    <p:sldId id="988199770" r:id="rId66"/>
    <p:sldId id="988199774" r:id="rId67"/>
    <p:sldId id="601" r:id="rId68"/>
    <p:sldId id="988199798" r:id="rId69"/>
    <p:sldId id="295" r:id="rId70"/>
    <p:sldId id="320" r:id="rId71"/>
    <p:sldId id="988199745" r:id="rId72"/>
    <p:sldId id="988199746" r:id="rId73"/>
    <p:sldId id="988199747" r:id="rId74"/>
    <p:sldId id="988199748" r:id="rId75"/>
    <p:sldId id="3280" r:id="rId76"/>
    <p:sldId id="3281" r:id="rId77"/>
    <p:sldId id="988199779" r:id="rId78"/>
    <p:sldId id="317" r:id="rId79"/>
    <p:sldId id="1075"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1"/>
    <p:restoredTop sz="84844"/>
  </p:normalViewPr>
  <p:slideViewPr>
    <p:cSldViewPr snapToGrid="0">
      <p:cViewPr varScale="1">
        <p:scale>
          <a:sx n="98" d="100"/>
          <a:sy n="98" d="100"/>
        </p:scale>
        <p:origin x="1216" y="184"/>
      </p:cViewPr>
      <p:guideLst/>
    </p:cSldViewPr>
  </p:slideViewPr>
  <p:outlineViewPr>
    <p:cViewPr>
      <p:scale>
        <a:sx n="33" d="100"/>
        <a:sy n="33" d="100"/>
      </p:scale>
      <p:origin x="0" y="0"/>
    </p:cViewPr>
  </p:outlineViewPr>
  <p:notesTextViewPr>
    <p:cViewPr>
      <p:scale>
        <a:sx n="1" d="1"/>
        <a:sy n="1" d="1"/>
      </p:scale>
      <p:origin x="0" y="-2952"/>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acr.org\Shares\DeptShare1\Membership\Career%20Center\Presentations\Fleishon%20-%20IR\Graph%20-%20Job%20Quantities%20by%20Yea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allisonkhoo/Desktop/AUR22-23%20Data.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https://acradiology-my.sharepoint.com/personal/djparris_acr_org/Documents/Desktop/Year%20over%20Yea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acr.org\Shares\DeptShare1\Membership\Career%20Center\AUR\Graphs%20-%20Top%20Subspecialties.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oleObject" Target="file:////Users/allisonkhoo/Desktop/AUR22-23%20Data.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allisonkhoo/Desktop/AUR22-23%20Data.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allisonkhoo/Desktop/AUR22-23%20Data.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92D050">
                <a:alpha val="89000"/>
              </a:srgbClr>
            </a:solidFill>
            <a:ln w="15875">
              <a:solidFill>
                <a:schemeClr val="accent1">
                  <a:alpha val="97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Lit>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Lit>
          </c:cat>
          <c:val>
            <c:numRef>
              <c:f>Sheet1!$B$2:$B$14</c:f>
              <c:numCache>
                <c:formatCode>#,##0</c:formatCode>
                <c:ptCount val="13"/>
                <c:pt idx="0" formatCode="General">
                  <c:v>661</c:v>
                </c:pt>
                <c:pt idx="1">
                  <c:v>1004</c:v>
                </c:pt>
                <c:pt idx="2">
                  <c:v>1002</c:v>
                </c:pt>
                <c:pt idx="3">
                  <c:v>1061</c:v>
                </c:pt>
                <c:pt idx="4">
                  <c:v>1437</c:v>
                </c:pt>
                <c:pt idx="5">
                  <c:v>2622</c:v>
                </c:pt>
                <c:pt idx="6">
                  <c:v>3884</c:v>
                </c:pt>
                <c:pt idx="7">
                  <c:v>5359</c:v>
                </c:pt>
                <c:pt idx="8">
                  <c:v>7095</c:v>
                </c:pt>
                <c:pt idx="9">
                  <c:v>8408</c:v>
                </c:pt>
                <c:pt idx="10">
                  <c:v>7665</c:v>
                </c:pt>
                <c:pt idx="11">
                  <c:v>10395</c:v>
                </c:pt>
                <c:pt idx="12">
                  <c:v>14103</c:v>
                </c:pt>
              </c:numCache>
            </c:numRef>
          </c:val>
          <c:extLst>
            <c:ext xmlns:c16="http://schemas.microsoft.com/office/drawing/2014/chart" uri="{C3380CC4-5D6E-409C-BE32-E72D297353CC}">
              <c16:uniqueId val="{00000000-E10A-4FBB-8FC7-927EFC90963B}"/>
            </c:ext>
          </c:extLst>
        </c:ser>
        <c:dLbls>
          <c:showLegendKey val="0"/>
          <c:showVal val="0"/>
          <c:showCatName val="0"/>
          <c:showSerName val="0"/>
          <c:showPercent val="0"/>
          <c:showBubbleSize val="0"/>
        </c:dLbls>
        <c:gapWidth val="58"/>
        <c:overlap val="-31"/>
        <c:axId val="61358703"/>
        <c:axId val="61346639"/>
      </c:barChart>
      <c:catAx>
        <c:axId val="61358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1346639"/>
        <c:crosses val="autoZero"/>
        <c:auto val="1"/>
        <c:lblAlgn val="ctr"/>
        <c:lblOffset val="100"/>
        <c:noMultiLvlLbl val="0"/>
      </c:catAx>
      <c:valAx>
        <c:axId val="61346639"/>
        <c:scaling>
          <c:orientation val="minMax"/>
        </c:scaling>
        <c:delete val="1"/>
        <c:axPos val="l"/>
        <c:majorGridlines>
          <c:spPr>
            <a:ln w="3175" cap="flat" cmpd="sng" algn="ctr">
              <a:solidFill>
                <a:schemeClr val="tx1">
                  <a:lumMod val="15000"/>
                  <a:lumOff val="85000"/>
                </a:schemeClr>
              </a:solidFill>
              <a:round/>
            </a:ln>
            <a:effectLst/>
          </c:spPr>
        </c:majorGridlines>
        <c:numFmt formatCode="General" sourceLinked="1"/>
        <c:majorTickMark val="none"/>
        <c:minorTickMark val="none"/>
        <c:tickLblPos val="nextTo"/>
        <c:crossAx val="6135870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2060"/>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'AI and Risk'!$J$3:$J$9</c:f>
              <c:strCache>
                <c:ptCount val="7"/>
                <c:pt idx="0">
                  <c:v>Decreased medicare reimbursement</c:v>
                </c:pt>
                <c:pt idx="1">
                  <c:v>Corporate radiology</c:v>
                </c:pt>
                <c:pt idx="2">
                  <c:v>PAs/NPs interpreting imaging</c:v>
                </c:pt>
                <c:pt idx="3">
                  <c:v>Transition to value-based care (versus fee-for-service)</c:v>
                </c:pt>
                <c:pt idx="4">
                  <c:v>Non-radiology physicians interpreting imaging</c:v>
                </c:pt>
                <c:pt idx="5">
                  <c:v>PAs/NPs doing image-guided procedures</c:v>
                </c:pt>
                <c:pt idx="6">
                  <c:v>Artifical Intelligence</c:v>
                </c:pt>
              </c:strCache>
            </c:strRef>
          </c:cat>
          <c:val>
            <c:numRef>
              <c:f>'AI and Risk'!$K$3:$K$9</c:f>
              <c:numCache>
                <c:formatCode>General</c:formatCode>
                <c:ptCount val="7"/>
                <c:pt idx="0">
                  <c:v>6</c:v>
                </c:pt>
                <c:pt idx="1">
                  <c:v>5.16</c:v>
                </c:pt>
                <c:pt idx="2">
                  <c:v>4.3</c:v>
                </c:pt>
                <c:pt idx="3">
                  <c:v>4</c:v>
                </c:pt>
                <c:pt idx="4">
                  <c:v>3.5</c:v>
                </c:pt>
                <c:pt idx="5">
                  <c:v>2.9</c:v>
                </c:pt>
                <c:pt idx="6">
                  <c:v>2.2000000000000002</c:v>
                </c:pt>
              </c:numCache>
            </c:numRef>
          </c:val>
          <c:extLst>
            <c:ext xmlns:c16="http://schemas.microsoft.com/office/drawing/2014/chart" uri="{C3380CC4-5D6E-409C-BE32-E72D297353CC}">
              <c16:uniqueId val="{00000000-6810-D741-8B9B-726A29542FD3}"/>
            </c:ext>
          </c:extLst>
        </c:ser>
        <c:dLbls>
          <c:dLblPos val="inEnd"/>
          <c:showLegendKey val="0"/>
          <c:showVal val="1"/>
          <c:showCatName val="0"/>
          <c:showSerName val="0"/>
          <c:showPercent val="0"/>
          <c:showBubbleSize val="0"/>
        </c:dLbls>
        <c:gapWidth val="100"/>
        <c:overlap val="-24"/>
        <c:axId val="1329962511"/>
        <c:axId val="1330065343"/>
      </c:barChart>
      <c:catAx>
        <c:axId val="1329962511"/>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crossAx val="1330065343"/>
        <c:crosses val="autoZero"/>
        <c:auto val="1"/>
        <c:lblAlgn val="ctr"/>
        <c:lblOffset val="100"/>
        <c:noMultiLvlLbl val="0"/>
      </c:catAx>
      <c:valAx>
        <c:axId val="1330065343"/>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3299625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r>
              <a:rPr lang="en-US" sz="3600" dirty="0"/>
              <a:t> </a:t>
            </a:r>
            <a:r>
              <a:rPr lang="en-US" sz="2800" dirty="0"/>
              <a:t>% Slots Filled</a:t>
            </a:r>
          </a:p>
        </c:rich>
      </c:tx>
      <c:overlay val="0"/>
      <c:spPr>
        <a:noFill/>
        <a:ln>
          <a:noFill/>
        </a:ln>
        <a:effectLst/>
      </c:spPr>
      <c:txPr>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5358705161854769E-2"/>
          <c:y val="0.16245370370370371"/>
          <c:w val="0.89019685039370078"/>
          <c:h val="0.67607210557013708"/>
        </c:manualLayout>
      </c:layout>
      <c:barChart>
        <c:barDir val="col"/>
        <c:grouping val="clustered"/>
        <c:varyColors val="0"/>
        <c:ser>
          <c:idx val="0"/>
          <c:order val="0"/>
          <c:tx>
            <c:v> % filled</c:v>
          </c:tx>
          <c:spPr>
            <a:solidFill>
              <a:schemeClr val="accent1"/>
            </a:solidFill>
            <a:ln>
              <a:noFill/>
            </a:ln>
            <a:effectLst/>
          </c:spPr>
          <c:invertIfNegative val="0"/>
          <c:cat>
            <c:numRef>
              <c:f>Sheet1!$A$2:$A$20</c:f>
              <c:numCache>
                <c:formatCode>General</c:formatCode>
                <c:ptCount val="19"/>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numCache>
            </c:numRef>
          </c:cat>
          <c:val>
            <c:numRef>
              <c:f>Sheet1!$D$2:$D$20</c:f>
              <c:numCache>
                <c:formatCode>General</c:formatCode>
                <c:ptCount val="19"/>
                <c:pt idx="0">
                  <c:v>98</c:v>
                </c:pt>
                <c:pt idx="1">
                  <c:v>98</c:v>
                </c:pt>
                <c:pt idx="2">
                  <c:v>98</c:v>
                </c:pt>
                <c:pt idx="3">
                  <c:v>94</c:v>
                </c:pt>
                <c:pt idx="4">
                  <c:v>94</c:v>
                </c:pt>
                <c:pt idx="5">
                  <c:v>91</c:v>
                </c:pt>
                <c:pt idx="6">
                  <c:v>95</c:v>
                </c:pt>
                <c:pt idx="7">
                  <c:v>97</c:v>
                </c:pt>
                <c:pt idx="8">
                  <c:v>99</c:v>
                </c:pt>
                <c:pt idx="9">
                  <c:v>95</c:v>
                </c:pt>
                <c:pt idx="10">
                  <c:v>97</c:v>
                </c:pt>
                <c:pt idx="11">
                  <c:v>97</c:v>
                </c:pt>
                <c:pt idx="12">
                  <c:v>99</c:v>
                </c:pt>
                <c:pt idx="13">
                  <c:v>97</c:v>
                </c:pt>
                <c:pt idx="14">
                  <c:v>97</c:v>
                </c:pt>
                <c:pt idx="15">
                  <c:v>84</c:v>
                </c:pt>
                <c:pt idx="16">
                  <c:v>82</c:v>
                </c:pt>
                <c:pt idx="17">
                  <c:v>80</c:v>
                </c:pt>
                <c:pt idx="18">
                  <c:v>80</c:v>
                </c:pt>
              </c:numCache>
            </c:numRef>
          </c:val>
          <c:extLst>
            <c:ext xmlns:c16="http://schemas.microsoft.com/office/drawing/2014/chart" uri="{C3380CC4-5D6E-409C-BE32-E72D297353CC}">
              <c16:uniqueId val="{00000000-21E6-4492-9965-C095D2C93A2F}"/>
            </c:ext>
          </c:extLst>
        </c:ser>
        <c:dLbls>
          <c:showLegendKey val="0"/>
          <c:showVal val="0"/>
          <c:showCatName val="0"/>
          <c:showSerName val="0"/>
          <c:showPercent val="0"/>
          <c:showBubbleSize val="0"/>
        </c:dLbls>
        <c:gapWidth val="150"/>
        <c:axId val="138347776"/>
        <c:axId val="138347360"/>
      </c:barChart>
      <c:catAx>
        <c:axId val="138347776"/>
        <c:scaling>
          <c:orientation val="minMax"/>
        </c:scaling>
        <c:delete val="0"/>
        <c:axPos val="b"/>
        <c:majorGridlines>
          <c:spPr>
            <a:ln w="6350"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8347360"/>
        <c:crosses val="autoZero"/>
        <c:auto val="1"/>
        <c:lblAlgn val="ctr"/>
        <c:lblOffset val="100"/>
        <c:noMultiLvlLbl val="0"/>
      </c:catAx>
      <c:valAx>
        <c:axId val="138347360"/>
        <c:scaling>
          <c:orientation val="minMax"/>
          <c:max val="100"/>
        </c:scaling>
        <c:delete val="0"/>
        <c:axPos val="l"/>
        <c:majorGridlines>
          <c:spPr>
            <a:ln w="603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38347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solidFill>
                <a:latin typeface="Trebuchet MS" panose="020B0603020202020204" pitchFamily="34" charset="0"/>
                <a:ea typeface="+mn-ea"/>
                <a:cs typeface="+mn-cs"/>
              </a:defRPr>
            </a:pPr>
            <a:r>
              <a:rPr lang="en-US" dirty="0"/>
              <a:t>Top 3 Hiring Needs 2021-2022</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solidFill>
              <a:latin typeface="Trebuchet MS" panose="020B0603020202020204" pitchFamily="34" charset="0"/>
              <a:ea typeface="+mn-ea"/>
              <a:cs typeface="+mn-cs"/>
            </a:defRPr>
          </a:pPr>
          <a:endParaRPr lang="en-US"/>
        </a:p>
      </c:txPr>
    </c:title>
    <c:autoTitleDeleted val="0"/>
    <c:plotArea>
      <c:layout/>
      <c:barChart>
        <c:barDir val="bar"/>
        <c:grouping val="clustered"/>
        <c:varyColors val="0"/>
        <c:ser>
          <c:idx val="1"/>
          <c:order val="0"/>
          <c:tx>
            <c:v>Top 3 Needs 2022</c:v>
          </c:tx>
          <c:spPr>
            <a:solidFill>
              <a:schemeClr val="accent6">
                <a:lumMod val="40000"/>
                <a:lumOff val="60000"/>
              </a:schemeClr>
            </a:solidFill>
            <a:ln>
              <a:solidFill>
                <a:schemeClr val="accent5">
                  <a:lumMod val="25000"/>
                </a:schemeClr>
              </a:solidFill>
            </a:ln>
            <a:effectLst/>
            <a:scene3d>
              <a:camera prst="orthographicFront"/>
              <a:lightRig rig="threePt" dir="t"/>
            </a:scene3d>
            <a:sp3d>
              <a:bevelT/>
            </a:sp3d>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Trebuchet MS" panose="020B06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'[Year over Year.xlsx]Q370'!$A$35,'[Year over Year.xlsx]Q370'!$A$29,'[Year over Year.xlsx]Q370'!$A$17,'[Year over Year.xlsx]Q370'!$A$33,'[Year over Year.xlsx]Q370'!$A$21,'[Year over Year.xlsx]Q370'!$A$31,'[Year over Year.xlsx]Q370'!$A$19,'[Year over Year.xlsx]Q370'!$A$25,'[Year over Year.xlsx]Q370'!$A$37,'[Year over Year.xlsx]Q370'!$A$23,'[Year over Year.xlsx]Q370'!$A$27,'[Year over Year.xlsx]Q370'!$A$13,'[Year over Year.xlsx]Q370'!$A$15</c:f>
              <c:strCache>
                <c:ptCount val="13"/>
                <c:pt idx="0">
                  <c:v>Radiation Oncology</c:v>
                </c:pt>
                <c:pt idx="1">
                  <c:v>Nuclear Medicine</c:v>
                </c:pt>
                <c:pt idx="2">
                  <c:v>Cardiovascular</c:v>
                </c:pt>
                <c:pt idx="3">
                  <c:v>Women’s Imaging</c:v>
                </c:pt>
                <c:pt idx="4">
                  <c:v>Emergency / Trauma</c:v>
                </c:pt>
                <c:pt idx="5">
                  <c:v>Pediatrics</c:v>
                </c:pt>
                <c:pt idx="6">
                  <c:v>Thoracic</c:v>
                </c:pt>
                <c:pt idx="7">
                  <c:v>Musculoskeletal</c:v>
                </c:pt>
                <c:pt idx="8">
                  <c:v>General Practice of Radiology </c:v>
                </c:pt>
                <c:pt idx="9">
                  <c:v>Interventional</c:v>
                </c:pt>
                <c:pt idx="10">
                  <c:v>Neuroradiology</c:v>
                </c:pt>
                <c:pt idx="11">
                  <c:v>Body Imaging (GI, GU, MRI, Ultrasound)</c:v>
                </c:pt>
                <c:pt idx="12">
                  <c:v>Breast Imaging</c:v>
                </c:pt>
              </c:strCache>
            </c:strRef>
          </c:cat>
          <c:val>
            <c:numRef>
              <c:f>'[Year over Year.xlsx]Q370'!$C$36,'[Year over Year.xlsx]Q370'!$C$30,'[Year over Year.xlsx]Q370'!$C$18,'[Year over Year.xlsx]Q370'!$C$34,'[Year over Year.xlsx]Q370'!$C$22,'[Year over Year.xlsx]Q370'!$C$32,'[Year over Year.xlsx]Q370'!$C$20,'[Year over Year.xlsx]Q370'!$C$26,'[Year over Year.xlsx]Q370'!$C$38,'[Year over Year.xlsx]Q370'!$C$24,'[Year over Year.xlsx]Q370'!$C$28,'[Year over Year.xlsx]Q370'!$C$14,'[Year over Year.xlsx]Q370'!$C$16</c:f>
              <c:numCache>
                <c:formatCode>0%</c:formatCode>
                <c:ptCount val="13"/>
                <c:pt idx="0">
                  <c:v>0.04</c:v>
                </c:pt>
                <c:pt idx="1">
                  <c:v>7.0000000000000007E-2</c:v>
                </c:pt>
                <c:pt idx="2">
                  <c:v>0.04</c:v>
                </c:pt>
                <c:pt idx="3">
                  <c:v>7.0000000000000007E-2</c:v>
                </c:pt>
                <c:pt idx="4">
                  <c:v>0.1</c:v>
                </c:pt>
                <c:pt idx="5">
                  <c:v>0.12</c:v>
                </c:pt>
                <c:pt idx="6">
                  <c:v>0.06</c:v>
                </c:pt>
                <c:pt idx="7">
                  <c:v>0.19</c:v>
                </c:pt>
                <c:pt idx="8">
                  <c:v>0.19</c:v>
                </c:pt>
                <c:pt idx="9">
                  <c:v>0.21</c:v>
                </c:pt>
                <c:pt idx="10">
                  <c:v>0.3</c:v>
                </c:pt>
                <c:pt idx="11">
                  <c:v>0.42</c:v>
                </c:pt>
                <c:pt idx="12">
                  <c:v>0.41</c:v>
                </c:pt>
              </c:numCache>
            </c:numRef>
          </c:val>
          <c:extLst>
            <c:ext xmlns:c16="http://schemas.microsoft.com/office/drawing/2014/chart" uri="{C3380CC4-5D6E-409C-BE32-E72D297353CC}">
              <c16:uniqueId val="{00000000-1875-48C3-B091-CDFB625E60D1}"/>
            </c:ext>
          </c:extLst>
        </c:ser>
        <c:ser>
          <c:idx val="0"/>
          <c:order val="1"/>
          <c:tx>
            <c:v>Top 3 Hiring Needs 2021</c:v>
          </c:tx>
          <c:spPr>
            <a:solidFill>
              <a:srgbClr val="7030A0"/>
            </a:solidFill>
            <a:ln>
              <a:solidFill>
                <a:schemeClr val="accent5">
                  <a:lumMod val="60000"/>
                  <a:lumOff val="40000"/>
                </a:schemeClr>
              </a:solidFill>
            </a:ln>
            <a:effectLst/>
            <a:scene3d>
              <a:camera prst="orthographicFront"/>
              <a:lightRig rig="threePt" dir="t"/>
            </a:scene3d>
            <a:sp3d>
              <a:bevelT/>
            </a:sp3d>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Trebuchet MS" panose="020B06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'[Year over Year.xlsx]Q370'!$A$35,'[Year over Year.xlsx]Q370'!$A$29,'[Year over Year.xlsx]Q370'!$A$17,'[Year over Year.xlsx]Q370'!$A$33,'[Year over Year.xlsx]Q370'!$A$21,'[Year over Year.xlsx]Q370'!$A$31,'[Year over Year.xlsx]Q370'!$A$19,'[Year over Year.xlsx]Q370'!$A$25,'[Year over Year.xlsx]Q370'!$A$37,'[Year over Year.xlsx]Q370'!$A$23,'[Year over Year.xlsx]Q370'!$A$27,'[Year over Year.xlsx]Q370'!$A$13,'[Year over Year.xlsx]Q370'!$A$15</c:f>
              <c:strCache>
                <c:ptCount val="13"/>
                <c:pt idx="0">
                  <c:v>Radiation Oncology</c:v>
                </c:pt>
                <c:pt idx="1">
                  <c:v>Nuclear Medicine</c:v>
                </c:pt>
                <c:pt idx="2">
                  <c:v>Cardiovascular</c:v>
                </c:pt>
                <c:pt idx="3">
                  <c:v>Women’s Imaging</c:v>
                </c:pt>
                <c:pt idx="4">
                  <c:v>Emergency / Trauma</c:v>
                </c:pt>
                <c:pt idx="5">
                  <c:v>Pediatrics</c:v>
                </c:pt>
                <c:pt idx="6">
                  <c:v>Thoracic</c:v>
                </c:pt>
                <c:pt idx="7">
                  <c:v>Musculoskeletal</c:v>
                </c:pt>
                <c:pt idx="8">
                  <c:v>General Practice of Radiology </c:v>
                </c:pt>
                <c:pt idx="9">
                  <c:v>Interventional</c:v>
                </c:pt>
                <c:pt idx="10">
                  <c:v>Neuroradiology</c:v>
                </c:pt>
                <c:pt idx="11">
                  <c:v>Body Imaging (GI, GU, MRI, Ultrasound)</c:v>
                </c:pt>
                <c:pt idx="12">
                  <c:v>Breast Imaging</c:v>
                </c:pt>
              </c:strCache>
            </c:strRef>
          </c:cat>
          <c:val>
            <c:numRef>
              <c:f>'[Year over Year.xlsx]Q370'!$B$36,'[Year over Year.xlsx]Q370'!$B$30,'[Year over Year.xlsx]Q370'!$B$18,'[Year over Year.xlsx]Q370'!$B$34,'[Year over Year.xlsx]Q370'!$B$22,'[Year over Year.xlsx]Q370'!$B$32,'[Year over Year.xlsx]Q370'!$B$20,'[Year over Year.xlsx]Q370'!$B$26,'[Year over Year.xlsx]Q370'!$B$38,'[Year over Year.xlsx]Q370'!$B$24,'[Year over Year.xlsx]Q370'!$B$28,'[Year over Year.xlsx]Q370'!$B$14,'[Year over Year.xlsx]Q370'!$B$16</c:f>
              <c:numCache>
                <c:formatCode>0%</c:formatCode>
                <c:ptCount val="13"/>
                <c:pt idx="0">
                  <c:v>0.04</c:v>
                </c:pt>
                <c:pt idx="1">
                  <c:v>0.04</c:v>
                </c:pt>
                <c:pt idx="2">
                  <c:v>7.0000000000000007E-2</c:v>
                </c:pt>
                <c:pt idx="3">
                  <c:v>0.09</c:v>
                </c:pt>
                <c:pt idx="4">
                  <c:v>0.09</c:v>
                </c:pt>
                <c:pt idx="5">
                  <c:v>0.09</c:v>
                </c:pt>
                <c:pt idx="6">
                  <c:v>0.1</c:v>
                </c:pt>
                <c:pt idx="7">
                  <c:v>0.22</c:v>
                </c:pt>
                <c:pt idx="8">
                  <c:v>0.24</c:v>
                </c:pt>
                <c:pt idx="9">
                  <c:v>0.26</c:v>
                </c:pt>
                <c:pt idx="10">
                  <c:v>0.27</c:v>
                </c:pt>
                <c:pt idx="11">
                  <c:v>0.35</c:v>
                </c:pt>
                <c:pt idx="12">
                  <c:v>0.37</c:v>
                </c:pt>
              </c:numCache>
            </c:numRef>
          </c:val>
          <c:extLst>
            <c:ext xmlns:c16="http://schemas.microsoft.com/office/drawing/2014/chart" uri="{C3380CC4-5D6E-409C-BE32-E72D297353CC}">
              <c16:uniqueId val="{00000001-1875-48C3-B091-CDFB625E60D1}"/>
            </c:ext>
          </c:extLst>
        </c:ser>
        <c:dLbls>
          <c:dLblPos val="outEnd"/>
          <c:showLegendKey val="0"/>
          <c:showVal val="1"/>
          <c:showCatName val="0"/>
          <c:showSerName val="0"/>
          <c:showPercent val="0"/>
          <c:showBubbleSize val="0"/>
        </c:dLbls>
        <c:gapWidth val="60"/>
        <c:axId val="936567136"/>
        <c:axId val="936568576"/>
      </c:barChart>
      <c:catAx>
        <c:axId val="936567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Trebuchet MS" panose="020B0603020202020204" pitchFamily="34" charset="0"/>
                <a:ea typeface="+mn-ea"/>
                <a:cs typeface="+mn-cs"/>
              </a:defRPr>
            </a:pPr>
            <a:endParaRPr lang="en-US"/>
          </a:p>
        </c:txPr>
        <c:crossAx val="936568576"/>
        <c:crosses val="autoZero"/>
        <c:auto val="1"/>
        <c:lblAlgn val="ctr"/>
        <c:lblOffset val="100"/>
        <c:noMultiLvlLbl val="0"/>
      </c:catAx>
      <c:valAx>
        <c:axId val="936568576"/>
        <c:scaling>
          <c:orientation val="minMax"/>
          <c:max val="0.5"/>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Trebuchet MS" panose="020B0603020202020204" pitchFamily="34" charset="0"/>
                <a:ea typeface="+mn-ea"/>
                <a:cs typeface="+mn-cs"/>
              </a:defRPr>
            </a:pPr>
            <a:endParaRPr lang="en-US"/>
          </a:p>
        </c:txPr>
        <c:crossAx val="936567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Trebuchet MS" panose="020B06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a:solidFill>
            <a:schemeClr val="tx1"/>
          </a:solidFill>
          <a:latin typeface="Trebuchet MS" panose="020B0603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i="0" baseline="0" dirty="0">
                <a:solidFill>
                  <a:srgbClr val="002060"/>
                </a:solidFill>
                <a:latin typeface="+mn-lt"/>
              </a:rPr>
              <a:t>Required or Preferred Subspecialty</a:t>
            </a:r>
          </a:p>
        </c:rich>
      </c:tx>
      <c:layout>
        <c:manualLayout>
          <c:xMode val="edge"/>
          <c:yMode val="edge"/>
          <c:x val="0.14526048160228944"/>
          <c:y val="6.30241267404184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ln>
              <a:solidFill>
                <a:srgbClr val="0070C0"/>
              </a:solidFill>
            </a:ln>
          </c:spPr>
          <c:dPt>
            <c:idx val="0"/>
            <c:bubble3D val="0"/>
            <c:spPr>
              <a:solidFill>
                <a:srgbClr val="0070C0"/>
              </a:solidFill>
              <a:ln w="19050">
                <a:solidFill>
                  <a:srgbClr val="0070C0"/>
                </a:solidFill>
              </a:ln>
              <a:effectLst/>
            </c:spPr>
            <c:extLst>
              <c:ext xmlns:c16="http://schemas.microsoft.com/office/drawing/2014/chart" uri="{C3380CC4-5D6E-409C-BE32-E72D297353CC}">
                <c16:uniqueId val="{00000001-F81C-4C65-856B-93521A18F8C5}"/>
              </c:ext>
            </c:extLst>
          </c:dPt>
          <c:dPt>
            <c:idx val="1"/>
            <c:bubble3D val="0"/>
            <c:spPr>
              <a:solidFill>
                <a:schemeClr val="accent2"/>
              </a:solidFill>
              <a:ln w="19050">
                <a:solidFill>
                  <a:srgbClr val="0070C0"/>
                </a:solidFill>
              </a:ln>
              <a:effectLst/>
            </c:spPr>
            <c:extLst>
              <c:ext xmlns:c16="http://schemas.microsoft.com/office/drawing/2014/chart" uri="{C3380CC4-5D6E-409C-BE32-E72D297353CC}">
                <c16:uniqueId val="{00000003-F81C-4C65-856B-93521A18F8C5}"/>
              </c:ext>
            </c:extLst>
          </c:dPt>
          <c:dLbls>
            <c:dLbl>
              <c:idx val="0"/>
              <c:layout>
                <c:manualLayout>
                  <c:x val="0.13828187757594854"/>
                  <c:y val="-0.1395875447409808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81C-4C65-856B-93521A18F8C5}"/>
                </c:ext>
              </c:extLst>
            </c:dLbl>
            <c:dLbl>
              <c:idx val="1"/>
              <c:layout>
                <c:manualLayout>
                  <c:x val="-0.2025612149432732"/>
                  <c:y val="0.15913387027904305"/>
                </c:manualLayout>
              </c:layout>
              <c:tx>
                <c:rich>
                  <a:bodyPr rot="0" spcFirstLastPara="1" vertOverflow="ellipsis" vert="horz" wrap="square" lIns="38100" tIns="19050" rIns="38100" bIns="19050" anchor="ctr" anchorCtr="1">
                    <a:spAutoFit/>
                  </a:bodyPr>
                  <a:lstStyle/>
                  <a:p>
                    <a:pPr>
                      <a:defRPr sz="4800" b="1" i="0" u="none" strike="noStrike" kern="1200" baseline="0">
                        <a:solidFill>
                          <a:schemeClr val="bg1"/>
                        </a:solidFill>
                        <a:latin typeface="+mn-lt"/>
                        <a:ea typeface="+mn-ea"/>
                        <a:cs typeface="+mn-cs"/>
                      </a:defRPr>
                    </a:pPr>
                    <a:fld id="{5F0890FA-ED2B-472F-8550-28B861613B14}" type="VALUE">
                      <a:rPr lang="en-US" sz="4800"/>
                      <a:pPr>
                        <a:defRPr sz="4800" b="1">
                          <a:solidFill>
                            <a:schemeClr val="bg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4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81C-4C65-856B-93521A18F8C5}"/>
                </c:ext>
              </c:extLst>
            </c:dLbl>
            <c:spPr>
              <a:noFill/>
              <a:ln>
                <a:noFill/>
              </a:ln>
              <a:effectLst/>
            </c:spPr>
            <c:txPr>
              <a:bodyPr rot="0" spcFirstLastPara="1" vertOverflow="ellipsis" vert="horz" wrap="square" lIns="38100" tIns="19050" rIns="38100" bIns="19050" anchor="ctr" anchorCtr="1">
                <a:spAutoFit/>
              </a:bodyPr>
              <a:lstStyle/>
              <a:p>
                <a:pPr>
                  <a:defRPr sz="2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Lit>
              <c:ptCount val="2"/>
              <c:pt idx="0">
                <c:v>No</c:v>
              </c:pt>
              <c:pt idx="1">
                <c:v>Yes</c:v>
              </c:pt>
            </c:strLit>
          </c:cat>
          <c:val>
            <c:numRef>
              <c:f>Sheet1!$K$3:$K$4</c:f>
              <c:numCache>
                <c:formatCode>0%</c:formatCode>
                <c:ptCount val="2"/>
                <c:pt idx="0">
                  <c:v>0.19</c:v>
                </c:pt>
                <c:pt idx="1">
                  <c:v>0.81</c:v>
                </c:pt>
              </c:numCache>
            </c:numRef>
          </c:val>
          <c:extLst>
            <c:ext xmlns:c16="http://schemas.microsoft.com/office/drawing/2014/chart" uri="{C3380CC4-5D6E-409C-BE32-E72D297353CC}">
              <c16:uniqueId val="{00000004-F81C-4C65-856B-93521A18F8C5}"/>
            </c:ext>
          </c:extLst>
        </c:ser>
        <c:dLbls>
          <c:showLegendKey val="0"/>
          <c:showVal val="0"/>
          <c:showCatName val="0"/>
          <c:showSerName val="0"/>
          <c:showPercent val="0"/>
          <c:showBubbleSize val="0"/>
          <c:showLeaderLines val="1"/>
        </c:dLbls>
        <c:firstSliceAng val="20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900" b="1" dirty="0">
                <a:solidFill>
                  <a:srgbClr val="002060"/>
                </a:solidFill>
                <a:latin typeface="+mn-lt"/>
                <a:cs typeface="Arial" panose="020B0604020202020204" pitchFamily="34" charset="0"/>
              </a:rPr>
              <a:t>Percentage of </a:t>
            </a:r>
            <a:r>
              <a:rPr lang="en-US" sz="2900" b="1" baseline="0" dirty="0">
                <a:solidFill>
                  <a:srgbClr val="002060"/>
                </a:solidFill>
                <a:latin typeface="+mn-lt"/>
                <a:cs typeface="Arial" panose="020B0604020202020204" pitchFamily="34" charset="0"/>
              </a:rPr>
              <a:t>Work Day</a:t>
            </a:r>
          </a:p>
          <a:p>
            <a:pPr>
              <a:defRPr/>
            </a:pPr>
            <a:r>
              <a:rPr lang="en-US" sz="2900" b="1" baseline="0" dirty="0">
                <a:solidFill>
                  <a:srgbClr val="002060"/>
                </a:solidFill>
                <a:latin typeface="+mn-lt"/>
                <a:cs typeface="Arial" panose="020B0604020202020204" pitchFamily="34" charset="0"/>
              </a:rPr>
              <a:t>Utilizing the Subspecialty Training</a:t>
            </a:r>
            <a:endParaRPr lang="en-US" sz="2900" b="1" dirty="0">
              <a:solidFill>
                <a:srgbClr val="002060"/>
              </a:solidFill>
              <a:latin typeface="+mn-lt"/>
              <a:cs typeface="Arial" panose="020B0604020202020204" pitchFamily="34" charset="0"/>
            </a:endParaRPr>
          </a:p>
        </c:rich>
      </c:tx>
      <c:layout>
        <c:manualLayout>
          <c:xMode val="edge"/>
          <c:yMode val="edge"/>
          <c:x val="0.11264531540299036"/>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0599250936329586E-2"/>
          <c:y val="0.17188742175530478"/>
          <c:w val="0.95880149812734083"/>
          <c:h val="0.73958628748572119"/>
        </c:manualLayout>
      </c:layout>
      <c:barChart>
        <c:barDir val="col"/>
        <c:grouping val="clustered"/>
        <c:varyColors val="0"/>
        <c:ser>
          <c:idx val="0"/>
          <c:order val="0"/>
          <c:spPr>
            <a:solidFill>
              <a:schemeClr val="accent1"/>
            </a:solidFill>
            <a:ln>
              <a:solidFill>
                <a:srgbClr val="00B0F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4"/>
              <c:pt idx="0">
                <c:v>Up to 25%</c:v>
              </c:pt>
              <c:pt idx="1">
                <c:v>Up to 50%</c:v>
              </c:pt>
              <c:pt idx="2">
                <c:v>Up to 75%</c:v>
              </c:pt>
              <c:pt idx="3">
                <c:v>Nearly 100%</c:v>
              </c:pt>
            </c:strLit>
          </c:cat>
          <c:val>
            <c:numRef>
              <c:f>Sheet1!$A$3:$A$6</c:f>
              <c:numCache>
                <c:formatCode>0%</c:formatCode>
                <c:ptCount val="4"/>
                <c:pt idx="0">
                  <c:v>0.15</c:v>
                </c:pt>
                <c:pt idx="1">
                  <c:v>0.34</c:v>
                </c:pt>
                <c:pt idx="2">
                  <c:v>0.25</c:v>
                </c:pt>
                <c:pt idx="3">
                  <c:v>0.26</c:v>
                </c:pt>
              </c:numCache>
            </c:numRef>
          </c:val>
          <c:extLst>
            <c:ext xmlns:c16="http://schemas.microsoft.com/office/drawing/2014/chart" uri="{C3380CC4-5D6E-409C-BE32-E72D297353CC}">
              <c16:uniqueId val="{00000000-27AE-43B9-80DA-98EE6EFC680A}"/>
            </c:ext>
          </c:extLst>
        </c:ser>
        <c:dLbls>
          <c:showLegendKey val="0"/>
          <c:showVal val="0"/>
          <c:showCatName val="0"/>
          <c:showSerName val="0"/>
          <c:showPercent val="0"/>
          <c:showBubbleSize val="0"/>
        </c:dLbls>
        <c:gapWidth val="79"/>
        <c:overlap val="-27"/>
        <c:axId val="812252080"/>
        <c:axId val="812257072"/>
      </c:barChart>
      <c:catAx>
        <c:axId val="812252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700" b="1" i="0" u="none" strike="noStrike" kern="1200" baseline="0">
                <a:solidFill>
                  <a:schemeClr val="tx1"/>
                </a:solidFill>
                <a:latin typeface="+mn-lt"/>
                <a:ea typeface="+mn-ea"/>
                <a:cs typeface="+mn-cs"/>
              </a:defRPr>
            </a:pPr>
            <a:endParaRPr lang="en-US"/>
          </a:p>
        </c:txPr>
        <c:crossAx val="812257072"/>
        <c:crosses val="autoZero"/>
        <c:auto val="1"/>
        <c:lblAlgn val="ctr"/>
        <c:lblOffset val="100"/>
        <c:noMultiLvlLbl val="0"/>
      </c:catAx>
      <c:valAx>
        <c:axId val="81225707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812252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Sheet1!$B$3</c:f>
              <c:strCache>
                <c:ptCount val="1"/>
                <c:pt idx="0">
                  <c:v>Required</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Sheet1!$A$4:$A$15</c:f>
              <c:strCache>
                <c:ptCount val="12"/>
                <c:pt idx="0">
                  <c:v>Body Imaging</c:v>
                </c:pt>
                <c:pt idx="1">
                  <c:v>Breast Imaging</c:v>
                </c:pt>
                <c:pt idx="2">
                  <c:v>Neuoradiology</c:v>
                </c:pt>
                <c:pt idx="3">
                  <c:v>Musculoskeletal</c:v>
                </c:pt>
                <c:pt idx="4">
                  <c:v>Interventional</c:v>
                </c:pt>
                <c:pt idx="5">
                  <c:v>Women's Imaging</c:v>
                </c:pt>
                <c:pt idx="6">
                  <c:v>Nuclear Medicine</c:v>
                </c:pt>
                <c:pt idx="7">
                  <c:v>Pediatric</c:v>
                </c:pt>
                <c:pt idx="8">
                  <c:v>Throacic</c:v>
                </c:pt>
                <c:pt idx="9">
                  <c:v>Cardiovascular</c:v>
                </c:pt>
                <c:pt idx="10">
                  <c:v>Emergency</c:v>
                </c:pt>
                <c:pt idx="11">
                  <c:v>Radiation Oncology</c:v>
                </c:pt>
              </c:strCache>
            </c:strRef>
          </c:cat>
          <c:val>
            <c:numRef>
              <c:f>Sheet1!$B$4:$B$15</c:f>
              <c:numCache>
                <c:formatCode>0%</c:formatCode>
                <c:ptCount val="12"/>
                <c:pt idx="0">
                  <c:v>0.34</c:v>
                </c:pt>
                <c:pt idx="1">
                  <c:v>0.34</c:v>
                </c:pt>
                <c:pt idx="2">
                  <c:v>0.33</c:v>
                </c:pt>
                <c:pt idx="3">
                  <c:v>0.28999999999999998</c:v>
                </c:pt>
                <c:pt idx="4">
                  <c:v>0.36</c:v>
                </c:pt>
                <c:pt idx="5">
                  <c:v>0.16</c:v>
                </c:pt>
                <c:pt idx="6">
                  <c:v>0.15</c:v>
                </c:pt>
                <c:pt idx="7">
                  <c:v>0.19</c:v>
                </c:pt>
                <c:pt idx="8">
                  <c:v>0.13</c:v>
                </c:pt>
                <c:pt idx="9">
                  <c:v>0.14000000000000001</c:v>
                </c:pt>
                <c:pt idx="10">
                  <c:v>0.06</c:v>
                </c:pt>
                <c:pt idx="11">
                  <c:v>0.05</c:v>
                </c:pt>
              </c:numCache>
            </c:numRef>
          </c:val>
          <c:extLst>
            <c:ext xmlns:c16="http://schemas.microsoft.com/office/drawing/2014/chart" uri="{C3380CC4-5D6E-409C-BE32-E72D297353CC}">
              <c16:uniqueId val="{00000000-55BF-4240-AECF-B3A47567FE7C}"/>
            </c:ext>
          </c:extLst>
        </c:ser>
        <c:ser>
          <c:idx val="1"/>
          <c:order val="1"/>
          <c:tx>
            <c:strRef>
              <c:f>Sheet1!$C$3</c:f>
              <c:strCache>
                <c:ptCount val="1"/>
                <c:pt idx="0">
                  <c:v>Preferred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Sheet1!$A$4:$A$15</c:f>
              <c:strCache>
                <c:ptCount val="12"/>
                <c:pt idx="0">
                  <c:v>Body Imaging</c:v>
                </c:pt>
                <c:pt idx="1">
                  <c:v>Breast Imaging</c:v>
                </c:pt>
                <c:pt idx="2">
                  <c:v>Neuoradiology</c:v>
                </c:pt>
                <c:pt idx="3">
                  <c:v>Musculoskeletal</c:v>
                </c:pt>
                <c:pt idx="4">
                  <c:v>Interventional</c:v>
                </c:pt>
                <c:pt idx="5">
                  <c:v>Women's Imaging</c:v>
                </c:pt>
                <c:pt idx="6">
                  <c:v>Nuclear Medicine</c:v>
                </c:pt>
                <c:pt idx="7">
                  <c:v>Pediatric</c:v>
                </c:pt>
                <c:pt idx="8">
                  <c:v>Throacic</c:v>
                </c:pt>
                <c:pt idx="9">
                  <c:v>Cardiovascular</c:v>
                </c:pt>
                <c:pt idx="10">
                  <c:v>Emergency</c:v>
                </c:pt>
                <c:pt idx="11">
                  <c:v>Radiation Oncology</c:v>
                </c:pt>
              </c:strCache>
            </c:strRef>
          </c:cat>
          <c:val>
            <c:numRef>
              <c:f>Sheet1!$C$4:$C$15</c:f>
              <c:numCache>
                <c:formatCode>0%</c:formatCode>
                <c:ptCount val="12"/>
                <c:pt idx="0">
                  <c:v>0.41</c:v>
                </c:pt>
                <c:pt idx="1">
                  <c:v>0.34</c:v>
                </c:pt>
                <c:pt idx="2">
                  <c:v>0.27</c:v>
                </c:pt>
                <c:pt idx="3">
                  <c:v>0.31</c:v>
                </c:pt>
                <c:pt idx="4">
                  <c:v>0.13</c:v>
                </c:pt>
                <c:pt idx="5">
                  <c:v>0.2</c:v>
                </c:pt>
                <c:pt idx="6">
                  <c:v>0.13</c:v>
                </c:pt>
                <c:pt idx="7">
                  <c:v>0.09</c:v>
                </c:pt>
                <c:pt idx="8">
                  <c:v>0.14000000000000001</c:v>
                </c:pt>
                <c:pt idx="9">
                  <c:v>0.13</c:v>
                </c:pt>
                <c:pt idx="10">
                  <c:v>0.19</c:v>
                </c:pt>
                <c:pt idx="11">
                  <c:v>7.0000000000000007E-2</c:v>
                </c:pt>
              </c:numCache>
            </c:numRef>
          </c:val>
          <c:extLst>
            <c:ext xmlns:c16="http://schemas.microsoft.com/office/drawing/2014/chart" uri="{C3380CC4-5D6E-409C-BE32-E72D297353CC}">
              <c16:uniqueId val="{00000001-55BF-4240-AECF-B3A47567FE7C}"/>
            </c:ext>
          </c:extLst>
        </c:ser>
        <c:dLbls>
          <c:showLegendKey val="0"/>
          <c:showVal val="0"/>
          <c:showCatName val="0"/>
          <c:showSerName val="0"/>
          <c:showPercent val="0"/>
          <c:showBubbleSize val="0"/>
        </c:dLbls>
        <c:gapWidth val="50"/>
        <c:overlap val="100"/>
        <c:axId val="812252080"/>
        <c:axId val="812254992"/>
      </c:barChart>
      <c:catAx>
        <c:axId val="8122520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ysClr val="windowText" lastClr="000000"/>
                </a:solidFill>
                <a:latin typeface="+mn-lt"/>
                <a:ea typeface="+mn-ea"/>
                <a:cs typeface="+mn-cs"/>
              </a:defRPr>
            </a:pPr>
            <a:endParaRPr lang="en-US"/>
          </a:p>
        </c:txPr>
        <c:crossAx val="812254992"/>
        <c:crosses val="autoZero"/>
        <c:auto val="1"/>
        <c:lblAlgn val="ctr"/>
        <c:lblOffset val="100"/>
        <c:noMultiLvlLbl val="0"/>
      </c:catAx>
      <c:valAx>
        <c:axId val="812254992"/>
        <c:scaling>
          <c:orientation val="minMax"/>
        </c:scaling>
        <c:delete val="1"/>
        <c:axPos val="t"/>
        <c:numFmt formatCode="0%" sourceLinked="1"/>
        <c:majorTickMark val="none"/>
        <c:minorTickMark val="none"/>
        <c:tickLblPos val="nextTo"/>
        <c:crossAx val="81225208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3000" b="1" i="0" u="none" strike="noStrike" kern="1200" baseline="0">
                <a:solidFill>
                  <a:sysClr val="windowText" lastClr="000000"/>
                </a:solidFill>
                <a:latin typeface="+mn-lt"/>
                <a:ea typeface="+mn-ea"/>
                <a:cs typeface="+mn-cs"/>
              </a:defRPr>
            </a:pPr>
            <a:endParaRPr lang="en-US"/>
          </a:p>
        </c:txPr>
      </c:legendEntry>
      <c:legendEntry>
        <c:idx val="1"/>
        <c:txPr>
          <a:bodyPr rot="0" spcFirstLastPara="1" vertOverflow="ellipsis" vert="horz" wrap="square" anchor="ctr" anchorCtr="1"/>
          <a:lstStyle/>
          <a:p>
            <a:pPr>
              <a:defRPr sz="3000" b="1" i="0" u="none" strike="noStrike" kern="1200" baseline="0">
                <a:solidFill>
                  <a:sysClr val="windowText" lastClr="000000"/>
                </a:solidFill>
                <a:latin typeface="+mn-lt"/>
                <a:ea typeface="+mn-ea"/>
                <a:cs typeface="+mn-cs"/>
              </a:defRPr>
            </a:pPr>
            <a:endParaRPr lang="en-US"/>
          </a:p>
        </c:txPr>
      </c:legendEntry>
      <c:layout>
        <c:manualLayout>
          <c:xMode val="edge"/>
          <c:yMode val="edge"/>
          <c:x val="0.60383979534607046"/>
          <c:y val="0.56695514993841933"/>
          <c:w val="0.36767246072971227"/>
          <c:h val="0.18275890381892071"/>
        </c:manualLayout>
      </c:layout>
      <c:overlay val="0"/>
      <c:spPr>
        <a:noFill/>
        <a:ln>
          <a:noFill/>
        </a:ln>
        <a:effectLst/>
      </c:spPr>
      <c:txPr>
        <a:bodyPr rot="0" spcFirstLastPara="1" vertOverflow="ellipsis" vert="horz" wrap="square" anchor="ctr" anchorCtr="1"/>
        <a:lstStyle/>
        <a:p>
          <a:pPr>
            <a:defRPr sz="30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Job!$B$8</c:f>
              <c:strCache>
                <c:ptCount val="1"/>
                <c:pt idx="0">
                  <c:v>2023</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dPt>
            <c:idx val="1"/>
            <c:marker>
              <c:symbol val="none"/>
            </c:marker>
            <c:bubble3D val="0"/>
            <c:spPr>
              <a:ln w="63500" cap="rnd">
                <a:solidFill>
                  <a:schemeClr val="accent1"/>
                </a:solidFill>
                <a:round/>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6B7C-5646-88C1-0F0AD92835F6}"/>
              </c:ext>
            </c:extLst>
          </c:dPt>
          <c:dPt>
            <c:idx val="2"/>
            <c:marker>
              <c:symbol val="none"/>
            </c:marker>
            <c:bubble3D val="0"/>
            <c:spPr>
              <a:ln w="63500" cap="rnd">
                <a:solidFill>
                  <a:schemeClr val="accent1"/>
                </a:solidFill>
                <a:round/>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2-6B7C-5646-88C1-0F0AD92835F6}"/>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Job!$A$9:$A$11</c:f>
              <c:strCache>
                <c:ptCount val="3"/>
                <c:pt idx="0">
                  <c:v>Poor</c:v>
                </c:pt>
                <c:pt idx="1">
                  <c:v>Ok</c:v>
                </c:pt>
                <c:pt idx="2">
                  <c:v>Good</c:v>
                </c:pt>
              </c:strCache>
            </c:strRef>
          </c:cat>
          <c:val>
            <c:numRef>
              <c:f>Job!$B$9:$B$11</c:f>
              <c:numCache>
                <c:formatCode>0%</c:formatCode>
                <c:ptCount val="3"/>
                <c:pt idx="0">
                  <c:v>0</c:v>
                </c:pt>
                <c:pt idx="1">
                  <c:v>6.1224489795918366E-2</c:v>
                </c:pt>
                <c:pt idx="2">
                  <c:v>0.93877551020408168</c:v>
                </c:pt>
              </c:numCache>
            </c:numRef>
          </c:val>
          <c:smooth val="0"/>
          <c:extLst>
            <c:ext xmlns:c16="http://schemas.microsoft.com/office/drawing/2014/chart" uri="{C3380CC4-5D6E-409C-BE32-E72D297353CC}">
              <c16:uniqueId val="{00000000-6B7C-5646-88C1-0F0AD92835F6}"/>
            </c:ext>
          </c:extLst>
        </c:ser>
        <c:ser>
          <c:idx val="1"/>
          <c:order val="1"/>
          <c:tx>
            <c:strRef>
              <c:f>Job!$C$8</c:f>
              <c:strCache>
                <c:ptCount val="1"/>
                <c:pt idx="0">
                  <c:v>2021</c:v>
                </c:pt>
              </c:strCache>
            </c:strRef>
          </c:tx>
          <c:spPr>
            <a:ln w="63500" cap="rnd">
              <a:solidFill>
                <a:schemeClr val="accent2"/>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Job!$A$9:$A$11</c:f>
              <c:strCache>
                <c:ptCount val="3"/>
                <c:pt idx="0">
                  <c:v>Poor</c:v>
                </c:pt>
                <c:pt idx="1">
                  <c:v>Ok</c:v>
                </c:pt>
                <c:pt idx="2">
                  <c:v>Good</c:v>
                </c:pt>
              </c:strCache>
            </c:strRef>
          </c:cat>
          <c:val>
            <c:numRef>
              <c:f>Job!$C$9:$C$11</c:f>
              <c:numCache>
                <c:formatCode>0%</c:formatCode>
                <c:ptCount val="3"/>
                <c:pt idx="0">
                  <c:v>0.04</c:v>
                </c:pt>
                <c:pt idx="1">
                  <c:v>0.30666666666666664</c:v>
                </c:pt>
                <c:pt idx="2">
                  <c:v>0.65333333333333332</c:v>
                </c:pt>
              </c:numCache>
            </c:numRef>
          </c:val>
          <c:smooth val="0"/>
          <c:extLst>
            <c:ext xmlns:c16="http://schemas.microsoft.com/office/drawing/2014/chart" uri="{C3380CC4-5D6E-409C-BE32-E72D297353CC}">
              <c16:uniqueId val="{00000001-6B7C-5646-88C1-0F0AD92835F6}"/>
            </c:ext>
          </c:extLst>
        </c:ser>
        <c:dLbls>
          <c:dLblPos val="ctr"/>
          <c:showLegendKey val="0"/>
          <c:showVal val="1"/>
          <c:showCatName val="0"/>
          <c:showSerName val="0"/>
          <c:showPercent val="0"/>
          <c:showBubbleSize val="0"/>
        </c:dLbls>
        <c:smooth val="0"/>
        <c:axId val="1264890719"/>
        <c:axId val="1240750639"/>
      </c:lineChart>
      <c:catAx>
        <c:axId val="1264890719"/>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crossAx val="1240750639"/>
        <c:crosses val="autoZero"/>
        <c:auto val="1"/>
        <c:lblAlgn val="ctr"/>
        <c:lblOffset val="100"/>
        <c:noMultiLvlLbl val="0"/>
      </c:catAx>
      <c:valAx>
        <c:axId val="1240750639"/>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crossAx val="1264890719"/>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spPr>
            <a:solidFill>
              <a:srgbClr val="002060"/>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Job!$M$2:$M$7</c:f>
              <c:strCache>
                <c:ptCount val="6"/>
                <c:pt idx="0">
                  <c:v>Academic</c:v>
                </c:pt>
                <c:pt idx="1">
                  <c:v>Private practice - partner track</c:v>
                </c:pt>
                <c:pt idx="2">
                  <c:v>Private practice - non partner track</c:v>
                </c:pt>
                <c:pt idx="3">
                  <c:v>Hybrid practice</c:v>
                </c:pt>
                <c:pt idx="4">
                  <c:v>Teleradiology</c:v>
                </c:pt>
                <c:pt idx="5">
                  <c:v>Unsure or no preference</c:v>
                </c:pt>
              </c:strCache>
            </c:strRef>
          </c:cat>
          <c:val>
            <c:numRef>
              <c:f>Job!$N$2:$N$7</c:f>
              <c:numCache>
                <c:formatCode>0%</c:formatCode>
                <c:ptCount val="6"/>
                <c:pt idx="0">
                  <c:v>0.26</c:v>
                </c:pt>
                <c:pt idx="1">
                  <c:v>0.34</c:v>
                </c:pt>
                <c:pt idx="2">
                  <c:v>0.01</c:v>
                </c:pt>
                <c:pt idx="3">
                  <c:v>0.17</c:v>
                </c:pt>
                <c:pt idx="4">
                  <c:v>0.01</c:v>
                </c:pt>
                <c:pt idx="5">
                  <c:v>0.2</c:v>
                </c:pt>
              </c:numCache>
            </c:numRef>
          </c:val>
          <c:extLst>
            <c:ext xmlns:c16="http://schemas.microsoft.com/office/drawing/2014/chart" uri="{C3380CC4-5D6E-409C-BE32-E72D297353CC}">
              <c16:uniqueId val="{00000000-EAF1-3341-8A25-5D9F3B17836A}"/>
            </c:ext>
          </c:extLst>
        </c:ser>
        <c:dLbls>
          <c:dLblPos val="outEnd"/>
          <c:showLegendKey val="0"/>
          <c:showVal val="1"/>
          <c:showCatName val="0"/>
          <c:showSerName val="0"/>
          <c:showPercent val="0"/>
          <c:showBubbleSize val="0"/>
        </c:dLbls>
        <c:gapWidth val="100"/>
        <c:overlap val="-24"/>
        <c:axId val="1262376911"/>
        <c:axId val="1312077983"/>
      </c:barChart>
      <c:catAx>
        <c:axId val="1262376911"/>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crossAx val="1312077983"/>
        <c:crosses val="autoZero"/>
        <c:auto val="1"/>
        <c:lblAlgn val="ctr"/>
        <c:lblOffset val="100"/>
        <c:noMultiLvlLbl val="0"/>
      </c:catAx>
      <c:valAx>
        <c:axId val="1312077983"/>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2623769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2023</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RadPartners!$F$3:$F$6</c:f>
              <c:strCache>
                <c:ptCount val="4"/>
                <c:pt idx="0">
                  <c:v>Positive - benefits the job market</c:v>
                </c:pt>
                <c:pt idx="1">
                  <c:v>Neutral</c:v>
                </c:pt>
                <c:pt idx="2">
                  <c:v>Negative - hurts the job market</c:v>
                </c:pt>
                <c:pt idx="3">
                  <c:v>Unsure</c:v>
                </c:pt>
              </c:strCache>
            </c:strRef>
          </c:cat>
          <c:val>
            <c:numRef>
              <c:f>RadPartners!$G$3:$G$6</c:f>
              <c:numCache>
                <c:formatCode>0%</c:formatCode>
                <c:ptCount val="4"/>
                <c:pt idx="0">
                  <c:v>1.020408163265306E-2</c:v>
                </c:pt>
                <c:pt idx="1">
                  <c:v>0.27551020408163263</c:v>
                </c:pt>
                <c:pt idx="2">
                  <c:v>0.66326530612244894</c:v>
                </c:pt>
                <c:pt idx="3">
                  <c:v>5.1020408163265307E-2</c:v>
                </c:pt>
              </c:numCache>
            </c:numRef>
          </c:val>
          <c:extLst>
            <c:ext xmlns:c16="http://schemas.microsoft.com/office/drawing/2014/chart" uri="{C3380CC4-5D6E-409C-BE32-E72D297353CC}">
              <c16:uniqueId val="{00000000-6FFB-7349-9B02-175F167B4C86}"/>
            </c:ext>
          </c:extLst>
        </c:ser>
        <c:ser>
          <c:idx val="1"/>
          <c:order val="1"/>
          <c:tx>
            <c:v>2021</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RadPartners!$F$3:$F$6</c:f>
              <c:strCache>
                <c:ptCount val="4"/>
                <c:pt idx="0">
                  <c:v>Positive - benefits the job market</c:v>
                </c:pt>
                <c:pt idx="1">
                  <c:v>Neutral</c:v>
                </c:pt>
                <c:pt idx="2">
                  <c:v>Negative - hurts the job market</c:v>
                </c:pt>
                <c:pt idx="3">
                  <c:v>Unsure</c:v>
                </c:pt>
              </c:strCache>
            </c:strRef>
          </c:cat>
          <c:val>
            <c:numRef>
              <c:f>RadPartners!$H$3:$H$6</c:f>
              <c:numCache>
                <c:formatCode>0%</c:formatCode>
                <c:ptCount val="4"/>
                <c:pt idx="0">
                  <c:v>2.6666666666666668E-2</c:v>
                </c:pt>
                <c:pt idx="1">
                  <c:v>0.22666666666666666</c:v>
                </c:pt>
                <c:pt idx="2">
                  <c:v>0.66666666666666663</c:v>
                </c:pt>
                <c:pt idx="3">
                  <c:v>0.08</c:v>
                </c:pt>
              </c:numCache>
            </c:numRef>
          </c:val>
          <c:extLst>
            <c:ext xmlns:c16="http://schemas.microsoft.com/office/drawing/2014/chart" uri="{C3380CC4-5D6E-409C-BE32-E72D297353CC}">
              <c16:uniqueId val="{00000001-6FFB-7349-9B02-175F167B4C86}"/>
            </c:ext>
          </c:extLst>
        </c:ser>
        <c:dLbls>
          <c:dLblPos val="inEnd"/>
          <c:showLegendKey val="0"/>
          <c:showVal val="1"/>
          <c:showCatName val="0"/>
          <c:showSerName val="0"/>
          <c:showPercent val="0"/>
          <c:showBubbleSize val="0"/>
        </c:dLbls>
        <c:gapWidth val="219"/>
        <c:overlap val="-27"/>
        <c:axId val="1312868367"/>
        <c:axId val="1265380719"/>
      </c:barChart>
      <c:catAx>
        <c:axId val="1312868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65380719"/>
        <c:crosses val="autoZero"/>
        <c:auto val="1"/>
        <c:lblAlgn val="ctr"/>
        <c:lblOffset val="100"/>
        <c:noMultiLvlLbl val="0"/>
      </c:catAx>
      <c:valAx>
        <c:axId val="126538071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3128683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2023</c:v>
          </c:tx>
          <c:spPr>
            <a:ln w="63500" cap="rnd">
              <a:solidFill>
                <a:schemeClr val="accent1"/>
              </a:solidFill>
            </a:ln>
            <a:effectLst>
              <a:glow rad="139700">
                <a:schemeClr val="accent1">
                  <a:satMod val="175000"/>
                  <a:alpha val="14000"/>
                </a:schemeClr>
              </a:glow>
            </a:effectLst>
          </c:spPr>
          <c:marker>
            <c:symbol val="none"/>
          </c:marker>
          <c:dLbls>
            <c:dLbl>
              <c:idx val="1"/>
              <c:layout>
                <c:manualLayout>
                  <c:x val="-1.4770614352883512E-2"/>
                  <c:y val="-2.5682182985553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304-AC4A-BEB2-D556DDF9F7DA}"/>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lumMod val="60000"/>
                        <a:lumOff val="4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RadPartners!$F$11:$F$13</c:f>
              <c:strCache>
                <c:ptCount val="3"/>
                <c:pt idx="0">
                  <c:v>Yes</c:v>
                </c:pt>
                <c:pt idx="1">
                  <c:v>Maybe or Unsure</c:v>
                </c:pt>
                <c:pt idx="2">
                  <c:v>No</c:v>
                </c:pt>
              </c:strCache>
            </c:strRef>
          </c:cat>
          <c:val>
            <c:numRef>
              <c:f>RadPartners!$G$11:$G$13</c:f>
              <c:numCache>
                <c:formatCode>0%</c:formatCode>
                <c:ptCount val="3"/>
                <c:pt idx="0">
                  <c:v>0.1326530612244898</c:v>
                </c:pt>
                <c:pt idx="1">
                  <c:v>0.59183673469387754</c:v>
                </c:pt>
                <c:pt idx="2">
                  <c:v>0.27551020408163263</c:v>
                </c:pt>
              </c:numCache>
            </c:numRef>
          </c:val>
          <c:smooth val="0"/>
          <c:extLst>
            <c:ext xmlns:c16="http://schemas.microsoft.com/office/drawing/2014/chart" uri="{C3380CC4-5D6E-409C-BE32-E72D297353CC}">
              <c16:uniqueId val="{00000000-7304-AC4A-BEB2-D556DDF9F7DA}"/>
            </c:ext>
          </c:extLst>
        </c:ser>
        <c:ser>
          <c:idx val="1"/>
          <c:order val="1"/>
          <c:tx>
            <c:v>2021</c:v>
          </c:tx>
          <c:spPr>
            <a:ln w="63500" cap="rnd">
              <a:solidFill>
                <a:schemeClr val="accent2"/>
              </a:solidFill>
            </a:ln>
            <a:effectLst>
              <a:glow rad="139700">
                <a:schemeClr val="accent2">
                  <a:satMod val="175000"/>
                  <a:alpha val="14000"/>
                </a:schemeClr>
              </a:glow>
            </a:effectLst>
          </c:spPr>
          <c:marker>
            <c:symbol val="none"/>
          </c:marker>
          <c:dLbls>
            <c:dLbl>
              <c:idx val="1"/>
              <c:layout>
                <c:manualLayout>
                  <c:x val="-4.4311843058650303E-2"/>
                  <c:y val="4.81540930979133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304-AC4A-BEB2-D556DDF9F7DA}"/>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2">
                        <a:lumMod val="60000"/>
                        <a:lumOff val="4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RadPartners!$F$11:$F$13</c:f>
              <c:strCache>
                <c:ptCount val="3"/>
                <c:pt idx="0">
                  <c:v>Yes</c:v>
                </c:pt>
                <c:pt idx="1">
                  <c:v>Maybe or Unsure</c:v>
                </c:pt>
                <c:pt idx="2">
                  <c:v>No</c:v>
                </c:pt>
              </c:strCache>
            </c:strRef>
          </c:cat>
          <c:val>
            <c:numRef>
              <c:f>RadPartners!$H$11:$H$13</c:f>
              <c:numCache>
                <c:formatCode>0%</c:formatCode>
                <c:ptCount val="3"/>
                <c:pt idx="0">
                  <c:v>0.29333333333333333</c:v>
                </c:pt>
                <c:pt idx="1">
                  <c:v>0.56000000000000005</c:v>
                </c:pt>
                <c:pt idx="2">
                  <c:v>0.14666666666666667</c:v>
                </c:pt>
              </c:numCache>
            </c:numRef>
          </c:val>
          <c:smooth val="0"/>
          <c:extLst>
            <c:ext xmlns:c16="http://schemas.microsoft.com/office/drawing/2014/chart" uri="{C3380CC4-5D6E-409C-BE32-E72D297353CC}">
              <c16:uniqueId val="{00000001-7304-AC4A-BEB2-D556DDF9F7DA}"/>
            </c:ext>
          </c:extLst>
        </c:ser>
        <c:dLbls>
          <c:showLegendKey val="0"/>
          <c:showVal val="1"/>
          <c:showCatName val="0"/>
          <c:showSerName val="0"/>
          <c:showPercent val="0"/>
          <c:showBubbleSize val="0"/>
        </c:dLbls>
        <c:smooth val="0"/>
        <c:axId val="1311208607"/>
        <c:axId val="1309795951"/>
      </c:lineChart>
      <c:catAx>
        <c:axId val="1311208607"/>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lt1">
                    <a:lumMod val="75000"/>
                  </a:schemeClr>
                </a:solidFill>
                <a:latin typeface="+mn-lt"/>
                <a:ea typeface="+mn-ea"/>
                <a:cs typeface="+mn-cs"/>
              </a:defRPr>
            </a:pPr>
            <a:endParaRPr lang="en-US"/>
          </a:p>
        </c:txPr>
        <c:crossAx val="1309795951"/>
        <c:crosses val="autoZero"/>
        <c:auto val="1"/>
        <c:lblAlgn val="ctr"/>
        <c:lblOffset val="100"/>
        <c:noMultiLvlLbl val="0"/>
      </c:catAx>
      <c:valAx>
        <c:axId val="1309795951"/>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75000"/>
                  </a:schemeClr>
                </a:solidFill>
                <a:latin typeface="+mn-lt"/>
                <a:ea typeface="+mn-ea"/>
                <a:cs typeface="+mn-cs"/>
              </a:defRPr>
            </a:pPr>
            <a:endParaRPr lang="en-US"/>
          </a:p>
        </c:txPr>
        <c:crossAx val="131120860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lt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7C1AA8-8852-45A1-8471-3D6B522A9C3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ED73931F-98C7-4BD6-8912-9DB66124AB0B}">
      <dgm:prSet custT="1"/>
      <dgm:spPr/>
      <dgm:t>
        <a:bodyPr/>
        <a:lstStyle/>
        <a:p>
          <a:pPr>
            <a:lnSpc>
              <a:spcPct val="100000"/>
            </a:lnSpc>
          </a:pPr>
          <a:r>
            <a:rPr lang="en-US" sz="2000" b="0" i="0" dirty="0"/>
            <a:t>Radiology is the third most sought-after specialty among healthcare employers</a:t>
          </a:r>
          <a:endParaRPr lang="en-US" sz="2000" dirty="0"/>
        </a:p>
      </dgm:t>
    </dgm:pt>
    <dgm:pt modelId="{93E8DF36-8312-4E5D-88A4-4D9D0908D6C3}" type="parTrans" cxnId="{6D416351-F9E4-4A4B-BFBE-A7BD0D2B7204}">
      <dgm:prSet/>
      <dgm:spPr/>
      <dgm:t>
        <a:bodyPr/>
        <a:lstStyle/>
        <a:p>
          <a:endParaRPr lang="en-US"/>
        </a:p>
      </dgm:t>
    </dgm:pt>
    <dgm:pt modelId="{E6CCF343-9D9E-4AD2-AEBE-D982FEF7EE80}" type="sibTrans" cxnId="{6D416351-F9E4-4A4B-BFBE-A7BD0D2B7204}">
      <dgm:prSet/>
      <dgm:spPr/>
      <dgm:t>
        <a:bodyPr/>
        <a:lstStyle/>
        <a:p>
          <a:pPr>
            <a:lnSpc>
              <a:spcPct val="100000"/>
            </a:lnSpc>
          </a:pPr>
          <a:endParaRPr lang="en-US"/>
        </a:p>
      </dgm:t>
    </dgm:pt>
    <dgm:pt modelId="{0A51E805-DC61-4E3C-B89B-C5CC199CBD27}">
      <dgm:prSet custT="1"/>
      <dgm:spPr/>
      <dgm:t>
        <a:bodyPr/>
        <a:lstStyle/>
        <a:p>
          <a:pPr>
            <a:lnSpc>
              <a:spcPct val="100000"/>
            </a:lnSpc>
          </a:pPr>
          <a:r>
            <a:rPr lang="en-US" sz="2000" b="0" i="0" dirty="0"/>
            <a:t>Radiologists represented the No. 2 most requested search among AMCs, behind only anesthesiologists.</a:t>
          </a:r>
          <a:endParaRPr lang="en-US" sz="2000" dirty="0"/>
        </a:p>
      </dgm:t>
    </dgm:pt>
    <dgm:pt modelId="{81048F7F-A0BB-4C9F-8F96-79999534A329}" type="parTrans" cxnId="{FEDFE243-3ABE-4904-A794-74DD4E1A94C8}">
      <dgm:prSet/>
      <dgm:spPr/>
      <dgm:t>
        <a:bodyPr/>
        <a:lstStyle/>
        <a:p>
          <a:endParaRPr lang="en-US"/>
        </a:p>
      </dgm:t>
    </dgm:pt>
    <dgm:pt modelId="{E43CD3F0-4F58-43E1-83CA-9D6AD944A6AB}" type="sibTrans" cxnId="{FEDFE243-3ABE-4904-A794-74DD4E1A94C8}">
      <dgm:prSet/>
      <dgm:spPr/>
      <dgm:t>
        <a:bodyPr/>
        <a:lstStyle/>
        <a:p>
          <a:pPr>
            <a:lnSpc>
              <a:spcPct val="100000"/>
            </a:lnSpc>
          </a:pPr>
          <a:endParaRPr lang="en-US"/>
        </a:p>
      </dgm:t>
    </dgm:pt>
    <dgm:pt modelId="{8C0457A5-7E96-4F68-B10F-EB577CE9104D}">
      <dgm:prSet custT="1"/>
      <dgm:spPr/>
      <dgm:t>
        <a:bodyPr/>
        <a:lstStyle/>
        <a:p>
          <a:pPr>
            <a:lnSpc>
              <a:spcPct val="100000"/>
            </a:lnSpc>
          </a:pPr>
          <a:r>
            <a:rPr lang="en-US" sz="2000" b="0" i="0" dirty="0"/>
            <a:t>The average starting radiologist salary of $472,000—represents a more than 27% increase from AMN’s 2017/2018 report. </a:t>
          </a:r>
        </a:p>
        <a:p>
          <a:pPr>
            <a:lnSpc>
              <a:spcPct val="100000"/>
            </a:lnSpc>
          </a:pPr>
          <a:endParaRPr lang="en-US" sz="1800" dirty="0"/>
        </a:p>
      </dgm:t>
    </dgm:pt>
    <dgm:pt modelId="{232DA5A7-C422-42F3-B0CB-C4A35B9F65C0}" type="parTrans" cxnId="{4C9D7508-6F4F-4F1B-87A5-26B70B4AE1FC}">
      <dgm:prSet/>
      <dgm:spPr/>
      <dgm:t>
        <a:bodyPr/>
        <a:lstStyle/>
        <a:p>
          <a:endParaRPr lang="en-US"/>
        </a:p>
      </dgm:t>
    </dgm:pt>
    <dgm:pt modelId="{ABD7397D-16FD-4AFF-80E8-E53E385EEC19}" type="sibTrans" cxnId="{4C9D7508-6F4F-4F1B-87A5-26B70B4AE1FC}">
      <dgm:prSet/>
      <dgm:spPr/>
      <dgm:t>
        <a:bodyPr/>
        <a:lstStyle/>
        <a:p>
          <a:endParaRPr lang="en-US"/>
        </a:p>
      </dgm:t>
    </dgm:pt>
    <dgm:pt modelId="{0F8EC66D-11CC-4628-8151-F718AA198634}" type="pres">
      <dgm:prSet presAssocID="{957C1AA8-8852-45A1-8471-3D6B522A9C3D}" presName="root" presStyleCnt="0">
        <dgm:presLayoutVars>
          <dgm:dir/>
          <dgm:resizeHandles val="exact"/>
        </dgm:presLayoutVars>
      </dgm:prSet>
      <dgm:spPr/>
    </dgm:pt>
    <dgm:pt modelId="{1E725BC5-5620-4D4F-99EF-6F28498A3AB6}" type="pres">
      <dgm:prSet presAssocID="{957C1AA8-8852-45A1-8471-3D6B522A9C3D}" presName="container" presStyleCnt="0">
        <dgm:presLayoutVars>
          <dgm:dir/>
          <dgm:resizeHandles val="exact"/>
        </dgm:presLayoutVars>
      </dgm:prSet>
      <dgm:spPr/>
    </dgm:pt>
    <dgm:pt modelId="{D5ACCF6A-9CD3-4B2F-9B60-AAFD778EA8D5}" type="pres">
      <dgm:prSet presAssocID="{ED73931F-98C7-4BD6-8912-9DB66124AB0B}" presName="compNode" presStyleCnt="0"/>
      <dgm:spPr/>
    </dgm:pt>
    <dgm:pt modelId="{712A0695-6158-4FDF-85D8-E614B5C1B128}" type="pres">
      <dgm:prSet presAssocID="{ED73931F-98C7-4BD6-8912-9DB66124AB0B}" presName="iconBgRect" presStyleLbl="bgShp" presStyleIdx="0" presStyleCnt="3"/>
      <dgm:spPr/>
    </dgm:pt>
    <dgm:pt modelId="{9E4034C6-A887-4278-B6CA-CDFF3E59E198}" type="pres">
      <dgm:prSet presAssocID="{ED73931F-98C7-4BD6-8912-9DB66124AB0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ethoscope"/>
        </a:ext>
      </dgm:extLst>
    </dgm:pt>
    <dgm:pt modelId="{946990B0-D5C2-43A2-AF26-77F4E8382D8B}" type="pres">
      <dgm:prSet presAssocID="{ED73931F-98C7-4BD6-8912-9DB66124AB0B}" presName="spaceRect" presStyleCnt="0"/>
      <dgm:spPr/>
    </dgm:pt>
    <dgm:pt modelId="{A8415402-E41D-45D8-A7FD-62890D17C2C6}" type="pres">
      <dgm:prSet presAssocID="{ED73931F-98C7-4BD6-8912-9DB66124AB0B}" presName="textRect" presStyleLbl="revTx" presStyleIdx="0" presStyleCnt="3" custScaleX="100054">
        <dgm:presLayoutVars>
          <dgm:chMax val="1"/>
          <dgm:chPref val="1"/>
        </dgm:presLayoutVars>
      </dgm:prSet>
      <dgm:spPr/>
    </dgm:pt>
    <dgm:pt modelId="{65A6B5EC-20E8-4740-9DD3-F712135D8774}" type="pres">
      <dgm:prSet presAssocID="{E6CCF343-9D9E-4AD2-AEBE-D982FEF7EE80}" presName="sibTrans" presStyleLbl="sibTrans2D1" presStyleIdx="0" presStyleCnt="0"/>
      <dgm:spPr/>
    </dgm:pt>
    <dgm:pt modelId="{ACA33C59-7D92-402D-95EF-C131DCC5858E}" type="pres">
      <dgm:prSet presAssocID="{0A51E805-DC61-4E3C-B89B-C5CC199CBD27}" presName="compNode" presStyleCnt="0"/>
      <dgm:spPr/>
    </dgm:pt>
    <dgm:pt modelId="{179FEC93-ED6A-40C2-92E5-CDC3318F4EB2}" type="pres">
      <dgm:prSet presAssocID="{0A51E805-DC61-4E3C-B89B-C5CC199CBD27}" presName="iconBgRect" presStyleLbl="bgShp" presStyleIdx="1" presStyleCnt="3"/>
      <dgm:spPr/>
    </dgm:pt>
    <dgm:pt modelId="{0190E5B9-0F94-419A-8A14-1EEE0F0762E5}" type="pres">
      <dgm:prSet presAssocID="{0A51E805-DC61-4E3C-B89B-C5CC199CBD2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53137ED1-6833-4621-B134-5550713B4965}" type="pres">
      <dgm:prSet presAssocID="{0A51E805-DC61-4E3C-B89B-C5CC199CBD27}" presName="spaceRect" presStyleCnt="0"/>
      <dgm:spPr/>
    </dgm:pt>
    <dgm:pt modelId="{263107F5-913A-40F7-A841-C946A074584C}" type="pres">
      <dgm:prSet presAssocID="{0A51E805-DC61-4E3C-B89B-C5CC199CBD27}" presName="textRect" presStyleLbl="revTx" presStyleIdx="1" presStyleCnt="3">
        <dgm:presLayoutVars>
          <dgm:chMax val="1"/>
          <dgm:chPref val="1"/>
        </dgm:presLayoutVars>
      </dgm:prSet>
      <dgm:spPr/>
    </dgm:pt>
    <dgm:pt modelId="{16D04E81-61B0-4F76-80F1-61B56ED906E8}" type="pres">
      <dgm:prSet presAssocID="{E43CD3F0-4F58-43E1-83CA-9D6AD944A6AB}" presName="sibTrans" presStyleLbl="sibTrans2D1" presStyleIdx="0" presStyleCnt="0"/>
      <dgm:spPr/>
    </dgm:pt>
    <dgm:pt modelId="{28B4BE91-85BC-4262-A135-FBE235EE19D8}" type="pres">
      <dgm:prSet presAssocID="{8C0457A5-7E96-4F68-B10F-EB577CE9104D}" presName="compNode" presStyleCnt="0"/>
      <dgm:spPr/>
    </dgm:pt>
    <dgm:pt modelId="{5D5230A3-B994-4D3A-B333-265B6F04F52F}" type="pres">
      <dgm:prSet presAssocID="{8C0457A5-7E96-4F68-B10F-EB577CE9104D}" presName="iconBgRect" presStyleLbl="bgShp" presStyleIdx="2" presStyleCnt="3"/>
      <dgm:spPr/>
    </dgm:pt>
    <dgm:pt modelId="{3274DBD3-6C0A-4E0A-A717-45A4C380C2D2}" type="pres">
      <dgm:prSet presAssocID="{8C0457A5-7E96-4F68-B10F-EB577CE9104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a:ext>
      </dgm:extLst>
    </dgm:pt>
    <dgm:pt modelId="{750C3A10-D700-444C-8CC5-7AFB95771CD9}" type="pres">
      <dgm:prSet presAssocID="{8C0457A5-7E96-4F68-B10F-EB577CE9104D}" presName="spaceRect" presStyleCnt="0"/>
      <dgm:spPr/>
    </dgm:pt>
    <dgm:pt modelId="{6EFCEF57-38DA-476A-813C-9AF0393390E3}" type="pres">
      <dgm:prSet presAssocID="{8C0457A5-7E96-4F68-B10F-EB577CE9104D}" presName="textRect" presStyleLbl="revTx" presStyleIdx="2" presStyleCnt="3">
        <dgm:presLayoutVars>
          <dgm:chMax val="1"/>
          <dgm:chPref val="1"/>
        </dgm:presLayoutVars>
      </dgm:prSet>
      <dgm:spPr/>
    </dgm:pt>
  </dgm:ptLst>
  <dgm:cxnLst>
    <dgm:cxn modelId="{4C9D7508-6F4F-4F1B-87A5-26B70B4AE1FC}" srcId="{957C1AA8-8852-45A1-8471-3D6B522A9C3D}" destId="{8C0457A5-7E96-4F68-B10F-EB577CE9104D}" srcOrd="2" destOrd="0" parTransId="{232DA5A7-C422-42F3-B0CB-C4A35B9F65C0}" sibTransId="{ABD7397D-16FD-4AFF-80E8-E53E385EEC19}"/>
    <dgm:cxn modelId="{62F40012-F799-4635-B409-8E6CA91A7A69}" type="presOf" srcId="{E6CCF343-9D9E-4AD2-AEBE-D982FEF7EE80}" destId="{65A6B5EC-20E8-4740-9DD3-F712135D8774}" srcOrd="0" destOrd="0" presId="urn:microsoft.com/office/officeart/2018/2/layout/IconCircleList"/>
    <dgm:cxn modelId="{E82DAB29-75A9-4369-9BCD-8068B02ED13B}" type="presOf" srcId="{E43CD3F0-4F58-43E1-83CA-9D6AD944A6AB}" destId="{16D04E81-61B0-4F76-80F1-61B56ED906E8}" srcOrd="0" destOrd="0" presId="urn:microsoft.com/office/officeart/2018/2/layout/IconCircleList"/>
    <dgm:cxn modelId="{FEDFE243-3ABE-4904-A794-74DD4E1A94C8}" srcId="{957C1AA8-8852-45A1-8471-3D6B522A9C3D}" destId="{0A51E805-DC61-4E3C-B89B-C5CC199CBD27}" srcOrd="1" destOrd="0" parTransId="{81048F7F-A0BB-4C9F-8F96-79999534A329}" sibTransId="{E43CD3F0-4F58-43E1-83CA-9D6AD944A6AB}"/>
    <dgm:cxn modelId="{AC9B1344-2A25-4ED1-A313-6B1CE716E931}" type="presOf" srcId="{957C1AA8-8852-45A1-8471-3D6B522A9C3D}" destId="{0F8EC66D-11CC-4628-8151-F718AA198634}" srcOrd="0" destOrd="0" presId="urn:microsoft.com/office/officeart/2018/2/layout/IconCircleList"/>
    <dgm:cxn modelId="{6D416351-F9E4-4A4B-BFBE-A7BD0D2B7204}" srcId="{957C1AA8-8852-45A1-8471-3D6B522A9C3D}" destId="{ED73931F-98C7-4BD6-8912-9DB66124AB0B}" srcOrd="0" destOrd="0" parTransId="{93E8DF36-8312-4E5D-88A4-4D9D0908D6C3}" sibTransId="{E6CCF343-9D9E-4AD2-AEBE-D982FEF7EE80}"/>
    <dgm:cxn modelId="{08F41899-D69F-475B-A551-BFB93376B65F}" type="presOf" srcId="{8C0457A5-7E96-4F68-B10F-EB577CE9104D}" destId="{6EFCEF57-38DA-476A-813C-9AF0393390E3}" srcOrd="0" destOrd="0" presId="urn:microsoft.com/office/officeart/2018/2/layout/IconCircleList"/>
    <dgm:cxn modelId="{650EF4D5-4438-4976-9F13-097E6EEB3859}" type="presOf" srcId="{0A51E805-DC61-4E3C-B89B-C5CC199CBD27}" destId="{263107F5-913A-40F7-A841-C946A074584C}" srcOrd="0" destOrd="0" presId="urn:microsoft.com/office/officeart/2018/2/layout/IconCircleList"/>
    <dgm:cxn modelId="{C8EFB2DF-8C26-40C5-85F5-87DFE8A228B5}" type="presOf" srcId="{ED73931F-98C7-4BD6-8912-9DB66124AB0B}" destId="{A8415402-E41D-45D8-A7FD-62890D17C2C6}" srcOrd="0" destOrd="0" presId="urn:microsoft.com/office/officeart/2018/2/layout/IconCircleList"/>
    <dgm:cxn modelId="{D6F4C4E5-E2B7-440E-8F93-588D43B5A7BC}" type="presParOf" srcId="{0F8EC66D-11CC-4628-8151-F718AA198634}" destId="{1E725BC5-5620-4D4F-99EF-6F28498A3AB6}" srcOrd="0" destOrd="0" presId="urn:microsoft.com/office/officeart/2018/2/layout/IconCircleList"/>
    <dgm:cxn modelId="{48F0050D-080C-4954-9357-F5581DBBB1F4}" type="presParOf" srcId="{1E725BC5-5620-4D4F-99EF-6F28498A3AB6}" destId="{D5ACCF6A-9CD3-4B2F-9B60-AAFD778EA8D5}" srcOrd="0" destOrd="0" presId="urn:microsoft.com/office/officeart/2018/2/layout/IconCircleList"/>
    <dgm:cxn modelId="{958B6CF9-41D8-4D1B-9B6F-4B1076EE3111}" type="presParOf" srcId="{D5ACCF6A-9CD3-4B2F-9B60-AAFD778EA8D5}" destId="{712A0695-6158-4FDF-85D8-E614B5C1B128}" srcOrd="0" destOrd="0" presId="urn:microsoft.com/office/officeart/2018/2/layout/IconCircleList"/>
    <dgm:cxn modelId="{723886D3-672F-48C7-8981-7D6BC7EB98C2}" type="presParOf" srcId="{D5ACCF6A-9CD3-4B2F-9B60-AAFD778EA8D5}" destId="{9E4034C6-A887-4278-B6CA-CDFF3E59E198}" srcOrd="1" destOrd="0" presId="urn:microsoft.com/office/officeart/2018/2/layout/IconCircleList"/>
    <dgm:cxn modelId="{555AEF4D-0F18-4044-AFF0-85C5E69A8F18}" type="presParOf" srcId="{D5ACCF6A-9CD3-4B2F-9B60-AAFD778EA8D5}" destId="{946990B0-D5C2-43A2-AF26-77F4E8382D8B}" srcOrd="2" destOrd="0" presId="urn:microsoft.com/office/officeart/2018/2/layout/IconCircleList"/>
    <dgm:cxn modelId="{9952C930-28D1-4DEC-BA7B-4367AA8A7C58}" type="presParOf" srcId="{D5ACCF6A-9CD3-4B2F-9B60-AAFD778EA8D5}" destId="{A8415402-E41D-45D8-A7FD-62890D17C2C6}" srcOrd="3" destOrd="0" presId="urn:microsoft.com/office/officeart/2018/2/layout/IconCircleList"/>
    <dgm:cxn modelId="{032DBAFD-B1A4-4E44-8D43-01BDCF84793F}" type="presParOf" srcId="{1E725BC5-5620-4D4F-99EF-6F28498A3AB6}" destId="{65A6B5EC-20E8-4740-9DD3-F712135D8774}" srcOrd="1" destOrd="0" presId="urn:microsoft.com/office/officeart/2018/2/layout/IconCircleList"/>
    <dgm:cxn modelId="{E0E99455-7C73-47D9-8027-AC894367FC30}" type="presParOf" srcId="{1E725BC5-5620-4D4F-99EF-6F28498A3AB6}" destId="{ACA33C59-7D92-402D-95EF-C131DCC5858E}" srcOrd="2" destOrd="0" presId="urn:microsoft.com/office/officeart/2018/2/layout/IconCircleList"/>
    <dgm:cxn modelId="{2551E70D-1404-443B-BA19-CE9460C9173A}" type="presParOf" srcId="{ACA33C59-7D92-402D-95EF-C131DCC5858E}" destId="{179FEC93-ED6A-40C2-92E5-CDC3318F4EB2}" srcOrd="0" destOrd="0" presId="urn:microsoft.com/office/officeart/2018/2/layout/IconCircleList"/>
    <dgm:cxn modelId="{EA06DC6B-5D8D-4931-9FD5-BC472D7F7C25}" type="presParOf" srcId="{ACA33C59-7D92-402D-95EF-C131DCC5858E}" destId="{0190E5B9-0F94-419A-8A14-1EEE0F0762E5}" srcOrd="1" destOrd="0" presId="urn:microsoft.com/office/officeart/2018/2/layout/IconCircleList"/>
    <dgm:cxn modelId="{DB346363-E5AB-48B3-90FB-B80E060FBBC7}" type="presParOf" srcId="{ACA33C59-7D92-402D-95EF-C131DCC5858E}" destId="{53137ED1-6833-4621-B134-5550713B4965}" srcOrd="2" destOrd="0" presId="urn:microsoft.com/office/officeart/2018/2/layout/IconCircleList"/>
    <dgm:cxn modelId="{30E1F3B8-77B6-4507-BFDA-B7A4507FB4BD}" type="presParOf" srcId="{ACA33C59-7D92-402D-95EF-C131DCC5858E}" destId="{263107F5-913A-40F7-A841-C946A074584C}" srcOrd="3" destOrd="0" presId="urn:microsoft.com/office/officeart/2018/2/layout/IconCircleList"/>
    <dgm:cxn modelId="{0687C8E2-E6B5-46D5-84F3-F52C95FD3A52}" type="presParOf" srcId="{1E725BC5-5620-4D4F-99EF-6F28498A3AB6}" destId="{16D04E81-61B0-4F76-80F1-61B56ED906E8}" srcOrd="3" destOrd="0" presId="urn:microsoft.com/office/officeart/2018/2/layout/IconCircleList"/>
    <dgm:cxn modelId="{615A778C-4FB7-4B97-826D-CDB422D437B0}" type="presParOf" srcId="{1E725BC5-5620-4D4F-99EF-6F28498A3AB6}" destId="{28B4BE91-85BC-4262-A135-FBE235EE19D8}" srcOrd="4" destOrd="0" presId="urn:microsoft.com/office/officeart/2018/2/layout/IconCircleList"/>
    <dgm:cxn modelId="{10A8BC70-57BF-4427-BFE9-6FFCCEE83D73}" type="presParOf" srcId="{28B4BE91-85BC-4262-A135-FBE235EE19D8}" destId="{5D5230A3-B994-4D3A-B333-265B6F04F52F}" srcOrd="0" destOrd="0" presId="urn:microsoft.com/office/officeart/2018/2/layout/IconCircleList"/>
    <dgm:cxn modelId="{A7599791-CE8F-4D6A-B471-8F562AA6216A}" type="presParOf" srcId="{28B4BE91-85BC-4262-A135-FBE235EE19D8}" destId="{3274DBD3-6C0A-4E0A-A717-45A4C380C2D2}" srcOrd="1" destOrd="0" presId="urn:microsoft.com/office/officeart/2018/2/layout/IconCircleList"/>
    <dgm:cxn modelId="{BB3BA61A-C4B5-4F6C-9AB4-D0C42AD8B54C}" type="presParOf" srcId="{28B4BE91-85BC-4262-A135-FBE235EE19D8}" destId="{750C3A10-D700-444C-8CC5-7AFB95771CD9}" srcOrd="2" destOrd="0" presId="urn:microsoft.com/office/officeart/2018/2/layout/IconCircleList"/>
    <dgm:cxn modelId="{84FDB900-8E2F-4294-9F66-169C34767B12}" type="presParOf" srcId="{28B4BE91-85BC-4262-A135-FBE235EE19D8}" destId="{6EFCEF57-38DA-476A-813C-9AF0393390E3}"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A0695-6158-4FDF-85D8-E614B5C1B128}">
      <dsp:nvSpPr>
        <dsp:cNvPr id="0" name=""/>
        <dsp:cNvSpPr/>
      </dsp:nvSpPr>
      <dsp:spPr>
        <a:xfrm>
          <a:off x="82327" y="1727046"/>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4034C6-A887-4278-B6CA-CDFF3E59E198}">
      <dsp:nvSpPr>
        <dsp:cNvPr id="0" name=""/>
        <dsp:cNvSpPr/>
      </dsp:nvSpPr>
      <dsp:spPr>
        <a:xfrm>
          <a:off x="270749" y="1915467"/>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415402-E41D-45D8-A7FD-62890D17C2C6}">
      <dsp:nvSpPr>
        <dsp:cNvPr id="0" name=""/>
        <dsp:cNvSpPr/>
      </dsp:nvSpPr>
      <dsp:spPr>
        <a:xfrm>
          <a:off x="1171269" y="1727046"/>
          <a:ext cx="2116079"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0" i="0" kern="1200" dirty="0"/>
            <a:t>Radiology is the third most sought-after specialty among healthcare employers</a:t>
          </a:r>
          <a:endParaRPr lang="en-US" sz="2000" kern="1200" dirty="0"/>
        </a:p>
      </dsp:txBody>
      <dsp:txXfrm>
        <a:off x="1171269" y="1727046"/>
        <a:ext cx="2116079" cy="897246"/>
      </dsp:txXfrm>
    </dsp:sp>
    <dsp:sp modelId="{179FEC93-ED6A-40C2-92E5-CDC3318F4EB2}">
      <dsp:nvSpPr>
        <dsp:cNvPr id="0" name=""/>
        <dsp:cNvSpPr/>
      </dsp:nvSpPr>
      <dsp:spPr>
        <a:xfrm>
          <a:off x="3655860" y="1727046"/>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90E5B9-0F94-419A-8A14-1EEE0F0762E5}">
      <dsp:nvSpPr>
        <dsp:cNvPr id="0" name=""/>
        <dsp:cNvSpPr/>
      </dsp:nvSpPr>
      <dsp:spPr>
        <a:xfrm>
          <a:off x="3844282" y="1915467"/>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3107F5-913A-40F7-A841-C946A074584C}">
      <dsp:nvSpPr>
        <dsp:cNvPr id="0" name=""/>
        <dsp:cNvSpPr/>
      </dsp:nvSpPr>
      <dsp:spPr>
        <a:xfrm>
          <a:off x="4745373" y="1727046"/>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0" i="0" kern="1200" dirty="0"/>
            <a:t>Radiologists represented the No. 2 most requested search among AMCs, behind only anesthesiologists.</a:t>
          </a:r>
          <a:endParaRPr lang="en-US" sz="2000" kern="1200" dirty="0"/>
        </a:p>
      </dsp:txBody>
      <dsp:txXfrm>
        <a:off x="4745373" y="1727046"/>
        <a:ext cx="2114937" cy="897246"/>
      </dsp:txXfrm>
    </dsp:sp>
    <dsp:sp modelId="{5D5230A3-B994-4D3A-B333-265B6F04F52F}">
      <dsp:nvSpPr>
        <dsp:cNvPr id="0" name=""/>
        <dsp:cNvSpPr/>
      </dsp:nvSpPr>
      <dsp:spPr>
        <a:xfrm>
          <a:off x="7228822" y="1727046"/>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74DBD3-6C0A-4E0A-A717-45A4C380C2D2}">
      <dsp:nvSpPr>
        <dsp:cNvPr id="0" name=""/>
        <dsp:cNvSpPr/>
      </dsp:nvSpPr>
      <dsp:spPr>
        <a:xfrm>
          <a:off x="7417243" y="1915467"/>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FCEF57-38DA-476A-813C-9AF0393390E3}">
      <dsp:nvSpPr>
        <dsp:cNvPr id="0" name=""/>
        <dsp:cNvSpPr/>
      </dsp:nvSpPr>
      <dsp:spPr>
        <a:xfrm>
          <a:off x="8318335" y="1727046"/>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0" i="0" kern="1200" dirty="0"/>
            <a:t>The average starting radiologist salary of $472,000—represents a more than 27% increase from AMN’s 2017/2018 report. </a:t>
          </a:r>
        </a:p>
        <a:p>
          <a:pPr marL="0" lvl="0" indent="0" algn="l" defTabSz="889000">
            <a:lnSpc>
              <a:spcPct val="100000"/>
            </a:lnSpc>
            <a:spcBef>
              <a:spcPct val="0"/>
            </a:spcBef>
            <a:spcAft>
              <a:spcPct val="35000"/>
            </a:spcAft>
            <a:buNone/>
          </a:pPr>
          <a:endParaRPr lang="en-US" sz="1800" kern="1200" dirty="0"/>
        </a:p>
      </dsp:txBody>
      <dsp:txXfrm>
        <a:off x="8318335" y="1727046"/>
        <a:ext cx="2114937" cy="89724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0.87616</cdr:x>
      <cdr:y>0.08992</cdr:y>
    </cdr:from>
    <cdr:to>
      <cdr:x>0.95696</cdr:x>
      <cdr:y>0.16942</cdr:y>
    </cdr:to>
    <cdr:sp macro="" textlink="">
      <cdr:nvSpPr>
        <cdr:cNvPr id="2" name="TextBox 6">
          <a:extLst xmlns:a="http://schemas.openxmlformats.org/drawingml/2006/main">
            <a:ext uri="{FF2B5EF4-FFF2-40B4-BE49-F238E27FC236}">
              <a16:creationId xmlns:a16="http://schemas.microsoft.com/office/drawing/2014/main" id="{43F3594E-03B9-4070-9C2A-3C4D132C02B9}"/>
            </a:ext>
          </a:extLst>
        </cdr:cNvPr>
        <cdr:cNvSpPr txBox="1"/>
      </cdr:nvSpPr>
      <cdr:spPr>
        <a:xfrm xmlns:a="http://schemas.openxmlformats.org/drawingml/2006/main">
          <a:off x="9472045" y="487345"/>
          <a:ext cx="873502" cy="43088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200" b="1" dirty="0"/>
            <a:t>68</a:t>
          </a:r>
          <a:r>
            <a:rPr lang="en-US" sz="2000" b="1" dirty="0"/>
            <a:t>%</a:t>
          </a:r>
        </a:p>
      </cdr:txBody>
    </cdr:sp>
  </cdr:relSizeAnchor>
  <cdr:relSizeAnchor xmlns:cdr="http://schemas.openxmlformats.org/drawingml/2006/chartDrawing">
    <cdr:from>
      <cdr:x>0.80683</cdr:x>
      <cdr:y>0.16239</cdr:y>
    </cdr:from>
    <cdr:to>
      <cdr:x>0.88763</cdr:x>
      <cdr:y>0.24189</cdr:y>
    </cdr:to>
    <cdr:sp macro="" textlink="">
      <cdr:nvSpPr>
        <cdr:cNvPr id="3" name="TextBox 6">
          <a:extLst xmlns:a="http://schemas.openxmlformats.org/drawingml/2006/main">
            <a:ext uri="{FF2B5EF4-FFF2-40B4-BE49-F238E27FC236}">
              <a16:creationId xmlns:a16="http://schemas.microsoft.com/office/drawing/2014/main" id="{F6B44F5F-47AF-41D8-81AA-0C90EABA8D2A}"/>
            </a:ext>
          </a:extLst>
        </cdr:cNvPr>
        <cdr:cNvSpPr txBox="1"/>
      </cdr:nvSpPr>
      <cdr:spPr>
        <a:xfrm xmlns:a="http://schemas.openxmlformats.org/drawingml/2006/main">
          <a:off x="8722558" y="880113"/>
          <a:ext cx="873502" cy="43088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200" b="1" dirty="0"/>
            <a:t>60</a:t>
          </a:r>
          <a:r>
            <a:rPr lang="en-US" sz="2000" b="1" dirty="0"/>
            <a:t>%</a:t>
          </a:r>
        </a:p>
      </cdr:txBody>
    </cdr:sp>
  </cdr:relSizeAnchor>
  <cdr:relSizeAnchor xmlns:cdr="http://schemas.openxmlformats.org/drawingml/2006/chartDrawing">
    <cdr:from>
      <cdr:x>0.80474</cdr:x>
      <cdr:y>0.23452</cdr:y>
    </cdr:from>
    <cdr:to>
      <cdr:x>0.88142</cdr:x>
      <cdr:y>0.31403</cdr:y>
    </cdr:to>
    <cdr:sp macro="" textlink="">
      <cdr:nvSpPr>
        <cdr:cNvPr id="4" name="TextBox 6">
          <a:extLst xmlns:a="http://schemas.openxmlformats.org/drawingml/2006/main">
            <a:ext uri="{FF2B5EF4-FFF2-40B4-BE49-F238E27FC236}">
              <a16:creationId xmlns:a16="http://schemas.microsoft.com/office/drawing/2014/main" id="{48C6507E-17BE-4AB8-84B5-70AD56906BA3}"/>
            </a:ext>
          </a:extLst>
        </cdr:cNvPr>
        <cdr:cNvSpPr txBox="1"/>
      </cdr:nvSpPr>
      <cdr:spPr>
        <a:xfrm xmlns:a="http://schemas.openxmlformats.org/drawingml/2006/main">
          <a:off x="8699977" y="1271061"/>
          <a:ext cx="828972" cy="43088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200" b="1" dirty="0"/>
            <a:t>60</a:t>
          </a:r>
          <a:r>
            <a:rPr lang="en-US" sz="2000" b="1" dirty="0"/>
            <a:t>%</a:t>
          </a:r>
        </a:p>
      </cdr:txBody>
    </cdr:sp>
  </cdr:relSizeAnchor>
  <cdr:relSizeAnchor xmlns:cdr="http://schemas.openxmlformats.org/drawingml/2006/chartDrawing">
    <cdr:from>
      <cdr:x>0.70947</cdr:x>
      <cdr:y>0.30604</cdr:y>
    </cdr:from>
    <cdr:to>
      <cdr:x>0.79027</cdr:x>
      <cdr:y>0.38554</cdr:y>
    </cdr:to>
    <cdr:sp macro="" textlink="">
      <cdr:nvSpPr>
        <cdr:cNvPr id="5" name="TextBox 6">
          <a:extLst xmlns:a="http://schemas.openxmlformats.org/drawingml/2006/main">
            <a:ext uri="{FF2B5EF4-FFF2-40B4-BE49-F238E27FC236}">
              <a16:creationId xmlns:a16="http://schemas.microsoft.com/office/drawing/2014/main" id="{CFBA85E5-6F7B-4582-87A1-BB892C767A6C}"/>
            </a:ext>
          </a:extLst>
        </cdr:cNvPr>
        <cdr:cNvSpPr txBox="1"/>
      </cdr:nvSpPr>
      <cdr:spPr>
        <a:xfrm xmlns:a="http://schemas.openxmlformats.org/drawingml/2006/main">
          <a:off x="7669997" y="1658646"/>
          <a:ext cx="873502" cy="43088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200" b="1" dirty="0"/>
            <a:t>49</a:t>
          </a:r>
          <a:r>
            <a:rPr lang="en-US" sz="2000" b="1" dirty="0"/>
            <a:t>%</a:t>
          </a:r>
        </a:p>
      </cdr:txBody>
    </cdr:sp>
  </cdr:relSizeAnchor>
</c:userShapes>
</file>

<file path=ppt/drawings/drawing2.xml><?xml version="1.0" encoding="utf-8"?>
<c:userShapes xmlns:c="http://schemas.openxmlformats.org/drawingml/2006/chart">
  <cdr:relSizeAnchor xmlns:cdr="http://schemas.openxmlformats.org/drawingml/2006/chartDrawing">
    <cdr:from>
      <cdr:x>0.74151</cdr:x>
      <cdr:y>0</cdr:y>
    </cdr:from>
    <cdr:to>
      <cdr:x>0.93283</cdr:x>
      <cdr:y>0.18985</cdr:y>
    </cdr:to>
    <cdr:sp macro="" textlink="">
      <cdr:nvSpPr>
        <cdr:cNvPr id="2" name="Donut 1">
          <a:extLst xmlns:a="http://schemas.openxmlformats.org/drawingml/2006/main">
            <a:ext uri="{FF2B5EF4-FFF2-40B4-BE49-F238E27FC236}">
              <a16:creationId xmlns:a16="http://schemas.microsoft.com/office/drawing/2014/main" id="{71A93FD5-4A4D-504D-9365-C5E35A3A0F66}"/>
            </a:ext>
          </a:extLst>
        </cdr:cNvPr>
        <cdr:cNvSpPr/>
      </cdr:nvSpPr>
      <cdr:spPr>
        <a:xfrm xmlns:a="http://schemas.openxmlformats.org/drawingml/2006/main">
          <a:off x="6645172" y="0"/>
          <a:ext cx="1714500" cy="982559"/>
        </a:xfrm>
        <a:prstGeom xmlns:a="http://schemas.openxmlformats.org/drawingml/2006/main" prst="donut">
          <a:avLst>
            <a:gd name="adj" fmla="val 5635"/>
          </a:avLst>
        </a:prstGeom>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4D0E1E-0412-7F4C-A44A-BBE20182DE55}" type="datetimeFigureOut">
              <a:rPr lang="en-US" smtClean="0"/>
              <a:t>10/14/23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E8B00B-2011-6C42-9CFD-44224055011C}" type="slidenum">
              <a:rPr lang="en-US" smtClean="0"/>
              <a:t>‹#›</a:t>
            </a:fld>
            <a:endParaRPr lang="en-US" dirty="0"/>
          </a:p>
        </p:txBody>
      </p:sp>
    </p:spTree>
    <p:extLst>
      <p:ext uri="{BB962C8B-B14F-4D97-AF65-F5344CB8AC3E}">
        <p14:creationId xmlns:p14="http://schemas.microsoft.com/office/powerpoint/2010/main" val="2292008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na01.safelinks.protection.outlook.com/?url=https%3A%2F%2Fwww.congress.gov%2Fbill%2F118th-congress%2Fhouse-bill%2F5378%3Fq%3D%257B%2522search%2522%253A%255B%2522Lower%2BCosts%252C%2BMore%2BTransparencies%2BAct%2522%255D%257D%26s%3D9%26r%3D1&amp;data=05%7C01%7C%7C7d1166650d4e47b7175508dbb3010fe9%7C84df9e7fe9f640afb435aaaaaaaaaaaa%7C1%7C0%7C638300589378222160%7CUnknown%7CTWFpbGZsb3d8eyJWIjoiMC4wLjAwMDAiLCJQIjoiV2luMzIiLCJBTiI6Ik1haWwiLCJXVCI6Mn0%3D%7C3000%7C%7C%7C&amp;sdata=3ehY%2B5EvAUTdtAjIHUEweYVHVzP2wTQBBdN3FQHi83I%3D&amp;reserved=0"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na01.safelinks.protection.outlook.com/?url=https%3A%2F%2Fwww.congress.gov%2Fbill%2F118th-congress%2Fhouse-bill%2F2761%3Fq%3D%257B%2522search%2522%253A%255B%2522hr%2B2761%2522%255D%257D%26s%3D8%26r%3D1&amp;data=05%7C01%7C%7C7d1166650d4e47b7175508dbb3010fe9%7C84df9e7fe9f640afb435aaaaaaaaaaaa%7C1%7C0%7C638300589378222160%7CUnknown%7CTWFpbGZsb3d8eyJWIjoiMC4wLjAwMDAiLCJQIjoiV2luMzIiLCJBTiI6Ik1haWwiLCJXVCI6Mn0%3D%7C3000%7C%7C%7C&amp;sdata=49ZWi1IH6wsaZJpzWKNMPFCgzf4EJoUGKl2WPq5X2dU%3D&amp;reserved=0" TargetMode="External"/><Relationship Id="rId4" Type="http://schemas.openxmlformats.org/officeDocument/2006/relationships/hyperlink" Target="mailto:https://www.congress.gov/bill/118th-congress/senate-bill/705?q=%7B%22search%22%3A%5B%22s+705%22%5D%7D&amp;s=7&amp;r=1"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BD490CE-1C6E-43AB-A392-FD5A0F37421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32762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4094F-82EC-044E-8C67-03740D22DB12}" type="slidenum">
              <a:rPr lang="en-US" smtClean="0"/>
              <a:pPr/>
              <a:t>26</a:t>
            </a:fld>
            <a:endParaRPr lang="en-US" dirty="0"/>
          </a:p>
        </p:txBody>
      </p:sp>
    </p:spTree>
    <p:extLst>
      <p:ext uri="{BB962C8B-B14F-4D97-AF65-F5344CB8AC3E}">
        <p14:creationId xmlns:p14="http://schemas.microsoft.com/office/powerpoint/2010/main" val="302441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difference in 2023 vs 2021 in proportion of chief residents who rated the job market as “good” is statistically significant.</a:t>
            </a:r>
          </a:p>
        </p:txBody>
      </p:sp>
      <p:sp>
        <p:nvSpPr>
          <p:cNvPr id="4" name="Slide Number Placeholder 3"/>
          <p:cNvSpPr>
            <a:spLocks noGrp="1"/>
          </p:cNvSpPr>
          <p:nvPr>
            <p:ph type="sldNum" sz="quarter" idx="5"/>
          </p:nvPr>
        </p:nvSpPr>
        <p:spPr/>
        <p:txBody>
          <a:bodyPr/>
          <a:lstStyle/>
          <a:p>
            <a:fld id="{1B54094F-82EC-044E-8C67-03740D22DB12}" type="slidenum">
              <a:rPr lang="en-US" smtClean="0"/>
              <a:pPr/>
              <a:t>27</a:t>
            </a:fld>
            <a:endParaRPr lang="en-US" dirty="0"/>
          </a:p>
        </p:txBody>
      </p:sp>
    </p:spTree>
    <p:extLst>
      <p:ext uri="{BB962C8B-B14F-4D97-AF65-F5344CB8AC3E}">
        <p14:creationId xmlns:p14="http://schemas.microsoft.com/office/powerpoint/2010/main" val="2627192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Last year: 35% of chief residents anticipated going into academics</a:t>
            </a:r>
          </a:p>
        </p:txBody>
      </p:sp>
      <p:sp>
        <p:nvSpPr>
          <p:cNvPr id="4" name="Slide Number Placeholder 3"/>
          <p:cNvSpPr>
            <a:spLocks noGrp="1"/>
          </p:cNvSpPr>
          <p:nvPr>
            <p:ph type="sldNum" sz="quarter" idx="5"/>
          </p:nvPr>
        </p:nvSpPr>
        <p:spPr/>
        <p:txBody>
          <a:bodyPr/>
          <a:lstStyle/>
          <a:p>
            <a:fld id="{1B54094F-82EC-044E-8C67-03740D22DB12}" type="slidenum">
              <a:rPr lang="en-US" smtClean="0"/>
              <a:pPr/>
              <a:t>28</a:t>
            </a:fld>
            <a:endParaRPr lang="en-US" dirty="0"/>
          </a:p>
        </p:txBody>
      </p:sp>
    </p:spTree>
    <p:extLst>
      <p:ext uri="{BB962C8B-B14F-4D97-AF65-F5344CB8AC3E}">
        <p14:creationId xmlns:p14="http://schemas.microsoft.com/office/powerpoint/2010/main" val="3123541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1B54094F-82EC-044E-8C67-03740D22DB12}" type="slidenum">
              <a:rPr lang="en-US" smtClean="0"/>
              <a:pPr/>
              <a:t>29</a:t>
            </a:fld>
            <a:endParaRPr lang="en-US" dirty="0"/>
          </a:p>
        </p:txBody>
      </p:sp>
    </p:spTree>
    <p:extLst>
      <p:ext uri="{BB962C8B-B14F-4D97-AF65-F5344CB8AC3E}">
        <p14:creationId xmlns:p14="http://schemas.microsoft.com/office/powerpoint/2010/main" val="2805516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Last year:35% of chief residents anticipated going into academics</a:t>
            </a:r>
          </a:p>
        </p:txBody>
      </p:sp>
      <p:sp>
        <p:nvSpPr>
          <p:cNvPr id="4" name="Slide Number Placeholder 3"/>
          <p:cNvSpPr>
            <a:spLocks noGrp="1"/>
          </p:cNvSpPr>
          <p:nvPr>
            <p:ph type="sldNum" sz="quarter" idx="5"/>
          </p:nvPr>
        </p:nvSpPr>
        <p:spPr/>
        <p:txBody>
          <a:bodyPr/>
          <a:lstStyle/>
          <a:p>
            <a:fld id="{1B54094F-82EC-044E-8C67-03740D22DB12}" type="slidenum">
              <a:rPr lang="en-US" smtClean="0"/>
              <a:pPr/>
              <a:t>30</a:t>
            </a:fld>
            <a:endParaRPr lang="en-US" dirty="0"/>
          </a:p>
        </p:txBody>
      </p:sp>
    </p:spTree>
    <p:extLst>
      <p:ext uri="{BB962C8B-B14F-4D97-AF65-F5344CB8AC3E}">
        <p14:creationId xmlns:p14="http://schemas.microsoft.com/office/powerpoint/2010/main" val="2895613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1B54094F-82EC-044E-8C67-03740D22DB12}" type="slidenum">
              <a:rPr lang="en-US" smtClean="0"/>
              <a:pPr/>
              <a:t>31</a:t>
            </a:fld>
            <a:endParaRPr lang="en-US" dirty="0"/>
          </a:p>
        </p:txBody>
      </p:sp>
    </p:spTree>
    <p:extLst>
      <p:ext uri="{BB962C8B-B14F-4D97-AF65-F5344CB8AC3E}">
        <p14:creationId xmlns:p14="http://schemas.microsoft.com/office/powerpoint/2010/main" val="3180519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Statistically significant increase in the proportion of chief residents who would NOT consider working for private equity-owned practice between 2021 and 2023.</a:t>
            </a:r>
          </a:p>
        </p:txBody>
      </p:sp>
      <p:sp>
        <p:nvSpPr>
          <p:cNvPr id="4" name="Slide Number Placeholder 3"/>
          <p:cNvSpPr>
            <a:spLocks noGrp="1"/>
          </p:cNvSpPr>
          <p:nvPr>
            <p:ph type="sldNum" sz="quarter" idx="5"/>
          </p:nvPr>
        </p:nvSpPr>
        <p:spPr/>
        <p:txBody>
          <a:bodyPr/>
          <a:lstStyle/>
          <a:p>
            <a:fld id="{1B54094F-82EC-044E-8C67-03740D22DB12}" type="slidenum">
              <a:rPr lang="en-US" smtClean="0"/>
              <a:pPr/>
              <a:t>32</a:t>
            </a:fld>
            <a:endParaRPr lang="en-US" dirty="0"/>
          </a:p>
        </p:txBody>
      </p:sp>
    </p:spTree>
    <p:extLst>
      <p:ext uri="{BB962C8B-B14F-4D97-AF65-F5344CB8AC3E}">
        <p14:creationId xmlns:p14="http://schemas.microsoft.com/office/powerpoint/2010/main" val="3641405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1B54094F-82EC-044E-8C67-03740D22DB12}" type="slidenum">
              <a:rPr lang="en-US" smtClean="0"/>
              <a:pPr/>
              <a:t>33</a:t>
            </a:fld>
            <a:endParaRPr lang="en-US" dirty="0"/>
          </a:p>
        </p:txBody>
      </p:sp>
    </p:spTree>
    <p:extLst>
      <p:ext uri="{BB962C8B-B14F-4D97-AF65-F5344CB8AC3E}">
        <p14:creationId xmlns:p14="http://schemas.microsoft.com/office/powerpoint/2010/main" val="4269731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Deloitte Global Gen Z and Millennial Survey 2023</a:t>
            </a:r>
          </a:p>
        </p:txBody>
      </p:sp>
      <p:sp>
        <p:nvSpPr>
          <p:cNvPr id="4" name="Slide Number Placeholder 3"/>
          <p:cNvSpPr>
            <a:spLocks noGrp="1"/>
          </p:cNvSpPr>
          <p:nvPr>
            <p:ph type="sldNum" sz="quarter" idx="5"/>
          </p:nvPr>
        </p:nvSpPr>
        <p:spPr/>
        <p:txBody>
          <a:bodyPr/>
          <a:lstStyle/>
          <a:p>
            <a:fld id="{D6E8B00B-2011-6C42-9CFD-44224055011C}" type="slidenum">
              <a:rPr lang="en-US" smtClean="0"/>
              <a:t>36</a:t>
            </a:fld>
            <a:endParaRPr lang="en-US" dirty="0"/>
          </a:p>
        </p:txBody>
      </p:sp>
    </p:spTree>
    <p:extLst>
      <p:ext uri="{BB962C8B-B14F-4D97-AF65-F5344CB8AC3E}">
        <p14:creationId xmlns:p14="http://schemas.microsoft.com/office/powerpoint/2010/main" val="3174773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PlaceHolder 1"/>
          <p:cNvSpPr>
            <a:spLocks noGrp="1" noRot="1" noChangeAspect="1"/>
          </p:cNvSpPr>
          <p:nvPr>
            <p:ph type="sldImg"/>
          </p:nvPr>
        </p:nvSpPr>
        <p:spPr>
          <a:xfrm>
            <a:off x="533400" y="763588"/>
            <a:ext cx="6705600" cy="3771900"/>
          </a:xfrm>
          <a:prstGeom prst="rect">
            <a:avLst/>
          </a:prstGeom>
        </p:spPr>
      </p:sp>
      <p:sp>
        <p:nvSpPr>
          <p:cNvPr id="68"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dirty="0">
                <a:latin typeface="Arial"/>
              </a:rPr>
              <a:t>Perceived advantages of remote reading.</a:t>
            </a:r>
          </a:p>
          <a:p>
            <a:endParaRPr lang="en-US" sz="900" b="0" strike="noStrike" spc="-1" dirty="0">
              <a:latin typeface="Arial"/>
            </a:endParaRPr>
          </a:p>
          <a:p>
            <a:endParaRPr lang="en-US" sz="900" b="0" strike="noStrike" spc="-1" dirty="0">
              <a:latin typeface="Arial"/>
            </a:endParaRPr>
          </a:p>
          <a:p>
            <a:endParaRPr lang="en-US" sz="900" b="0" strike="noStrike" spc="-1" dirty="0">
              <a:latin typeface="Arial"/>
            </a:endParaRPr>
          </a:p>
        </p:txBody>
      </p:sp>
    </p:spTree>
    <p:extLst>
      <p:ext uri="{BB962C8B-B14F-4D97-AF65-F5344CB8AC3E}">
        <p14:creationId xmlns:p14="http://schemas.microsoft.com/office/powerpoint/2010/main" val="313965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webkit-standard"/>
              </a:rPr>
              <a:t>based on a representative sample of the 2,676 search engagements the company conducted from April 1, 2022 to March 31, 2023. </a:t>
            </a:r>
            <a:endParaRPr lang="en-US" dirty="0"/>
          </a:p>
        </p:txBody>
      </p:sp>
      <p:sp>
        <p:nvSpPr>
          <p:cNvPr id="4" name="Slide Number Placeholder 3"/>
          <p:cNvSpPr>
            <a:spLocks noGrp="1"/>
          </p:cNvSpPr>
          <p:nvPr>
            <p:ph type="sldNum" sz="quarter" idx="5"/>
          </p:nvPr>
        </p:nvSpPr>
        <p:spPr/>
        <p:txBody>
          <a:bodyPr/>
          <a:lstStyle/>
          <a:p>
            <a:fld id="{D6E8B00B-2011-6C42-9CFD-44224055011C}" type="slidenum">
              <a:rPr lang="en-US" smtClean="0"/>
              <a:t>3</a:t>
            </a:fld>
            <a:endParaRPr lang="en-US" dirty="0"/>
          </a:p>
        </p:txBody>
      </p:sp>
    </p:spTree>
    <p:extLst>
      <p:ext uri="{BB962C8B-B14F-4D97-AF65-F5344CB8AC3E}">
        <p14:creationId xmlns:p14="http://schemas.microsoft.com/office/powerpoint/2010/main" val="1677052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PlaceHolder 1"/>
          <p:cNvSpPr>
            <a:spLocks noGrp="1" noRot="1" noChangeAspect="1"/>
          </p:cNvSpPr>
          <p:nvPr>
            <p:ph type="sldImg"/>
          </p:nvPr>
        </p:nvSpPr>
        <p:spPr>
          <a:xfrm>
            <a:off x="533400" y="763588"/>
            <a:ext cx="6705600" cy="3771900"/>
          </a:xfrm>
          <a:prstGeom prst="rect">
            <a:avLst/>
          </a:prstGeom>
        </p:spPr>
      </p:sp>
      <p:sp>
        <p:nvSpPr>
          <p:cNvPr id="70"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dirty="0">
                <a:latin typeface="Arial"/>
              </a:rPr>
              <a:t>Perceived drawbacks of remote reading.</a:t>
            </a:r>
          </a:p>
          <a:p>
            <a:endParaRPr lang="en-US" sz="900" b="0" strike="noStrike" spc="-1" dirty="0">
              <a:latin typeface="Arial"/>
            </a:endParaRPr>
          </a:p>
          <a:p>
            <a:endParaRPr lang="en-US" sz="900" b="0" strike="noStrike" spc="-1" dirty="0">
              <a:latin typeface="Arial"/>
            </a:endParaRPr>
          </a:p>
          <a:p>
            <a:endParaRPr lang="en-US" sz="900" b="0" strike="noStrike" spc="-1" dirty="0">
              <a:latin typeface="Arial"/>
            </a:endParaRPr>
          </a:p>
        </p:txBody>
      </p:sp>
    </p:spTree>
    <p:extLst>
      <p:ext uri="{BB962C8B-B14F-4D97-AF65-F5344CB8AC3E}">
        <p14:creationId xmlns:p14="http://schemas.microsoft.com/office/powerpoint/2010/main" val="2723517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Leverage: practices are approaching this in 2 ways</a:t>
            </a:r>
          </a:p>
          <a:p>
            <a:r>
              <a:rPr lang="en-US" dirty="0"/>
              <a:t>	1. arbitrage services: eliminating lower tier insurers or hospital contracts</a:t>
            </a:r>
          </a:p>
          <a:p>
            <a:r>
              <a:rPr lang="en-US" dirty="0"/>
              <a:t>	2. subsidies</a:t>
            </a:r>
          </a:p>
          <a:p>
            <a:endParaRPr lang="en-US" dirty="0"/>
          </a:p>
          <a:p>
            <a:r>
              <a:rPr lang="en-US" dirty="0"/>
              <a:t>Retain/recruit- put in a plug for the concept of recruiting senior or retired radiologists. May need different types of compensation packages</a:t>
            </a:r>
          </a:p>
        </p:txBody>
      </p:sp>
      <p:sp>
        <p:nvSpPr>
          <p:cNvPr id="4" name="Slide Number Placeholder 3"/>
          <p:cNvSpPr>
            <a:spLocks noGrp="1"/>
          </p:cNvSpPr>
          <p:nvPr>
            <p:ph type="sldNum" sz="quarter" idx="5"/>
          </p:nvPr>
        </p:nvSpPr>
        <p:spPr/>
        <p:txBody>
          <a:bodyPr/>
          <a:lstStyle/>
          <a:p>
            <a:fld id="{D6E8B00B-2011-6C42-9CFD-44224055011C}" type="slidenum">
              <a:rPr lang="en-US" smtClean="0"/>
              <a:t>48</a:t>
            </a:fld>
            <a:endParaRPr lang="en-US" dirty="0"/>
          </a:p>
        </p:txBody>
      </p:sp>
    </p:spTree>
    <p:extLst>
      <p:ext uri="{BB962C8B-B14F-4D97-AF65-F5344CB8AC3E}">
        <p14:creationId xmlns:p14="http://schemas.microsoft.com/office/powerpoint/2010/main" val="3912788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RPSRA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Any increase in slots typically requires the hospitals to directly apply through a program administered by CMS and usually certain parameters 	are required for eligibility, </a:t>
            </a:r>
            <a:r>
              <a:rPr lang="en-US" sz="1200" b="1" i="1" kern="100" dirty="0">
                <a:effectLst/>
                <a:latin typeface="Calibri" panose="020F0502020204030204" pitchFamily="34" charset="0"/>
                <a:ea typeface="Calibri" panose="020F0502020204030204" pitchFamily="34" charset="0"/>
                <a:cs typeface="Times New Roman" panose="02020603050405020304" pitchFamily="18" charset="0"/>
              </a:rPr>
              <a:t>with no guarantee that any would go directly to radiology</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For example, this legislation outlines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indent="45720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Increases the number of residency slots nationally by 2,000 each year between 2025-2031 (total 14,000).</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One-third of new residency slots are available to teaching hospitals training over their cap. A hospital may receive a maximum of 75 slots over the distribution period.</a:t>
            </a:r>
          </a:p>
          <a:p>
            <a:pPr marL="68580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Arial" panose="020B0604020202020204" pitchFamily="34" charset="0"/>
              <a:buChar char="§"/>
              <a:tabLst>
                <a:tab pos="457200" algn="l"/>
                <a:tab pos="6858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 determining which hospitals will receive slots, CMS is required to consider the likelihood of a teaching hospital filling positions and must distribute at least 10% of the slots to each of the following categories of hospitals:</a:t>
            </a:r>
          </a:p>
          <a:p>
            <a:pPr marL="742950" marR="0" lvl="1" indent="-285750">
              <a:spcBef>
                <a:spcPts val="0"/>
              </a:spcBef>
              <a:spcAft>
                <a:spcPts val="0"/>
              </a:spcAft>
              <a:buFont typeface="Arial" panose="020B0604020202020204" pitchFamily="34" charset="0"/>
              <a:buChar char="•"/>
              <a:tabLst>
                <a:tab pos="914400" algn="l"/>
                <a:tab pos="11430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Hospitals in rural or non-contiguous areas; </a:t>
            </a:r>
          </a:p>
          <a:p>
            <a:pPr marL="742950" marR="0" lvl="1" indent="-285750">
              <a:spcBef>
                <a:spcPts val="0"/>
              </a:spcBef>
              <a:spcAft>
                <a:spcPts val="0"/>
              </a:spcAft>
              <a:buFont typeface="Arial" panose="020B0604020202020204" pitchFamily="34" charset="0"/>
              <a:buChar char="•"/>
              <a:tabLst>
                <a:tab pos="914400" algn="l"/>
                <a:tab pos="11430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Hospitals training over their GME cap; </a:t>
            </a:r>
          </a:p>
          <a:p>
            <a:pPr marL="742950" marR="0" lvl="1" indent="-285750">
              <a:spcBef>
                <a:spcPts val="0"/>
              </a:spcBef>
              <a:spcAft>
                <a:spcPts val="0"/>
              </a:spcAft>
              <a:buFont typeface="Arial" panose="020B0604020202020204" pitchFamily="34" charset="0"/>
              <a:buChar char="•"/>
              <a:tabLst>
                <a:tab pos="914400" algn="l"/>
                <a:tab pos="11430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Hospitals in states with new medical schools or new branch campuses; and </a:t>
            </a:r>
          </a:p>
          <a:p>
            <a:pPr marL="742950" marR="0" lvl="1" indent="-285750">
              <a:spcBef>
                <a:spcPts val="0"/>
              </a:spcBef>
              <a:spcAft>
                <a:spcPts val="0"/>
              </a:spcAft>
              <a:buFont typeface="Arial" panose="020B0604020202020204" pitchFamily="34" charset="0"/>
              <a:buChar char="•"/>
              <a:tabLst>
                <a:tab pos="914400" algn="l"/>
                <a:tab pos="11430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Hospitals that serve areas designated as health professional shortage areas (HPSAs), with priority to hospitals affiliated with historically Black medical schools.</a:t>
            </a:r>
          </a:p>
          <a:p>
            <a:pPr marL="342900" marR="0" lvl="0" indent="-342900">
              <a:spcBef>
                <a:spcPts val="0"/>
              </a:spcBef>
              <a:spcAft>
                <a:spcPts val="0"/>
              </a:spcAft>
              <a:buFont typeface="Arial" panose="020B0604020202020204" pitchFamily="34" charset="0"/>
              <a:buChar char="§"/>
              <a:tabLst>
                <a:tab pos="457200" algn="l"/>
                <a:tab pos="6858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Hospitals receiving additional slots must ensure that they agree to increase the total number of resident full-time equivalent positions by the number of such positions awarded by CMS.</a:t>
            </a:r>
          </a:p>
          <a:p>
            <a:pPr marL="68580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Lower Costs, More Transparencies Act</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There is a provision increasing funding for the Teaching Health Center Graduate Medical Education Program, which tends to fund residents training in outpatient settings in the community, such as community health centers. Also largely focuses on primary care and psychiatry.</a:t>
            </a:r>
          </a:p>
          <a:p>
            <a:pPr marL="22860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(SPARC) Act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S. 705</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H.R. 2761</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spcBef>
                <a:spcPts val="0"/>
              </a:spcBef>
              <a:spcAft>
                <a:spcPts val="0"/>
              </a:spcAft>
              <a:buFont typeface="Courier New" panose="02070309020205020404" pitchFamily="49" charset="0"/>
              <a:buChar char="o"/>
              <a:tabLst>
                <a:tab pos="9144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SPARC Act establishes a new loan repayment program designed specifically for specialty physicians. The program both incentivizes specialists to practice in rural areas and expands access for those lacking access to close and readily available specialists to treat them when needed. The bill authorizes the HHS to provide qualified specialty medicine physicians the opportunity to have a portion of their eligible student loans repaid by the federal government in exchange for practicing in a rural community experiencing a shortage of specialty medicine physicians.</a:t>
            </a:r>
          </a:p>
          <a:p>
            <a:pPr marL="742950" marR="0" lvl="1" indent="-285750">
              <a:spcBef>
                <a:spcPts val="0"/>
              </a:spcBef>
              <a:spcAft>
                <a:spcPts val="0"/>
              </a:spcAft>
              <a:buFont typeface="Courier New" panose="02070309020205020404" pitchFamily="49" charset="0"/>
              <a:buChar char="o"/>
              <a:tabLst>
                <a:tab pos="914400" algn="l"/>
              </a:tabLs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tabLst>
                <a:tab pos="914400" algn="l"/>
              </a:tabLst>
            </a:pPr>
            <a:r>
              <a:rPr lang="en-US" b="0" i="0" u="none" strike="noStrike" dirty="0">
                <a:solidFill>
                  <a:srgbClr val="333333"/>
                </a:solidFill>
                <a:effectLst/>
                <a:latin typeface="Source Sans Pro" panose="020B0503030403020204" pitchFamily="34" charset="0"/>
              </a:rPr>
              <a:t>To address physician payment, ACR advocates for passage of the Strengthening Medicare for Patients and Providers Act (H.R. 2474), which would add a permanent Medicare Economic Index-based inflationary update to the annual Medicare Physician Fee Schedule — providing much-needed stability to the Medicare payment system. To resolve physician shortages in radiology, the College highlighted its support of the Resident Physician Shortage Reduction Act (H.R. 2389) that would expand the number of federally supported medical residency positions by 2,000 annually for seven years. Specifically aimed at addressing shortages of physician specialists in rural communities through the creation of a student loan repayment program, ACR also urged committee support for the Specialty Physicians Advancing Rural Care (SPARC) Act (H.R. 2761). ACR also requested to be involved in discussions about site-neutral policies that are developed.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gn="l">
              <a:spcBef>
                <a:spcPts val="0"/>
              </a:spcBef>
              <a:spcAft>
                <a:spcPts val="0"/>
              </a:spcAft>
              <a:buFont typeface="Arial" panose="020B0604020202020204" pitchFamily="34" charset="0"/>
              <a:buChar char="§"/>
            </a:pPr>
            <a:endParaRPr lang="en-US" sz="1900" b="0" i="0" u="none" strike="noStrike" dirty="0">
              <a:solidFill>
                <a:srgbClr val="212121"/>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6E8B00B-2011-6C42-9CFD-44224055011C}" type="slidenum">
              <a:rPr lang="en-US" smtClean="0"/>
              <a:t>49</a:t>
            </a:fld>
            <a:endParaRPr lang="en-US" dirty="0"/>
          </a:p>
        </p:txBody>
      </p:sp>
    </p:spTree>
    <p:extLst>
      <p:ext uri="{BB962C8B-B14F-4D97-AF65-F5344CB8AC3E}">
        <p14:creationId xmlns:p14="http://schemas.microsoft.com/office/powerpoint/2010/main" val="2541262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We project that between 2010 and 2020, demand for radiation therapy will increase 10 times faster than supply of radiation oncologists. In contrast, based on current trainee levels, we project only a 2% increase in the number of FTE practicing radiation oncologists between 2010 and 2020. The number of trainees in the residency classes of 2014 through 2019 would have to double, from 140 per year historically to 280 per year, for the growth in supply of radiation oncologists to meet anticipated growth in demand.</a:t>
            </a:r>
          </a:p>
          <a:p>
            <a:endParaRPr lang="en-US" dirty="0"/>
          </a:p>
        </p:txBody>
      </p:sp>
      <p:sp>
        <p:nvSpPr>
          <p:cNvPr id="4" name="Slide Number Placeholder 3"/>
          <p:cNvSpPr>
            <a:spLocks noGrp="1"/>
          </p:cNvSpPr>
          <p:nvPr>
            <p:ph type="sldNum" sz="quarter" idx="5"/>
          </p:nvPr>
        </p:nvSpPr>
        <p:spPr/>
        <p:txBody>
          <a:bodyPr/>
          <a:lstStyle/>
          <a:p>
            <a:fld id="{0AC49AE6-2F1F-40C4-B355-D18A2735A764}" type="slidenum">
              <a:rPr lang="en-US" smtClean="0"/>
              <a:t>51</a:t>
            </a:fld>
            <a:endParaRPr lang="en-US" dirty="0"/>
          </a:p>
        </p:txBody>
      </p:sp>
    </p:spTree>
    <p:extLst>
      <p:ext uri="{BB962C8B-B14F-4D97-AF65-F5344CB8AC3E}">
        <p14:creationId xmlns:p14="http://schemas.microsoft.com/office/powerpoint/2010/main" val="3761432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Improve productivity:</a:t>
            </a:r>
          </a:p>
          <a:p>
            <a:endParaRPr lang="en-US" dirty="0"/>
          </a:p>
          <a:p>
            <a:r>
              <a:rPr lang="en-US" dirty="0"/>
              <a:t>Authors isolated rvu per beneficiary parameter because that was </a:t>
            </a:r>
            <a:r>
              <a:rPr lang="en-US" dirty="0" err="1"/>
              <a:t>measureable</a:t>
            </a:r>
            <a:r>
              <a:rPr lang="en-US" dirty="0"/>
              <a:t>. What was not included was increase in the number of beneficiaries and number of images per study.</a:t>
            </a:r>
          </a:p>
          <a:p>
            <a:endParaRPr lang="en-US" dirty="0"/>
          </a:p>
          <a:p>
            <a:r>
              <a:rPr lang="en-US" dirty="0"/>
              <a:t>? AI</a:t>
            </a:r>
          </a:p>
        </p:txBody>
      </p:sp>
      <p:sp>
        <p:nvSpPr>
          <p:cNvPr id="4" name="Slide Number Placeholder 3"/>
          <p:cNvSpPr>
            <a:spLocks noGrp="1"/>
          </p:cNvSpPr>
          <p:nvPr>
            <p:ph type="sldNum" sz="quarter" idx="5"/>
          </p:nvPr>
        </p:nvSpPr>
        <p:spPr/>
        <p:txBody>
          <a:bodyPr/>
          <a:lstStyle/>
          <a:p>
            <a:fld id="{D6E8B00B-2011-6C42-9CFD-44224055011C}" type="slidenum">
              <a:rPr lang="en-US" smtClean="0"/>
              <a:t>53</a:t>
            </a:fld>
            <a:endParaRPr lang="en-US" dirty="0"/>
          </a:p>
        </p:txBody>
      </p:sp>
    </p:spTree>
    <p:extLst>
      <p:ext uri="{BB962C8B-B14F-4D97-AF65-F5344CB8AC3E}">
        <p14:creationId xmlns:p14="http://schemas.microsoft.com/office/powerpoint/2010/main" val="201483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Adrienne Wright</a:t>
            </a:r>
          </a:p>
          <a:p>
            <a:r>
              <a:rPr lang="en-US" dirty="0"/>
              <a:t>Nurse practitioner who is also a doctorate of nursing</a:t>
            </a:r>
          </a:p>
          <a:p>
            <a:endParaRPr lang="en-US" dirty="0"/>
          </a:p>
          <a:p>
            <a:r>
              <a:rPr lang="en-US" dirty="0"/>
              <a:t>I’m in my </a:t>
            </a:r>
            <a:r>
              <a:rPr lang="en-US" dirty="0" err="1"/>
              <a:t>medicare</a:t>
            </a:r>
            <a:r>
              <a:rPr lang="en-US" dirty="0"/>
              <a:t> years and increasing my personal utilization. Most of my office visits have been with or involve physician extenders</a:t>
            </a:r>
          </a:p>
        </p:txBody>
      </p:sp>
      <p:sp>
        <p:nvSpPr>
          <p:cNvPr id="4" name="Slide Number Placeholder 3"/>
          <p:cNvSpPr>
            <a:spLocks noGrp="1"/>
          </p:cNvSpPr>
          <p:nvPr>
            <p:ph type="sldNum" sz="quarter" idx="5"/>
          </p:nvPr>
        </p:nvSpPr>
        <p:spPr/>
        <p:txBody>
          <a:bodyPr/>
          <a:lstStyle/>
          <a:p>
            <a:fld id="{D6E8B00B-2011-6C42-9CFD-44224055011C}" type="slidenum">
              <a:rPr lang="en-US" smtClean="0"/>
              <a:t>54</a:t>
            </a:fld>
            <a:endParaRPr lang="en-US" dirty="0"/>
          </a:p>
        </p:txBody>
      </p:sp>
    </p:spTree>
    <p:extLst>
      <p:ext uri="{BB962C8B-B14F-4D97-AF65-F5344CB8AC3E}">
        <p14:creationId xmlns:p14="http://schemas.microsoft.com/office/powerpoint/2010/main" val="270419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webkit-standard"/>
              </a:rPr>
              <a:t>based on a representative sample of the 2,676 search engagements the company conducted from April 1, 2022 to March 31, 2023. </a:t>
            </a:r>
            <a:endParaRPr lang="en-US" dirty="0"/>
          </a:p>
        </p:txBody>
      </p:sp>
      <p:sp>
        <p:nvSpPr>
          <p:cNvPr id="4" name="Slide Number Placeholder 3"/>
          <p:cNvSpPr>
            <a:spLocks noGrp="1"/>
          </p:cNvSpPr>
          <p:nvPr>
            <p:ph type="sldNum" sz="quarter" idx="5"/>
          </p:nvPr>
        </p:nvSpPr>
        <p:spPr/>
        <p:txBody>
          <a:bodyPr/>
          <a:lstStyle/>
          <a:p>
            <a:fld id="{D6E8B00B-2011-6C42-9CFD-44224055011C}" type="slidenum">
              <a:rPr lang="en-US" smtClean="0"/>
              <a:t>55</a:t>
            </a:fld>
            <a:endParaRPr lang="en-US" dirty="0"/>
          </a:p>
        </p:txBody>
      </p:sp>
    </p:spTree>
    <p:extLst>
      <p:ext uri="{BB962C8B-B14F-4D97-AF65-F5344CB8AC3E}">
        <p14:creationId xmlns:p14="http://schemas.microsoft.com/office/powerpoint/2010/main" val="3958635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concern about nprp’s in radiology. Continuing comments on Engage and in social media. Reality is that majority of practices utilize nprp’s. Some larger practices have dozens of nprp’s. I agree that organized radiology should continue to lobby for care by radiologists and radiologist led teams but be aware that as a profession we are being somewhat inconsistent.</a:t>
            </a:r>
          </a:p>
        </p:txBody>
      </p:sp>
      <p:sp>
        <p:nvSpPr>
          <p:cNvPr id="4" name="Slide Number Placeholder 3"/>
          <p:cNvSpPr>
            <a:spLocks noGrp="1"/>
          </p:cNvSpPr>
          <p:nvPr>
            <p:ph type="sldNum" sz="quarter" idx="5"/>
          </p:nvPr>
        </p:nvSpPr>
        <p:spPr/>
        <p:txBody>
          <a:bodyPr/>
          <a:lstStyle/>
          <a:p>
            <a:fld id="{D6E8B00B-2011-6C42-9CFD-44224055011C}" type="slidenum">
              <a:rPr lang="en-US" smtClean="0"/>
              <a:t>56</a:t>
            </a:fld>
            <a:endParaRPr lang="en-US" dirty="0"/>
          </a:p>
        </p:txBody>
      </p:sp>
    </p:spTree>
    <p:extLst>
      <p:ext uri="{BB962C8B-B14F-4D97-AF65-F5344CB8AC3E}">
        <p14:creationId xmlns:p14="http://schemas.microsoft.com/office/powerpoint/2010/main" val="70844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also been lots of talk about the influence of corporate radiology. Note that the majority of nprp’s in radiology are being hired by private practices. Obviously lots of practical and economic reasons here. But:</a:t>
            </a:r>
          </a:p>
          <a:p>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It is very doubtful that this trend will reverse. One insight is that during the recent Council controversy, some high profile radiologists maintained “don’t touch my PA’s and NP’s”. When I speak with practice presidents and department chairs, consistently the attitude is I’ll take as many as I can find.</a:t>
            </a:r>
          </a:p>
          <a:p>
            <a:pPr marL="228600" indent="-228600">
              <a:buAutoNum type="arabicPeriod"/>
            </a:pPr>
            <a:r>
              <a:rPr lang="en-US" dirty="0"/>
              <a:t>Legislators understand that many of their constituents are now receiving care from extenders. They know the international trends.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Recent literature talked about increasing interpretations by nprp’s although numbers are still very small. Some US centers are still using techs for interpretations although information has been driven underground by the criticism. Understand that in some countries such as UK it is standard of care for techs to interpret plain films. AI is starting to be used for autonomous reading. </a:t>
            </a:r>
          </a:p>
        </p:txBody>
      </p:sp>
      <p:sp>
        <p:nvSpPr>
          <p:cNvPr id="4" name="Slide Number Placeholder 3"/>
          <p:cNvSpPr>
            <a:spLocks noGrp="1"/>
          </p:cNvSpPr>
          <p:nvPr>
            <p:ph type="sldNum" sz="quarter" idx="5"/>
          </p:nvPr>
        </p:nvSpPr>
        <p:spPr/>
        <p:txBody>
          <a:bodyPr/>
          <a:lstStyle/>
          <a:p>
            <a:fld id="{0AC49AE6-2F1F-40C4-B355-D18A2735A764}" type="slidenum">
              <a:rPr lang="en-US" smtClean="0"/>
              <a:t>57</a:t>
            </a:fld>
            <a:endParaRPr lang="en-US" dirty="0"/>
          </a:p>
        </p:txBody>
      </p:sp>
    </p:spTree>
    <p:extLst>
      <p:ext uri="{BB962C8B-B14F-4D97-AF65-F5344CB8AC3E}">
        <p14:creationId xmlns:p14="http://schemas.microsoft.com/office/powerpoint/2010/main" val="14010236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800" dirty="0"/>
              <a:t>It could be far worse. Not enough work. Popularity of radiology. In some ways, management problem.</a:t>
            </a:r>
          </a:p>
          <a:p>
            <a:pPr marL="228600" indent="-228600">
              <a:buAutoNum type="arabicPeriod"/>
            </a:pPr>
            <a:r>
              <a:rPr lang="en-US" sz="1800" dirty="0"/>
              <a:t>Saying no is not an option: cxr’s and minor procedures may be minor to us but not our patients and administrators. Someone will fill the void if we create one.</a:t>
            </a:r>
          </a:p>
          <a:p>
            <a:pPr marL="228600" indent="-228600">
              <a:buAutoNum type="arabicPeriod"/>
            </a:pPr>
            <a:r>
              <a:rPr lang="en-US" sz="1800" dirty="0"/>
              <a:t>Teleradiology- different definition. Has become existential for recruiting for some practices. WFH.</a:t>
            </a:r>
          </a:p>
          <a:p>
            <a:pPr marL="228600" indent="-228600">
              <a:buAutoNum type="arabicPeriod"/>
            </a:pPr>
            <a:r>
              <a:rPr lang="en-US" sz="1800" dirty="0"/>
              <a:t>ECR’s: You are in control. This is a seller’s market. Lots of controversy especially about corporatization. The current practicing radiologists, especially early career radiologists, will determine which radiology practice models will be successful.</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0AC49AE6-2F1F-40C4-B355-D18A2735A764}" type="slidenum">
              <a:rPr lang="en-US" smtClean="0"/>
              <a:t>58</a:t>
            </a:fld>
            <a:endParaRPr lang="en-US" dirty="0"/>
          </a:p>
        </p:txBody>
      </p:sp>
    </p:spTree>
    <p:extLst>
      <p:ext uri="{BB962C8B-B14F-4D97-AF65-F5344CB8AC3E}">
        <p14:creationId xmlns:p14="http://schemas.microsoft.com/office/powerpoint/2010/main" val="4150105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one thousand trainees per year.</a:t>
            </a:r>
          </a:p>
        </p:txBody>
      </p:sp>
      <p:sp>
        <p:nvSpPr>
          <p:cNvPr id="4" name="Slide Number Placeholder 3"/>
          <p:cNvSpPr>
            <a:spLocks noGrp="1"/>
          </p:cNvSpPr>
          <p:nvPr>
            <p:ph type="sldNum" sz="quarter" idx="5"/>
          </p:nvPr>
        </p:nvSpPr>
        <p:spPr/>
        <p:txBody>
          <a:bodyPr/>
          <a:lstStyle/>
          <a:p>
            <a:fld id="{78168E43-457E-4FC9-BED6-B8222B5C17D2}" type="slidenum">
              <a:rPr lang="en-US" smtClean="0"/>
              <a:t>4</a:t>
            </a:fld>
            <a:endParaRPr lang="en-US" dirty="0"/>
          </a:p>
        </p:txBody>
      </p:sp>
    </p:spTree>
    <p:extLst>
      <p:ext uri="{BB962C8B-B14F-4D97-AF65-F5344CB8AC3E}">
        <p14:creationId xmlns:p14="http://schemas.microsoft.com/office/powerpoint/2010/main" val="5080474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51C7D-FAB4-E64A-B239-D590091223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9169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168E43-457E-4FC9-BED6-B8222B5C17D2}" type="slidenum">
              <a:rPr lang="en-US" smtClean="0"/>
              <a:t>61</a:t>
            </a:fld>
            <a:endParaRPr lang="en-US" dirty="0"/>
          </a:p>
        </p:txBody>
      </p:sp>
    </p:spTree>
    <p:extLst>
      <p:ext uri="{BB962C8B-B14F-4D97-AF65-F5344CB8AC3E}">
        <p14:creationId xmlns:p14="http://schemas.microsoft.com/office/powerpoint/2010/main" val="10695346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laceHolder 1"/>
          <p:cNvSpPr>
            <a:spLocks noGrp="1" noRot="1" noChangeAspect="1"/>
          </p:cNvSpPr>
          <p:nvPr>
            <p:ph type="sldImg"/>
          </p:nvPr>
        </p:nvSpPr>
        <p:spPr>
          <a:xfrm>
            <a:off x="533400" y="763588"/>
            <a:ext cx="6705600" cy="3771900"/>
          </a:xfrm>
          <a:prstGeom prst="rect">
            <a:avLst/>
          </a:prstGeom>
        </p:spPr>
      </p:sp>
      <p:sp>
        <p:nvSpPr>
          <p:cNvPr id="72" name="PlaceHolder 2"/>
          <p:cNvSpPr>
            <a:spLocks noGrp="1"/>
          </p:cNvSpPr>
          <p:nvPr>
            <p:ph type="body"/>
          </p:nvPr>
        </p:nvSpPr>
        <p:spPr>
          <a:xfrm>
            <a:off x="777960" y="4776840"/>
            <a:ext cx="6216480" cy="4525200"/>
          </a:xfrm>
          <a:prstGeom prst="rect">
            <a:avLst/>
          </a:prstGeom>
        </p:spPr>
        <p:txBody>
          <a:bodyPr lIns="0" tIns="0" rIns="0" bIns="0"/>
          <a:lstStyle/>
          <a:p>
            <a:r>
              <a:rPr lang="en-US" sz="900" b="1" strike="noStrike" spc="-1" dirty="0">
                <a:latin typeface="Arial"/>
              </a:rPr>
              <a:t>Distribution</a:t>
            </a:r>
            <a:r>
              <a:rPr lang="en-US" sz="900" b="0" strike="noStrike" spc="-1" dirty="0">
                <a:latin typeface="Arial"/>
              </a:rPr>
              <a:t> </a:t>
            </a:r>
            <a:r>
              <a:rPr lang="en-US" sz="900" b="1" strike="noStrike" spc="-1" dirty="0">
                <a:latin typeface="Arial"/>
              </a:rPr>
              <a:t>of responses regarding the policy/behavior towards remote reading by respondents’ organization</a:t>
            </a:r>
            <a:endParaRPr lang="en-US" sz="900" b="0" strike="noStrike" spc="-1" dirty="0">
              <a:latin typeface="Arial"/>
            </a:endParaRPr>
          </a:p>
          <a:p>
            <a:endParaRPr lang="en-US" sz="900" b="0" strike="noStrike" spc="-1" dirty="0">
              <a:latin typeface="Arial"/>
            </a:endParaRPr>
          </a:p>
          <a:p>
            <a:endParaRPr lang="en-US" sz="900" b="0" strike="noStrike" spc="-1" dirty="0">
              <a:latin typeface="Arial"/>
            </a:endParaRPr>
          </a:p>
          <a:p>
            <a:endParaRPr lang="en-US" sz="900" b="0" strike="noStrike" spc="-1" dirty="0">
              <a:latin typeface="Arial"/>
            </a:endParaRPr>
          </a:p>
        </p:txBody>
      </p:sp>
    </p:spTree>
    <p:extLst>
      <p:ext uri="{BB962C8B-B14F-4D97-AF65-F5344CB8AC3E}">
        <p14:creationId xmlns:p14="http://schemas.microsoft.com/office/powerpoint/2010/main" val="37693648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PlaceHolder 1"/>
          <p:cNvSpPr>
            <a:spLocks noGrp="1" noRot="1" noChangeAspect="1"/>
          </p:cNvSpPr>
          <p:nvPr>
            <p:ph type="sldImg"/>
          </p:nvPr>
        </p:nvSpPr>
        <p:spPr>
          <a:xfrm>
            <a:off x="533400" y="763588"/>
            <a:ext cx="6705600" cy="3771900"/>
          </a:xfrm>
          <a:prstGeom prst="rect">
            <a:avLst/>
          </a:prstGeom>
        </p:spPr>
      </p:sp>
      <p:sp>
        <p:nvSpPr>
          <p:cNvPr id="60" name="PlaceHolder 2"/>
          <p:cNvSpPr>
            <a:spLocks noGrp="1"/>
          </p:cNvSpPr>
          <p:nvPr>
            <p:ph type="body"/>
          </p:nvPr>
        </p:nvSpPr>
        <p:spPr>
          <a:xfrm>
            <a:off x="777960" y="4776840"/>
            <a:ext cx="6216480" cy="4525200"/>
          </a:xfrm>
          <a:prstGeom prst="rect">
            <a:avLst/>
          </a:prstGeom>
        </p:spPr>
        <p:txBody>
          <a:bodyPr lIns="0" tIns="0" rIns="0" bIns="0"/>
          <a:lstStyle/>
          <a:p>
            <a:endParaRPr lang="en-US" sz="2000" b="0" strike="noStrike" spc="-1" dirty="0">
              <a:latin typeface="Arial"/>
            </a:endParaRPr>
          </a:p>
          <a:p>
            <a:endParaRPr lang="en-US" sz="2000" b="0" strike="noStrike" spc="-1" dirty="0">
              <a:latin typeface="Arial"/>
            </a:endParaRPr>
          </a:p>
        </p:txBody>
      </p:sp>
    </p:spTree>
    <p:extLst>
      <p:ext uri="{BB962C8B-B14F-4D97-AF65-F5344CB8AC3E}">
        <p14:creationId xmlns:p14="http://schemas.microsoft.com/office/powerpoint/2010/main" val="1379221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a:t>
            </a:r>
          </a:p>
        </p:txBody>
      </p:sp>
      <p:sp>
        <p:nvSpPr>
          <p:cNvPr id="4" name="Slide Number Placeholder 3"/>
          <p:cNvSpPr>
            <a:spLocks noGrp="1"/>
          </p:cNvSpPr>
          <p:nvPr>
            <p:ph type="sldNum" sz="quarter" idx="10"/>
          </p:nvPr>
        </p:nvSpPr>
        <p:spPr/>
        <p:txBody>
          <a:bodyPr/>
          <a:lstStyle/>
          <a:p>
            <a:fld id="{1B54094F-82EC-044E-8C67-03740D22DB12}" type="slidenum">
              <a:rPr lang="en-US" smtClean="0"/>
              <a:pPr/>
              <a:t>67</a:t>
            </a:fld>
            <a:endParaRPr lang="en-US" dirty="0"/>
          </a:p>
        </p:txBody>
      </p:sp>
    </p:spTree>
    <p:extLst>
      <p:ext uri="{BB962C8B-B14F-4D97-AF65-F5344CB8AC3E}">
        <p14:creationId xmlns:p14="http://schemas.microsoft.com/office/powerpoint/2010/main" val="21588610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an aging workforce.. Many of our physicians are beyond 56 years old and planning for retirement.</a:t>
            </a:r>
          </a:p>
        </p:txBody>
      </p:sp>
      <p:sp>
        <p:nvSpPr>
          <p:cNvPr id="4" name="Slide Number Placeholder 3"/>
          <p:cNvSpPr>
            <a:spLocks noGrp="1"/>
          </p:cNvSpPr>
          <p:nvPr>
            <p:ph type="sldNum" sz="quarter" idx="5"/>
          </p:nvPr>
        </p:nvSpPr>
        <p:spPr/>
        <p:txBody>
          <a:bodyPr/>
          <a:lstStyle/>
          <a:p>
            <a:fld id="{0AC49AE6-2F1F-40C4-B355-D18A2735A764}" type="slidenum">
              <a:rPr lang="en-US" smtClean="0"/>
              <a:t>78</a:t>
            </a:fld>
            <a:endParaRPr lang="en-US" dirty="0"/>
          </a:p>
        </p:txBody>
      </p:sp>
    </p:spTree>
    <p:extLst>
      <p:ext uri="{BB962C8B-B14F-4D97-AF65-F5344CB8AC3E}">
        <p14:creationId xmlns:p14="http://schemas.microsoft.com/office/powerpoint/2010/main" val="40528398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57% nprp survey respondents have nprp’s in their practice.</a:t>
            </a:r>
          </a:p>
          <a:p>
            <a:r>
              <a:rPr lang="en-US" dirty="0"/>
              <a:t>2019 Workforce survey estimated between 40-50% of practices had nprp’s</a:t>
            </a:r>
          </a:p>
          <a:p>
            <a:r>
              <a:rPr lang="en-US" dirty="0"/>
              <a:t>Estimate of 2500 nprp’s in radiology</a:t>
            </a:r>
          </a:p>
          <a:p>
            <a:r>
              <a:rPr lang="en-US" dirty="0"/>
              <a:t>Preliminary data from this year’s workforce survey: most nprp’s work in either independent practice or academics.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AA282-513F-46EB-9AB6-22C3BA5CB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563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Workforce shortage is not unique to radiology. Here’s a projection of supply shortage relative to demand of all physicians from the Association of American Medical Colleges.</a:t>
            </a:r>
          </a:p>
        </p:txBody>
      </p:sp>
      <p:sp>
        <p:nvSpPr>
          <p:cNvPr id="4" name="Slide Number Placeholder 3"/>
          <p:cNvSpPr>
            <a:spLocks noGrp="1"/>
          </p:cNvSpPr>
          <p:nvPr>
            <p:ph type="sldNum" sz="quarter" idx="5"/>
          </p:nvPr>
        </p:nvSpPr>
        <p:spPr/>
        <p:txBody>
          <a:bodyPr/>
          <a:lstStyle/>
          <a:p>
            <a:fld id="{0AC49AE6-2F1F-40C4-B355-D18A2735A764}" type="slidenum">
              <a:rPr lang="en-US" smtClean="0"/>
              <a:t>5</a:t>
            </a:fld>
            <a:endParaRPr lang="en-US" dirty="0"/>
          </a:p>
        </p:txBody>
      </p:sp>
    </p:spTree>
    <p:extLst>
      <p:ext uri="{BB962C8B-B14F-4D97-AF65-F5344CB8AC3E}">
        <p14:creationId xmlns:p14="http://schemas.microsoft.com/office/powerpoint/2010/main" val="3527510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Workforce shortage is also an international concern. Britain has significant vacancies as indicated by this graphic. One month turnarounds. Many of the trainees in Ireland look elsewhere for permanent positions. Australia estimates they are short about 10%. </a:t>
            </a:r>
          </a:p>
        </p:txBody>
      </p:sp>
      <p:sp>
        <p:nvSpPr>
          <p:cNvPr id="4" name="Slide Number Placeholder 3"/>
          <p:cNvSpPr>
            <a:spLocks noGrp="1"/>
          </p:cNvSpPr>
          <p:nvPr>
            <p:ph type="sldNum" sz="quarter" idx="5"/>
          </p:nvPr>
        </p:nvSpPr>
        <p:spPr/>
        <p:txBody>
          <a:bodyPr/>
          <a:lstStyle/>
          <a:p>
            <a:fld id="{0AC49AE6-2F1F-40C4-B355-D18A2735A764}" type="slidenum">
              <a:rPr lang="en-US" smtClean="0"/>
              <a:t>6</a:t>
            </a:fld>
            <a:endParaRPr lang="en-US" dirty="0"/>
          </a:p>
        </p:txBody>
      </p:sp>
    </p:spTree>
    <p:extLst>
      <p:ext uri="{BB962C8B-B14F-4D97-AF65-F5344CB8AC3E}">
        <p14:creationId xmlns:p14="http://schemas.microsoft.com/office/powerpoint/2010/main" val="3759740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some of what we are feeling is regional. There is a maldistribution of radiologists especially in semi-rural and rural areas.</a:t>
            </a:r>
          </a:p>
        </p:txBody>
      </p:sp>
      <p:sp>
        <p:nvSpPr>
          <p:cNvPr id="4" name="Slide Number Placeholder 3"/>
          <p:cNvSpPr>
            <a:spLocks noGrp="1"/>
          </p:cNvSpPr>
          <p:nvPr>
            <p:ph type="sldNum" sz="quarter" idx="5"/>
          </p:nvPr>
        </p:nvSpPr>
        <p:spPr/>
        <p:txBody>
          <a:bodyPr/>
          <a:lstStyle/>
          <a:p>
            <a:fld id="{0AC49AE6-2F1F-40C4-B355-D18A2735A764}" type="slidenum">
              <a:rPr lang="en-US" smtClean="0"/>
              <a:t>7</a:t>
            </a:fld>
            <a:endParaRPr lang="en-US" dirty="0"/>
          </a:p>
        </p:txBody>
      </p:sp>
    </p:spTree>
    <p:extLst>
      <p:ext uri="{BB962C8B-B14F-4D97-AF65-F5344CB8AC3E}">
        <p14:creationId xmlns:p14="http://schemas.microsoft.com/office/powerpoint/2010/main" val="432721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0000"/>
                </a:solidFill>
                <a:effectLst/>
                <a:latin typeface="Helvetica" pitchFamily="2" charset="0"/>
              </a:rPr>
              <a:t>With age, the risk of developing diseases rises correspondingly. As per the Centers for Disease Control and Prevention (CDC), nearly 80.0% of the elderly in the U.S. have at least one chronic illness. Furthermore, the American Medical Association (AMA) estimates that by 2030, at least 60.0% of people aged 65 and above may have more than one chronic illness. The need for better healthcare facilities, new treatment choices, and drugs will rise with an increasingly aging population.</a:t>
            </a:r>
          </a:p>
          <a:p>
            <a:pPr algn="l"/>
            <a:r>
              <a:rPr lang="en-US" b="0" i="0" u="none" strike="noStrike" dirty="0">
                <a:solidFill>
                  <a:srgbClr val="000000"/>
                </a:solidFill>
                <a:effectLst/>
                <a:latin typeface="Helvetica" pitchFamily="2" charset="0"/>
              </a:rPr>
              <a:t>The prevalence of age-related disorders such as Alzheimer's disease, Parkinson's disease, arthritis, and dementia, as well as cardiovascular disease and cancer, is predicted to increase with the growth of the geriatric population across the globe. This trend is expected to create huge demand for technologically advanced devices.</a:t>
            </a:r>
          </a:p>
          <a:p>
            <a:endParaRPr lang="en-US" dirty="0"/>
          </a:p>
        </p:txBody>
      </p:sp>
      <p:sp>
        <p:nvSpPr>
          <p:cNvPr id="4" name="Slide Number Placeholder 3"/>
          <p:cNvSpPr>
            <a:spLocks noGrp="1"/>
          </p:cNvSpPr>
          <p:nvPr>
            <p:ph type="sldNum" sz="quarter" idx="5"/>
          </p:nvPr>
        </p:nvSpPr>
        <p:spPr/>
        <p:txBody>
          <a:bodyPr/>
          <a:lstStyle/>
          <a:p>
            <a:fld id="{D6E8B00B-2011-6C42-9CFD-44224055011C}" type="slidenum">
              <a:rPr lang="en-US" smtClean="0"/>
              <a:t>8</a:t>
            </a:fld>
            <a:endParaRPr lang="en-US" dirty="0"/>
          </a:p>
        </p:txBody>
      </p:sp>
    </p:spTree>
    <p:extLst>
      <p:ext uri="{BB962C8B-B14F-4D97-AF65-F5344CB8AC3E}">
        <p14:creationId xmlns:p14="http://schemas.microsoft.com/office/powerpoint/2010/main" val="4207521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6.29% CAGR</a:t>
            </a:r>
          </a:p>
        </p:txBody>
      </p:sp>
      <p:sp>
        <p:nvSpPr>
          <p:cNvPr id="4" name="Slide Number Placeholder 3"/>
          <p:cNvSpPr>
            <a:spLocks noGrp="1"/>
          </p:cNvSpPr>
          <p:nvPr>
            <p:ph type="sldNum" sz="quarter" idx="5"/>
          </p:nvPr>
        </p:nvSpPr>
        <p:spPr/>
        <p:txBody>
          <a:bodyPr/>
          <a:lstStyle/>
          <a:p>
            <a:fld id="{D6E8B00B-2011-6C42-9CFD-44224055011C}" type="slidenum">
              <a:rPr lang="en-US" smtClean="0"/>
              <a:t>10</a:t>
            </a:fld>
            <a:endParaRPr lang="en-US" dirty="0"/>
          </a:p>
        </p:txBody>
      </p:sp>
    </p:spTree>
    <p:extLst>
      <p:ext uri="{BB962C8B-B14F-4D97-AF65-F5344CB8AC3E}">
        <p14:creationId xmlns:p14="http://schemas.microsoft.com/office/powerpoint/2010/main" val="3199716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E8B00B-2011-6C42-9CFD-44224055011C}" type="slidenum">
              <a:rPr lang="en-US" smtClean="0"/>
              <a:t>13</a:t>
            </a:fld>
            <a:endParaRPr lang="en-US" dirty="0"/>
          </a:p>
        </p:txBody>
      </p:sp>
    </p:spTree>
    <p:extLst>
      <p:ext uri="{BB962C8B-B14F-4D97-AF65-F5344CB8AC3E}">
        <p14:creationId xmlns:p14="http://schemas.microsoft.com/office/powerpoint/2010/main" val="1565384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0B1E0-8E70-977C-E0BC-F31E5FBE79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48B9BB-4B8B-7131-A83E-9876204E1D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357B3F-C529-3AFA-359D-DA2F7E557554}"/>
              </a:ext>
            </a:extLst>
          </p:cNvPr>
          <p:cNvSpPr>
            <a:spLocks noGrp="1"/>
          </p:cNvSpPr>
          <p:nvPr>
            <p:ph type="dt" sz="half" idx="10"/>
          </p:nvPr>
        </p:nvSpPr>
        <p:spPr/>
        <p:txBody>
          <a:bodyPr/>
          <a:lstStyle/>
          <a:p>
            <a:fld id="{EBF579D4-5DCF-494B-96FE-69AC7F812A42}" type="datetimeFigureOut">
              <a:rPr lang="en-US" smtClean="0"/>
              <a:t>10/14/23</a:t>
            </a:fld>
            <a:endParaRPr lang="en-US" dirty="0"/>
          </a:p>
        </p:txBody>
      </p:sp>
      <p:sp>
        <p:nvSpPr>
          <p:cNvPr id="5" name="Footer Placeholder 4">
            <a:extLst>
              <a:ext uri="{FF2B5EF4-FFF2-40B4-BE49-F238E27FC236}">
                <a16:creationId xmlns:a16="http://schemas.microsoft.com/office/drawing/2014/main" id="{AD9C8CB6-050E-E40A-FA6F-AD44C832992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FA472F-1EAB-3098-4146-D21DF303F075}"/>
              </a:ext>
            </a:extLst>
          </p:cNvPr>
          <p:cNvSpPr>
            <a:spLocks noGrp="1"/>
          </p:cNvSpPr>
          <p:nvPr>
            <p:ph type="sldNum" sz="quarter" idx="12"/>
          </p:nvPr>
        </p:nvSpPr>
        <p:spPr/>
        <p:txBody>
          <a:bodyPr/>
          <a:lstStyle/>
          <a:p>
            <a:fld id="{1FE0B7C0-AB0F-A149-BF19-D052D36AD9E0}" type="slidenum">
              <a:rPr lang="en-US" smtClean="0"/>
              <a:t>‹#›</a:t>
            </a:fld>
            <a:endParaRPr lang="en-US" dirty="0"/>
          </a:p>
        </p:txBody>
      </p:sp>
    </p:spTree>
    <p:extLst>
      <p:ext uri="{BB962C8B-B14F-4D97-AF65-F5344CB8AC3E}">
        <p14:creationId xmlns:p14="http://schemas.microsoft.com/office/powerpoint/2010/main" val="2051532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7E4B2-CFEA-A296-D4C5-9F29C74C7F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9C8A4A-7CC3-DAB9-7AD4-08A37F29C1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3286F4-8732-0A75-2FA6-54B385DA82A3}"/>
              </a:ext>
            </a:extLst>
          </p:cNvPr>
          <p:cNvSpPr>
            <a:spLocks noGrp="1"/>
          </p:cNvSpPr>
          <p:nvPr>
            <p:ph type="dt" sz="half" idx="10"/>
          </p:nvPr>
        </p:nvSpPr>
        <p:spPr/>
        <p:txBody>
          <a:bodyPr/>
          <a:lstStyle/>
          <a:p>
            <a:fld id="{EBF579D4-5DCF-494B-96FE-69AC7F812A42}" type="datetimeFigureOut">
              <a:rPr lang="en-US" smtClean="0"/>
              <a:t>10/14/23</a:t>
            </a:fld>
            <a:endParaRPr lang="en-US" dirty="0"/>
          </a:p>
        </p:txBody>
      </p:sp>
      <p:sp>
        <p:nvSpPr>
          <p:cNvPr id="5" name="Footer Placeholder 4">
            <a:extLst>
              <a:ext uri="{FF2B5EF4-FFF2-40B4-BE49-F238E27FC236}">
                <a16:creationId xmlns:a16="http://schemas.microsoft.com/office/drawing/2014/main" id="{7CDA6FDD-1D40-CBAE-67C6-37D2A6092D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34144C-5973-3E05-EA25-E69E7759244A}"/>
              </a:ext>
            </a:extLst>
          </p:cNvPr>
          <p:cNvSpPr>
            <a:spLocks noGrp="1"/>
          </p:cNvSpPr>
          <p:nvPr>
            <p:ph type="sldNum" sz="quarter" idx="12"/>
          </p:nvPr>
        </p:nvSpPr>
        <p:spPr/>
        <p:txBody>
          <a:bodyPr/>
          <a:lstStyle/>
          <a:p>
            <a:fld id="{1FE0B7C0-AB0F-A149-BF19-D052D36AD9E0}" type="slidenum">
              <a:rPr lang="en-US" smtClean="0"/>
              <a:t>‹#›</a:t>
            </a:fld>
            <a:endParaRPr lang="en-US" dirty="0"/>
          </a:p>
        </p:txBody>
      </p:sp>
    </p:spTree>
    <p:extLst>
      <p:ext uri="{BB962C8B-B14F-4D97-AF65-F5344CB8AC3E}">
        <p14:creationId xmlns:p14="http://schemas.microsoft.com/office/powerpoint/2010/main" val="3998001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03381B-1A83-DFE1-20E6-2DA1EEBD23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86B03F-2BBB-E6C2-1E25-F5EA293555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63BEBE-24A5-F455-1A12-4396ED369D51}"/>
              </a:ext>
            </a:extLst>
          </p:cNvPr>
          <p:cNvSpPr>
            <a:spLocks noGrp="1"/>
          </p:cNvSpPr>
          <p:nvPr>
            <p:ph type="dt" sz="half" idx="10"/>
          </p:nvPr>
        </p:nvSpPr>
        <p:spPr/>
        <p:txBody>
          <a:bodyPr/>
          <a:lstStyle/>
          <a:p>
            <a:fld id="{EBF579D4-5DCF-494B-96FE-69AC7F812A42}" type="datetimeFigureOut">
              <a:rPr lang="en-US" smtClean="0"/>
              <a:t>10/14/23</a:t>
            </a:fld>
            <a:endParaRPr lang="en-US" dirty="0"/>
          </a:p>
        </p:txBody>
      </p:sp>
      <p:sp>
        <p:nvSpPr>
          <p:cNvPr id="5" name="Footer Placeholder 4">
            <a:extLst>
              <a:ext uri="{FF2B5EF4-FFF2-40B4-BE49-F238E27FC236}">
                <a16:creationId xmlns:a16="http://schemas.microsoft.com/office/drawing/2014/main" id="{995B83EA-140C-20C2-12DF-A05BE38CF2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71E31B9-8F40-5F35-D242-FC1202F90068}"/>
              </a:ext>
            </a:extLst>
          </p:cNvPr>
          <p:cNvSpPr>
            <a:spLocks noGrp="1"/>
          </p:cNvSpPr>
          <p:nvPr>
            <p:ph type="sldNum" sz="quarter" idx="12"/>
          </p:nvPr>
        </p:nvSpPr>
        <p:spPr/>
        <p:txBody>
          <a:bodyPr/>
          <a:lstStyle/>
          <a:p>
            <a:fld id="{1FE0B7C0-AB0F-A149-BF19-D052D36AD9E0}" type="slidenum">
              <a:rPr lang="en-US" smtClean="0"/>
              <a:t>‹#›</a:t>
            </a:fld>
            <a:endParaRPr lang="en-US" dirty="0"/>
          </a:p>
        </p:txBody>
      </p:sp>
    </p:spTree>
    <p:extLst>
      <p:ext uri="{BB962C8B-B14F-4D97-AF65-F5344CB8AC3E}">
        <p14:creationId xmlns:p14="http://schemas.microsoft.com/office/powerpoint/2010/main" val="76557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562" y="477271"/>
            <a:ext cx="10971684" cy="736933"/>
          </a:xfrm>
          <a:prstGeom prst="rect">
            <a:avLst/>
          </a:prstGeom>
        </p:spPr>
        <p:txBody>
          <a:bodyPr lIns="0" tIns="0" rIns="0" bIns="0" anchor="ctr">
            <a:spAutoFit/>
          </a:bodyPr>
          <a:lstStyle/>
          <a:p>
            <a:pPr algn="ctr"/>
            <a:endParaRPr lang="en-US" sz="5321" b="0" strike="noStrike" spc="-1">
              <a:latin typeface="Arial"/>
            </a:endParaRPr>
          </a:p>
        </p:txBody>
      </p:sp>
      <p:sp>
        <p:nvSpPr>
          <p:cNvPr id="3" name="PlaceHolder 2"/>
          <p:cNvSpPr>
            <a:spLocks noGrp="1"/>
          </p:cNvSpPr>
          <p:nvPr>
            <p:ph type="subTitle"/>
          </p:nvPr>
        </p:nvSpPr>
        <p:spPr>
          <a:xfrm>
            <a:off x="609562" y="3324818"/>
            <a:ext cx="10971684" cy="535981"/>
          </a:xfrm>
          <a:prstGeom prst="rect">
            <a:avLst/>
          </a:prstGeom>
        </p:spPr>
        <p:txBody>
          <a:bodyPr lIns="0" tIns="0" rIns="0" bIns="0" anchor="ctr">
            <a:spAutoFit/>
          </a:bodyPr>
          <a:lstStyle/>
          <a:p>
            <a:pPr algn="ctr"/>
            <a:endParaRPr lang="en-US" sz="3870" b="0" strike="noStrike" spc="-1">
              <a:latin typeface="Arial"/>
            </a:endParaRPr>
          </a:p>
        </p:txBody>
      </p:sp>
    </p:spTree>
    <p:extLst>
      <p:ext uri="{BB962C8B-B14F-4D97-AF65-F5344CB8AC3E}">
        <p14:creationId xmlns:p14="http://schemas.microsoft.com/office/powerpoint/2010/main" val="1105953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8DE0-59FA-B74F-9871-CB2ACACD65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312099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F825E-C675-3947-A15C-3F301D1043CD}"/>
              </a:ext>
            </a:extLst>
          </p:cNvPr>
          <p:cNvSpPr>
            <a:spLocks noGrp="1"/>
          </p:cNvSpPr>
          <p:nvPr>
            <p:ph type="title"/>
          </p:nvPr>
        </p:nvSpPr>
        <p:spPr/>
        <p:txBody>
          <a:bodyPr/>
          <a:lstStyle/>
          <a:p>
            <a:r>
              <a:rPr lang="en-US"/>
              <a:t>Click to edit Master title style</a:t>
            </a:r>
          </a:p>
        </p:txBody>
      </p:sp>
      <p:sp>
        <p:nvSpPr>
          <p:cNvPr id="9" name="Text Placeholder 8">
            <a:extLst>
              <a:ext uri="{FF2B5EF4-FFF2-40B4-BE49-F238E27FC236}">
                <a16:creationId xmlns:a16="http://schemas.microsoft.com/office/drawing/2014/main" id="{D4EF3086-6912-E541-8123-5DE74B6511F3}"/>
              </a:ext>
            </a:extLst>
          </p:cNvPr>
          <p:cNvSpPr>
            <a:spLocks noGrp="1"/>
          </p:cNvSpPr>
          <p:nvPr>
            <p:ph type="body" sz="quarter" idx="10"/>
          </p:nvPr>
        </p:nvSpPr>
        <p:spPr>
          <a:xfrm>
            <a:off x="370703" y="1371597"/>
            <a:ext cx="11450595" cy="46865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9851029"/>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SLIDE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D84AD-3B90-49EF-B00A-EFD9C7B4CB47}"/>
              </a:ext>
            </a:extLst>
          </p:cNvPr>
          <p:cNvSpPr>
            <a:spLocks noGrp="1"/>
          </p:cNvSpPr>
          <p:nvPr>
            <p:ph type="title"/>
          </p:nvPr>
        </p:nvSpPr>
        <p:spPr>
          <a:xfrm>
            <a:off x="838200" y="320088"/>
            <a:ext cx="10515600" cy="614284"/>
          </a:xfrm>
          <a:prstGeom prst="rect">
            <a:avLst/>
          </a:prstGeom>
        </p:spPr>
        <p:txBody>
          <a:bodyPr/>
          <a:lstStyle>
            <a:lvl1pPr>
              <a:defRPr sz="2454" b="0" i="0">
                <a:solidFill>
                  <a:schemeClr val="accent2"/>
                </a:solidFill>
                <a:latin typeface="Public Sans Medium" pitchFamily="2" charset="77"/>
              </a:defRPr>
            </a:lvl1pPr>
          </a:lstStyle>
          <a:p>
            <a:r>
              <a:rPr lang="en-US" dirty="0"/>
              <a:t>Click to edit Master title style</a:t>
            </a:r>
          </a:p>
        </p:txBody>
      </p:sp>
      <p:sp>
        <p:nvSpPr>
          <p:cNvPr id="3" name="Google Shape;112;p28">
            <a:extLst>
              <a:ext uri="{FF2B5EF4-FFF2-40B4-BE49-F238E27FC236}">
                <a16:creationId xmlns:a16="http://schemas.microsoft.com/office/drawing/2014/main" id="{C02937F8-A3BF-8B58-38E6-99C8760ECD21}"/>
              </a:ext>
            </a:extLst>
          </p:cNvPr>
          <p:cNvSpPr txBox="1">
            <a:spLocks noGrp="1"/>
          </p:cNvSpPr>
          <p:nvPr>
            <p:ph type="body" idx="1"/>
          </p:nvPr>
        </p:nvSpPr>
        <p:spPr>
          <a:xfrm>
            <a:off x="837952" y="1229964"/>
            <a:ext cx="10516000" cy="5107705"/>
          </a:xfrm>
          <a:prstGeom prst="rect">
            <a:avLst/>
          </a:prstGeom>
          <a:noFill/>
          <a:ln>
            <a:noFill/>
          </a:ln>
        </p:spPr>
        <p:txBody>
          <a:bodyPr spcFirstLastPara="1" wrap="square" lIns="91425" tIns="45700" rIns="91425" bIns="45700" anchor="t" anchorCtr="0">
            <a:normAutofit/>
          </a:bodyPr>
          <a:lstStyle>
            <a:lvl1pPr marL="311719" lvl="0" indent="-277084" algn="l" rtl="0">
              <a:lnSpc>
                <a:spcPct val="90000"/>
              </a:lnSpc>
              <a:spcBef>
                <a:spcPts val="755"/>
              </a:spcBef>
              <a:spcAft>
                <a:spcPts val="0"/>
              </a:spcAft>
              <a:buSzPts val="2800"/>
              <a:buChar char="•"/>
              <a:defRPr sz="1636">
                <a:latin typeface="Public Sans" pitchFamily="2" charset="77"/>
              </a:defRPr>
            </a:lvl1pPr>
            <a:lvl2pPr marL="623438" lvl="1" indent="-283145" algn="l" rtl="0">
              <a:lnSpc>
                <a:spcPct val="90000"/>
              </a:lnSpc>
              <a:spcBef>
                <a:spcPts val="378"/>
              </a:spcBef>
              <a:spcAft>
                <a:spcPts val="0"/>
              </a:spcAft>
              <a:buSzPts val="2940"/>
              <a:buChar char="&gt;"/>
              <a:defRPr/>
            </a:lvl2pPr>
            <a:lvl3pPr marL="935157" lvl="2" indent="-277084" algn="l" rtl="0">
              <a:lnSpc>
                <a:spcPct val="90000"/>
              </a:lnSpc>
              <a:spcBef>
                <a:spcPts val="378"/>
              </a:spcBef>
              <a:spcAft>
                <a:spcPts val="0"/>
              </a:spcAft>
              <a:buSzPts val="2800"/>
              <a:buChar char="•"/>
              <a:defRPr/>
            </a:lvl3pPr>
            <a:lvl4pPr marL="1246876" lvl="3" indent="-277084" algn="l" rtl="0">
              <a:lnSpc>
                <a:spcPct val="90000"/>
              </a:lnSpc>
              <a:spcBef>
                <a:spcPts val="378"/>
              </a:spcBef>
              <a:spcAft>
                <a:spcPts val="0"/>
              </a:spcAft>
              <a:buSzPts val="2800"/>
              <a:buChar char="•"/>
              <a:defRPr/>
            </a:lvl4pPr>
            <a:lvl5pPr marL="1558595" lvl="4" indent="-277084" algn="l" rtl="0">
              <a:lnSpc>
                <a:spcPct val="90000"/>
              </a:lnSpc>
              <a:spcBef>
                <a:spcPts val="378"/>
              </a:spcBef>
              <a:spcAft>
                <a:spcPts val="0"/>
              </a:spcAft>
              <a:buSzPts val="2800"/>
              <a:buChar char="•"/>
              <a:defRPr/>
            </a:lvl5pPr>
            <a:lvl6pPr marL="1870314" lvl="5" indent="-242231" algn="l" rtl="0">
              <a:lnSpc>
                <a:spcPct val="90000"/>
              </a:lnSpc>
              <a:spcBef>
                <a:spcPts val="378"/>
              </a:spcBef>
              <a:spcAft>
                <a:spcPts val="0"/>
              </a:spcAft>
              <a:buSzPts val="1995"/>
              <a:buChar char="•"/>
              <a:defRPr/>
            </a:lvl6pPr>
            <a:lvl7pPr marL="2182033" lvl="6" indent="-242231" algn="l" rtl="0">
              <a:lnSpc>
                <a:spcPct val="90000"/>
              </a:lnSpc>
              <a:spcBef>
                <a:spcPts val="378"/>
              </a:spcBef>
              <a:spcAft>
                <a:spcPts val="0"/>
              </a:spcAft>
              <a:buSzPts val="1995"/>
              <a:buChar char="•"/>
              <a:defRPr/>
            </a:lvl7pPr>
            <a:lvl8pPr marL="2493752" lvl="7" indent="-242231" algn="l" rtl="0">
              <a:lnSpc>
                <a:spcPct val="90000"/>
              </a:lnSpc>
              <a:spcBef>
                <a:spcPts val="378"/>
              </a:spcBef>
              <a:spcAft>
                <a:spcPts val="0"/>
              </a:spcAft>
              <a:buSzPts val="1995"/>
              <a:buChar char="•"/>
              <a:defRPr/>
            </a:lvl8pPr>
            <a:lvl9pPr marL="2805471" lvl="8" indent="-242231" algn="l" rtl="0">
              <a:lnSpc>
                <a:spcPct val="90000"/>
              </a:lnSpc>
              <a:spcBef>
                <a:spcPts val="378"/>
              </a:spcBef>
              <a:spcAft>
                <a:spcPts val="0"/>
              </a:spcAft>
              <a:buSzPts val="1995"/>
              <a:buChar char="•"/>
              <a:defRPr/>
            </a:lvl9pPr>
          </a:lstStyle>
          <a:p>
            <a:endParaRPr dirty="0"/>
          </a:p>
        </p:txBody>
      </p:sp>
      <p:pic>
        <p:nvPicPr>
          <p:cNvPr id="5" name="Picture 4">
            <a:extLst>
              <a:ext uri="{FF2B5EF4-FFF2-40B4-BE49-F238E27FC236}">
                <a16:creationId xmlns:a16="http://schemas.microsoft.com/office/drawing/2014/main" id="{1585538A-6BCE-06A5-466E-8E2F9F649F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33099" y="303442"/>
            <a:ext cx="447062" cy="447062"/>
          </a:xfrm>
          <a:prstGeom prst="rect">
            <a:avLst/>
          </a:prstGeom>
        </p:spPr>
      </p:pic>
    </p:spTree>
    <p:extLst>
      <p:ext uri="{BB962C8B-B14F-4D97-AF65-F5344CB8AC3E}">
        <p14:creationId xmlns:p14="http://schemas.microsoft.com/office/powerpoint/2010/main" val="4248772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F825E-C675-3947-A15C-3F301D1043CD}"/>
              </a:ext>
            </a:extLst>
          </p:cNvPr>
          <p:cNvSpPr>
            <a:spLocks noGrp="1"/>
          </p:cNvSpPr>
          <p:nvPr>
            <p:ph type="title"/>
          </p:nvPr>
        </p:nvSpPr>
        <p:spPr/>
        <p:txBody>
          <a:bodyPr/>
          <a:lstStyle/>
          <a:p>
            <a:r>
              <a:rPr lang="en-US"/>
              <a:t>Click to edit Master title style</a:t>
            </a:r>
          </a:p>
        </p:txBody>
      </p:sp>
      <p:sp>
        <p:nvSpPr>
          <p:cNvPr id="9" name="Text Placeholder 8">
            <a:extLst>
              <a:ext uri="{FF2B5EF4-FFF2-40B4-BE49-F238E27FC236}">
                <a16:creationId xmlns:a16="http://schemas.microsoft.com/office/drawing/2014/main" id="{D4EF3086-6912-E541-8123-5DE74B6511F3}"/>
              </a:ext>
            </a:extLst>
          </p:cNvPr>
          <p:cNvSpPr>
            <a:spLocks noGrp="1"/>
          </p:cNvSpPr>
          <p:nvPr>
            <p:ph type="body" sz="quarter" idx="10"/>
          </p:nvPr>
        </p:nvSpPr>
        <p:spPr>
          <a:xfrm>
            <a:off x="370703" y="1371597"/>
            <a:ext cx="11450595" cy="46865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44512"/>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6" name="Title 1"/>
          <p:cNvSpPr>
            <a:spLocks noGrp="1"/>
          </p:cNvSpPr>
          <p:nvPr>
            <p:ph type="title"/>
          </p:nvPr>
        </p:nvSpPr>
        <p:spPr>
          <a:xfrm>
            <a:off x="508001" y="2362201"/>
            <a:ext cx="11175999" cy="1447800"/>
          </a:xfrm>
          <a:prstGeom prst="rect">
            <a:avLst/>
          </a:prstGeom>
          <a:noFill/>
        </p:spPr>
        <p:txBody>
          <a:bodyPr/>
          <a:lstStyle>
            <a:lvl1pPr algn="ctr">
              <a:defRPr sz="3200" b="0" i="0">
                <a:solidFill>
                  <a:srgbClr val="083B74"/>
                </a:solidFill>
                <a:latin typeface="Arial" pitchFamily="34" charset="0"/>
                <a:cs typeface="Arial" pitchFamily="34" charset="0"/>
              </a:defRPr>
            </a:lvl1pPr>
          </a:lstStyle>
          <a:p>
            <a:r>
              <a:rPr lang="en-US"/>
              <a:t>Click to edit Master title style</a:t>
            </a:r>
            <a:endParaRPr lang="en-US" dirty="0"/>
          </a:p>
        </p:txBody>
      </p:sp>
      <p:sp>
        <p:nvSpPr>
          <p:cNvPr id="7" name="Subtitle 2"/>
          <p:cNvSpPr>
            <a:spLocks noGrp="1"/>
          </p:cNvSpPr>
          <p:nvPr>
            <p:ph type="subTitle" idx="1"/>
          </p:nvPr>
        </p:nvSpPr>
        <p:spPr>
          <a:xfrm>
            <a:off x="472836" y="4495801"/>
            <a:ext cx="11244969" cy="900523"/>
          </a:xfrm>
          <a:prstGeom prst="rect">
            <a:avLst/>
          </a:prstGeom>
        </p:spPr>
        <p:txBody>
          <a:bodyPr>
            <a:normAutofit/>
          </a:bodyPr>
          <a:lstStyle>
            <a:lvl1pPr marL="0" indent="0" algn="ctr">
              <a:buNone/>
              <a:defRPr sz="1800" b="0" i="0">
                <a:solidFill>
                  <a:srgbClr val="083B74"/>
                </a:solidFill>
                <a:latin typeface="Arial" pitchFamily="34" charset="0"/>
                <a:cs typeface="Arial" pitchFamily="34" charset="0"/>
              </a:defRPr>
            </a:lvl1pPr>
            <a:lvl2pPr marL="457225" indent="0" algn="ctr">
              <a:buNone/>
              <a:defRPr>
                <a:solidFill>
                  <a:schemeClr val="tx1">
                    <a:tint val="75000"/>
                  </a:schemeClr>
                </a:solidFill>
              </a:defRPr>
            </a:lvl2pPr>
            <a:lvl3pPr marL="914448" indent="0" algn="ctr">
              <a:buNone/>
              <a:defRPr>
                <a:solidFill>
                  <a:schemeClr val="tx1">
                    <a:tint val="75000"/>
                  </a:schemeClr>
                </a:solidFill>
              </a:defRPr>
            </a:lvl3pPr>
            <a:lvl4pPr marL="1371672" indent="0" algn="ctr">
              <a:buNone/>
              <a:defRPr>
                <a:solidFill>
                  <a:schemeClr val="tx1">
                    <a:tint val="75000"/>
                  </a:schemeClr>
                </a:solidFill>
              </a:defRPr>
            </a:lvl4pPr>
            <a:lvl5pPr marL="1828897" indent="0" algn="ctr">
              <a:buNone/>
              <a:defRPr>
                <a:solidFill>
                  <a:schemeClr val="tx1">
                    <a:tint val="75000"/>
                  </a:schemeClr>
                </a:solidFill>
              </a:defRPr>
            </a:lvl5pPr>
            <a:lvl6pPr marL="2286120" indent="0" algn="ctr">
              <a:buNone/>
              <a:defRPr>
                <a:solidFill>
                  <a:schemeClr val="tx1">
                    <a:tint val="75000"/>
                  </a:schemeClr>
                </a:solidFill>
              </a:defRPr>
            </a:lvl6pPr>
            <a:lvl7pPr marL="2743345" indent="0" algn="ctr">
              <a:buNone/>
              <a:defRPr>
                <a:solidFill>
                  <a:schemeClr val="tx1">
                    <a:tint val="75000"/>
                  </a:schemeClr>
                </a:solidFill>
              </a:defRPr>
            </a:lvl7pPr>
            <a:lvl8pPr marL="3200569" indent="0" algn="ctr">
              <a:buNone/>
              <a:defRPr>
                <a:solidFill>
                  <a:schemeClr val="tx1">
                    <a:tint val="75000"/>
                  </a:schemeClr>
                </a:solidFill>
              </a:defRPr>
            </a:lvl8pPr>
            <a:lvl9pPr marL="3657793"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26936021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DB1CF-234D-9701-2416-3077C6264E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2FCF49-305B-C841-F109-EB0BAE9909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1299D6-5566-180D-9D0D-FD3633C58C12}"/>
              </a:ext>
            </a:extLst>
          </p:cNvPr>
          <p:cNvSpPr>
            <a:spLocks noGrp="1"/>
          </p:cNvSpPr>
          <p:nvPr>
            <p:ph type="dt" sz="half" idx="10"/>
          </p:nvPr>
        </p:nvSpPr>
        <p:spPr/>
        <p:txBody>
          <a:bodyPr/>
          <a:lstStyle/>
          <a:p>
            <a:fld id="{EBF579D4-5DCF-494B-96FE-69AC7F812A42}" type="datetimeFigureOut">
              <a:rPr lang="en-US" smtClean="0"/>
              <a:t>10/14/23</a:t>
            </a:fld>
            <a:endParaRPr lang="en-US" dirty="0"/>
          </a:p>
        </p:txBody>
      </p:sp>
      <p:sp>
        <p:nvSpPr>
          <p:cNvPr id="5" name="Footer Placeholder 4">
            <a:extLst>
              <a:ext uri="{FF2B5EF4-FFF2-40B4-BE49-F238E27FC236}">
                <a16:creationId xmlns:a16="http://schemas.microsoft.com/office/drawing/2014/main" id="{2570B040-E92E-A3F5-5404-6211F59C9F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283A6D-15A8-A955-C077-ACD380DFB136}"/>
              </a:ext>
            </a:extLst>
          </p:cNvPr>
          <p:cNvSpPr>
            <a:spLocks noGrp="1"/>
          </p:cNvSpPr>
          <p:nvPr>
            <p:ph type="sldNum" sz="quarter" idx="12"/>
          </p:nvPr>
        </p:nvSpPr>
        <p:spPr/>
        <p:txBody>
          <a:bodyPr/>
          <a:lstStyle/>
          <a:p>
            <a:fld id="{1FE0B7C0-AB0F-A149-BF19-D052D36AD9E0}" type="slidenum">
              <a:rPr lang="en-US" smtClean="0"/>
              <a:t>‹#›</a:t>
            </a:fld>
            <a:endParaRPr lang="en-US" dirty="0"/>
          </a:p>
        </p:txBody>
      </p:sp>
    </p:spTree>
    <p:extLst>
      <p:ext uri="{BB962C8B-B14F-4D97-AF65-F5344CB8AC3E}">
        <p14:creationId xmlns:p14="http://schemas.microsoft.com/office/powerpoint/2010/main" val="1520780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A1086-17E8-9BFC-0E10-72B256C084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E94CE4-DCD4-C1D6-B944-9A8CF82D5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94C967-DCC5-ABDF-79A1-A4753228383D}"/>
              </a:ext>
            </a:extLst>
          </p:cNvPr>
          <p:cNvSpPr>
            <a:spLocks noGrp="1"/>
          </p:cNvSpPr>
          <p:nvPr>
            <p:ph type="dt" sz="half" idx="10"/>
          </p:nvPr>
        </p:nvSpPr>
        <p:spPr/>
        <p:txBody>
          <a:bodyPr/>
          <a:lstStyle/>
          <a:p>
            <a:fld id="{EBF579D4-5DCF-494B-96FE-69AC7F812A42}" type="datetimeFigureOut">
              <a:rPr lang="en-US" smtClean="0"/>
              <a:t>10/14/23</a:t>
            </a:fld>
            <a:endParaRPr lang="en-US" dirty="0"/>
          </a:p>
        </p:txBody>
      </p:sp>
      <p:sp>
        <p:nvSpPr>
          <p:cNvPr id="5" name="Footer Placeholder 4">
            <a:extLst>
              <a:ext uri="{FF2B5EF4-FFF2-40B4-BE49-F238E27FC236}">
                <a16:creationId xmlns:a16="http://schemas.microsoft.com/office/drawing/2014/main" id="{6DD19D3C-0CC0-A4B9-93CC-BF8877CBC3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65695D-5490-A844-BBCB-AA868DF83DCE}"/>
              </a:ext>
            </a:extLst>
          </p:cNvPr>
          <p:cNvSpPr>
            <a:spLocks noGrp="1"/>
          </p:cNvSpPr>
          <p:nvPr>
            <p:ph type="sldNum" sz="quarter" idx="12"/>
          </p:nvPr>
        </p:nvSpPr>
        <p:spPr/>
        <p:txBody>
          <a:bodyPr/>
          <a:lstStyle/>
          <a:p>
            <a:fld id="{1FE0B7C0-AB0F-A149-BF19-D052D36AD9E0}" type="slidenum">
              <a:rPr lang="en-US" smtClean="0"/>
              <a:t>‹#›</a:t>
            </a:fld>
            <a:endParaRPr lang="en-US" dirty="0"/>
          </a:p>
        </p:txBody>
      </p:sp>
    </p:spTree>
    <p:extLst>
      <p:ext uri="{BB962C8B-B14F-4D97-AF65-F5344CB8AC3E}">
        <p14:creationId xmlns:p14="http://schemas.microsoft.com/office/powerpoint/2010/main" val="3827142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CEC6F-DAE4-BBA1-9B83-A1EE827266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4F8579-ADE5-E967-CD21-BDFFC31B5A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42FD85-7127-47DB-B15F-BF608E02F6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A500CE-359B-CE4B-8454-B359DFDD8F6D}"/>
              </a:ext>
            </a:extLst>
          </p:cNvPr>
          <p:cNvSpPr>
            <a:spLocks noGrp="1"/>
          </p:cNvSpPr>
          <p:nvPr>
            <p:ph type="dt" sz="half" idx="10"/>
          </p:nvPr>
        </p:nvSpPr>
        <p:spPr/>
        <p:txBody>
          <a:bodyPr/>
          <a:lstStyle/>
          <a:p>
            <a:fld id="{EBF579D4-5DCF-494B-96FE-69AC7F812A42}" type="datetimeFigureOut">
              <a:rPr lang="en-US" smtClean="0"/>
              <a:t>10/14/23</a:t>
            </a:fld>
            <a:endParaRPr lang="en-US" dirty="0"/>
          </a:p>
        </p:txBody>
      </p:sp>
      <p:sp>
        <p:nvSpPr>
          <p:cNvPr id="6" name="Footer Placeholder 5">
            <a:extLst>
              <a:ext uri="{FF2B5EF4-FFF2-40B4-BE49-F238E27FC236}">
                <a16:creationId xmlns:a16="http://schemas.microsoft.com/office/drawing/2014/main" id="{07DB07B3-1182-D28D-C9A0-428E26144B7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8A3268E-DF43-FA02-F00D-178400EE1457}"/>
              </a:ext>
            </a:extLst>
          </p:cNvPr>
          <p:cNvSpPr>
            <a:spLocks noGrp="1"/>
          </p:cNvSpPr>
          <p:nvPr>
            <p:ph type="sldNum" sz="quarter" idx="12"/>
          </p:nvPr>
        </p:nvSpPr>
        <p:spPr/>
        <p:txBody>
          <a:bodyPr/>
          <a:lstStyle/>
          <a:p>
            <a:fld id="{1FE0B7C0-AB0F-A149-BF19-D052D36AD9E0}" type="slidenum">
              <a:rPr lang="en-US" smtClean="0"/>
              <a:t>‹#›</a:t>
            </a:fld>
            <a:endParaRPr lang="en-US" dirty="0"/>
          </a:p>
        </p:txBody>
      </p:sp>
    </p:spTree>
    <p:extLst>
      <p:ext uri="{BB962C8B-B14F-4D97-AF65-F5344CB8AC3E}">
        <p14:creationId xmlns:p14="http://schemas.microsoft.com/office/powerpoint/2010/main" val="111854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9767A-449A-B60E-5D91-1AA0D9D088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B077B9-F3B8-29E7-F583-1F8EB80D84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FC80D7-85F0-4C3D-7830-66C7F198A0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74F263-E4C4-2B5C-B4C8-B475068490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F44700-5ACF-F450-38BF-2DCB33AA05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0AD351-8605-4FD3-586C-AF0BC18140D5}"/>
              </a:ext>
            </a:extLst>
          </p:cNvPr>
          <p:cNvSpPr>
            <a:spLocks noGrp="1"/>
          </p:cNvSpPr>
          <p:nvPr>
            <p:ph type="dt" sz="half" idx="10"/>
          </p:nvPr>
        </p:nvSpPr>
        <p:spPr/>
        <p:txBody>
          <a:bodyPr/>
          <a:lstStyle/>
          <a:p>
            <a:fld id="{EBF579D4-5DCF-494B-96FE-69AC7F812A42}" type="datetimeFigureOut">
              <a:rPr lang="en-US" smtClean="0"/>
              <a:t>10/14/23</a:t>
            </a:fld>
            <a:endParaRPr lang="en-US" dirty="0"/>
          </a:p>
        </p:txBody>
      </p:sp>
      <p:sp>
        <p:nvSpPr>
          <p:cNvPr id="8" name="Footer Placeholder 7">
            <a:extLst>
              <a:ext uri="{FF2B5EF4-FFF2-40B4-BE49-F238E27FC236}">
                <a16:creationId xmlns:a16="http://schemas.microsoft.com/office/drawing/2014/main" id="{AD3D4FD2-0D68-7570-8E72-880459392E9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8AB7F3F-8219-9824-5820-33A8458601DD}"/>
              </a:ext>
            </a:extLst>
          </p:cNvPr>
          <p:cNvSpPr>
            <a:spLocks noGrp="1"/>
          </p:cNvSpPr>
          <p:nvPr>
            <p:ph type="sldNum" sz="quarter" idx="12"/>
          </p:nvPr>
        </p:nvSpPr>
        <p:spPr/>
        <p:txBody>
          <a:bodyPr/>
          <a:lstStyle/>
          <a:p>
            <a:fld id="{1FE0B7C0-AB0F-A149-BF19-D052D36AD9E0}" type="slidenum">
              <a:rPr lang="en-US" smtClean="0"/>
              <a:t>‹#›</a:t>
            </a:fld>
            <a:endParaRPr lang="en-US" dirty="0"/>
          </a:p>
        </p:txBody>
      </p:sp>
    </p:spTree>
    <p:extLst>
      <p:ext uri="{BB962C8B-B14F-4D97-AF65-F5344CB8AC3E}">
        <p14:creationId xmlns:p14="http://schemas.microsoft.com/office/powerpoint/2010/main" val="1945781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95F00-08D7-4323-5253-9D4898B892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A2E904-D883-7130-6874-DA6443031D3C}"/>
              </a:ext>
            </a:extLst>
          </p:cNvPr>
          <p:cNvSpPr>
            <a:spLocks noGrp="1"/>
          </p:cNvSpPr>
          <p:nvPr>
            <p:ph type="dt" sz="half" idx="10"/>
          </p:nvPr>
        </p:nvSpPr>
        <p:spPr/>
        <p:txBody>
          <a:bodyPr/>
          <a:lstStyle/>
          <a:p>
            <a:fld id="{EBF579D4-5DCF-494B-96FE-69AC7F812A42}" type="datetimeFigureOut">
              <a:rPr lang="en-US" smtClean="0"/>
              <a:t>10/14/23</a:t>
            </a:fld>
            <a:endParaRPr lang="en-US" dirty="0"/>
          </a:p>
        </p:txBody>
      </p:sp>
      <p:sp>
        <p:nvSpPr>
          <p:cNvPr id="4" name="Footer Placeholder 3">
            <a:extLst>
              <a:ext uri="{FF2B5EF4-FFF2-40B4-BE49-F238E27FC236}">
                <a16:creationId xmlns:a16="http://schemas.microsoft.com/office/drawing/2014/main" id="{DE0407D9-1169-FD75-4684-EB0F7ED4136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A872381-BB90-7F4B-02ED-39DCE2BE2094}"/>
              </a:ext>
            </a:extLst>
          </p:cNvPr>
          <p:cNvSpPr>
            <a:spLocks noGrp="1"/>
          </p:cNvSpPr>
          <p:nvPr>
            <p:ph type="sldNum" sz="quarter" idx="12"/>
          </p:nvPr>
        </p:nvSpPr>
        <p:spPr/>
        <p:txBody>
          <a:bodyPr/>
          <a:lstStyle/>
          <a:p>
            <a:fld id="{1FE0B7C0-AB0F-A149-BF19-D052D36AD9E0}" type="slidenum">
              <a:rPr lang="en-US" smtClean="0"/>
              <a:t>‹#›</a:t>
            </a:fld>
            <a:endParaRPr lang="en-US" dirty="0"/>
          </a:p>
        </p:txBody>
      </p:sp>
    </p:spTree>
    <p:extLst>
      <p:ext uri="{BB962C8B-B14F-4D97-AF65-F5344CB8AC3E}">
        <p14:creationId xmlns:p14="http://schemas.microsoft.com/office/powerpoint/2010/main" val="1251575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09E79-7F0A-E2A2-7526-E9C54E19C53A}"/>
              </a:ext>
            </a:extLst>
          </p:cNvPr>
          <p:cNvSpPr>
            <a:spLocks noGrp="1"/>
          </p:cNvSpPr>
          <p:nvPr>
            <p:ph type="dt" sz="half" idx="10"/>
          </p:nvPr>
        </p:nvSpPr>
        <p:spPr/>
        <p:txBody>
          <a:bodyPr/>
          <a:lstStyle/>
          <a:p>
            <a:fld id="{EBF579D4-5DCF-494B-96FE-69AC7F812A42}" type="datetimeFigureOut">
              <a:rPr lang="en-US" smtClean="0"/>
              <a:t>10/14/23</a:t>
            </a:fld>
            <a:endParaRPr lang="en-US" dirty="0"/>
          </a:p>
        </p:txBody>
      </p:sp>
      <p:sp>
        <p:nvSpPr>
          <p:cNvPr id="3" name="Footer Placeholder 2">
            <a:extLst>
              <a:ext uri="{FF2B5EF4-FFF2-40B4-BE49-F238E27FC236}">
                <a16:creationId xmlns:a16="http://schemas.microsoft.com/office/drawing/2014/main" id="{2069937E-9A1F-2389-B39C-E7A35BFBD85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FE11AF5-B0B1-4751-3809-A8896598AE5E}"/>
              </a:ext>
            </a:extLst>
          </p:cNvPr>
          <p:cNvSpPr>
            <a:spLocks noGrp="1"/>
          </p:cNvSpPr>
          <p:nvPr>
            <p:ph type="sldNum" sz="quarter" idx="12"/>
          </p:nvPr>
        </p:nvSpPr>
        <p:spPr/>
        <p:txBody>
          <a:bodyPr/>
          <a:lstStyle/>
          <a:p>
            <a:fld id="{1FE0B7C0-AB0F-A149-BF19-D052D36AD9E0}" type="slidenum">
              <a:rPr lang="en-US" smtClean="0"/>
              <a:t>‹#›</a:t>
            </a:fld>
            <a:endParaRPr lang="en-US" dirty="0"/>
          </a:p>
        </p:txBody>
      </p:sp>
    </p:spTree>
    <p:extLst>
      <p:ext uri="{BB962C8B-B14F-4D97-AF65-F5344CB8AC3E}">
        <p14:creationId xmlns:p14="http://schemas.microsoft.com/office/powerpoint/2010/main" val="3392722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CDD06-30A3-7F2B-142C-1F28395955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B4EFCA-62F9-FA6B-B275-A4C79025F6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BDE512-6843-21F5-1E51-084FEA7A4F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85ABB4-2A0E-CB80-F63B-869600C37375}"/>
              </a:ext>
            </a:extLst>
          </p:cNvPr>
          <p:cNvSpPr>
            <a:spLocks noGrp="1"/>
          </p:cNvSpPr>
          <p:nvPr>
            <p:ph type="dt" sz="half" idx="10"/>
          </p:nvPr>
        </p:nvSpPr>
        <p:spPr/>
        <p:txBody>
          <a:bodyPr/>
          <a:lstStyle/>
          <a:p>
            <a:fld id="{EBF579D4-5DCF-494B-96FE-69AC7F812A42}" type="datetimeFigureOut">
              <a:rPr lang="en-US" smtClean="0"/>
              <a:t>10/14/23</a:t>
            </a:fld>
            <a:endParaRPr lang="en-US" dirty="0"/>
          </a:p>
        </p:txBody>
      </p:sp>
      <p:sp>
        <p:nvSpPr>
          <p:cNvPr id="6" name="Footer Placeholder 5">
            <a:extLst>
              <a:ext uri="{FF2B5EF4-FFF2-40B4-BE49-F238E27FC236}">
                <a16:creationId xmlns:a16="http://schemas.microsoft.com/office/drawing/2014/main" id="{86886747-07B7-755A-1A71-A9627CFF978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AD6E757-11EA-7C7E-5085-227CB7C04FB0}"/>
              </a:ext>
            </a:extLst>
          </p:cNvPr>
          <p:cNvSpPr>
            <a:spLocks noGrp="1"/>
          </p:cNvSpPr>
          <p:nvPr>
            <p:ph type="sldNum" sz="quarter" idx="12"/>
          </p:nvPr>
        </p:nvSpPr>
        <p:spPr/>
        <p:txBody>
          <a:bodyPr/>
          <a:lstStyle/>
          <a:p>
            <a:fld id="{1FE0B7C0-AB0F-A149-BF19-D052D36AD9E0}" type="slidenum">
              <a:rPr lang="en-US" smtClean="0"/>
              <a:t>‹#›</a:t>
            </a:fld>
            <a:endParaRPr lang="en-US" dirty="0"/>
          </a:p>
        </p:txBody>
      </p:sp>
    </p:spTree>
    <p:extLst>
      <p:ext uri="{BB962C8B-B14F-4D97-AF65-F5344CB8AC3E}">
        <p14:creationId xmlns:p14="http://schemas.microsoft.com/office/powerpoint/2010/main" val="22936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C9634-C549-B63A-3F1D-67993D8C09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ED2C30-E12B-27D0-21DB-7DBEC611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D7DA715-343C-CB3D-98DC-BBB6943B1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B3757E-F7A3-203F-E51A-F94D9CA55A96}"/>
              </a:ext>
            </a:extLst>
          </p:cNvPr>
          <p:cNvSpPr>
            <a:spLocks noGrp="1"/>
          </p:cNvSpPr>
          <p:nvPr>
            <p:ph type="dt" sz="half" idx="10"/>
          </p:nvPr>
        </p:nvSpPr>
        <p:spPr/>
        <p:txBody>
          <a:bodyPr/>
          <a:lstStyle/>
          <a:p>
            <a:fld id="{EBF579D4-5DCF-494B-96FE-69AC7F812A42}" type="datetimeFigureOut">
              <a:rPr lang="en-US" smtClean="0"/>
              <a:t>10/14/23</a:t>
            </a:fld>
            <a:endParaRPr lang="en-US" dirty="0"/>
          </a:p>
        </p:txBody>
      </p:sp>
      <p:sp>
        <p:nvSpPr>
          <p:cNvPr id="6" name="Footer Placeholder 5">
            <a:extLst>
              <a:ext uri="{FF2B5EF4-FFF2-40B4-BE49-F238E27FC236}">
                <a16:creationId xmlns:a16="http://schemas.microsoft.com/office/drawing/2014/main" id="{C00AC49A-9C15-A593-7E9F-8CBB312CFE4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80C7E18-047D-46FD-5B89-3E2724761787}"/>
              </a:ext>
            </a:extLst>
          </p:cNvPr>
          <p:cNvSpPr>
            <a:spLocks noGrp="1"/>
          </p:cNvSpPr>
          <p:nvPr>
            <p:ph type="sldNum" sz="quarter" idx="12"/>
          </p:nvPr>
        </p:nvSpPr>
        <p:spPr/>
        <p:txBody>
          <a:bodyPr/>
          <a:lstStyle/>
          <a:p>
            <a:fld id="{1FE0B7C0-AB0F-A149-BF19-D052D36AD9E0}" type="slidenum">
              <a:rPr lang="en-US" smtClean="0"/>
              <a:t>‹#›</a:t>
            </a:fld>
            <a:endParaRPr lang="en-US" dirty="0"/>
          </a:p>
        </p:txBody>
      </p:sp>
    </p:spTree>
    <p:extLst>
      <p:ext uri="{BB962C8B-B14F-4D97-AF65-F5344CB8AC3E}">
        <p14:creationId xmlns:p14="http://schemas.microsoft.com/office/powerpoint/2010/main" val="340802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4000"/>
                <a:satMod val="80000"/>
                <a:lumMod val="106000"/>
              </a:schemeClr>
            </a:gs>
            <a:gs pos="100000">
              <a:schemeClr val="bg2">
                <a:shade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B97971-034C-DAAF-BA8D-1AC3C169A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9EC57-7E3E-CD65-6DB2-47EB132E1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07B4BA-4DF6-83C5-4990-07E13E59A7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579D4-5DCF-494B-96FE-69AC7F812A42}" type="datetimeFigureOut">
              <a:rPr lang="en-US" smtClean="0"/>
              <a:t>10/14/23</a:t>
            </a:fld>
            <a:endParaRPr lang="en-US" dirty="0"/>
          </a:p>
        </p:txBody>
      </p:sp>
      <p:sp>
        <p:nvSpPr>
          <p:cNvPr id="5" name="Footer Placeholder 4">
            <a:extLst>
              <a:ext uri="{FF2B5EF4-FFF2-40B4-BE49-F238E27FC236}">
                <a16:creationId xmlns:a16="http://schemas.microsoft.com/office/drawing/2014/main" id="{911F9099-D942-4638-58E7-F88C057CF3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D9528F8-4555-32E6-8F0B-838C06A528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E0B7C0-AB0F-A149-BF19-D052D36AD9E0}" type="slidenum">
              <a:rPr lang="en-US" smtClean="0"/>
              <a:t>‹#›</a:t>
            </a:fld>
            <a:endParaRPr lang="en-US" dirty="0"/>
          </a:p>
        </p:txBody>
      </p:sp>
    </p:spTree>
    <p:extLst>
      <p:ext uri="{BB962C8B-B14F-4D97-AF65-F5344CB8AC3E}">
        <p14:creationId xmlns:p14="http://schemas.microsoft.com/office/powerpoint/2010/main" val="800555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6" r:id="rId13"/>
    <p:sldLayoutId id="2147483668" r:id="rId14"/>
    <p:sldLayoutId id="2147483670" r:id="rId15"/>
    <p:sldLayoutId id="2147483813" r:id="rId16"/>
    <p:sldLayoutId id="2147483814"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hyperlink" Target="https://doi.org/10.1148/radiol.2015150921"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7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hyperlink" Target="https://doi.org/10.1148/rg.2018180015"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9BB5CE-B151-C34F-1724-E1D0AF15EE25}"/>
              </a:ext>
            </a:extLst>
          </p:cNvPr>
          <p:cNvPicPr>
            <a:picLocks noChangeAspect="1"/>
          </p:cNvPicPr>
          <p:nvPr/>
        </p:nvPicPr>
        <p:blipFill>
          <a:blip r:embed="rId2">
            <a:alphaModFix amt="31000"/>
          </a:blip>
          <a:stretch>
            <a:fillRect/>
          </a:stretch>
        </p:blipFill>
        <p:spPr>
          <a:xfrm>
            <a:off x="437141" y="304801"/>
            <a:ext cx="11436204" cy="6317672"/>
          </a:xfrm>
          <a:prstGeom prst="rect">
            <a:avLst/>
          </a:prstGeom>
        </p:spPr>
      </p:pic>
      <p:sp>
        <p:nvSpPr>
          <p:cNvPr id="4" name="Footer Placeholder 3">
            <a:extLst>
              <a:ext uri="{FF2B5EF4-FFF2-40B4-BE49-F238E27FC236}">
                <a16:creationId xmlns:a16="http://schemas.microsoft.com/office/drawing/2014/main" id="{FDCE38A2-460C-46E5-87DD-EC0F3D694171}"/>
              </a:ext>
            </a:extLst>
          </p:cNvPr>
          <p:cNvSpPr>
            <a:spLocks noGrp="1"/>
          </p:cNvSpPr>
          <p:nvPr>
            <p:ph type="ftr" sz="quarter" idx="4294967295"/>
          </p:nvPr>
        </p:nvSpPr>
        <p:spPr>
          <a:xfrm>
            <a:off x="6003634" y="6345535"/>
            <a:ext cx="184731" cy="461665"/>
          </a:xfrm>
          <a:prstGeom prst="rect">
            <a:avLst/>
          </a:prstGeom>
        </p:spPr>
        <p:txBody>
          <a:bodyPr wrap="none" anchor="b" anchorCtr="1">
            <a:spAutoFit/>
          </a:bodyPr>
          <a:lstStyle/>
          <a:p>
            <a:endParaRPr lang="en-US" dirty="0"/>
          </a:p>
          <a:p>
            <a:endParaRPr lang="en-US" dirty="0"/>
          </a:p>
        </p:txBody>
      </p:sp>
      <p:sp>
        <p:nvSpPr>
          <p:cNvPr id="3" name="Subtitle 2">
            <a:extLst>
              <a:ext uri="{FF2B5EF4-FFF2-40B4-BE49-F238E27FC236}">
                <a16:creationId xmlns:a16="http://schemas.microsoft.com/office/drawing/2014/main" id="{22713DC2-EF57-495E-88F8-DE89294F972C}"/>
              </a:ext>
            </a:extLst>
          </p:cNvPr>
          <p:cNvSpPr>
            <a:spLocks noGrp="1"/>
          </p:cNvSpPr>
          <p:nvPr>
            <p:ph type="subTitle" idx="1"/>
          </p:nvPr>
        </p:nvSpPr>
        <p:spPr>
          <a:xfrm>
            <a:off x="437141" y="2859063"/>
            <a:ext cx="10965050" cy="2169312"/>
          </a:xfrm>
        </p:spPr>
        <p:txBody>
          <a:bodyPr>
            <a:normAutofit/>
          </a:bodyPr>
          <a:lstStyle/>
          <a:p>
            <a:pPr algn="ctr">
              <a:spcBef>
                <a:spcPts val="100"/>
              </a:spcBef>
            </a:pPr>
            <a:r>
              <a:rPr lang="en-US" sz="3600" b="1" dirty="0">
                <a:solidFill>
                  <a:schemeClr val="tx1"/>
                </a:solidFill>
                <a:latin typeface="+mn-lt"/>
              </a:rPr>
              <a:t>Workforce: Statistics and Analysis</a:t>
            </a:r>
          </a:p>
          <a:p>
            <a:pPr algn="ctr">
              <a:spcBef>
                <a:spcPts val="100"/>
              </a:spcBef>
            </a:pPr>
            <a:endParaRPr lang="en-US" sz="1200" b="1" dirty="0">
              <a:solidFill>
                <a:schemeClr val="tx1"/>
              </a:solidFill>
              <a:latin typeface="+mn-lt"/>
            </a:endParaRPr>
          </a:p>
          <a:p>
            <a:pPr algn="ctr">
              <a:spcBef>
                <a:spcPts val="100"/>
              </a:spcBef>
            </a:pPr>
            <a:endParaRPr lang="en-US" sz="2000" b="1" dirty="0">
              <a:solidFill>
                <a:schemeClr val="tx1"/>
              </a:solidFill>
              <a:latin typeface="+mn-lt"/>
            </a:endParaRPr>
          </a:p>
        </p:txBody>
      </p:sp>
      <p:sp>
        <p:nvSpPr>
          <p:cNvPr id="5" name="TextBox 4">
            <a:extLst>
              <a:ext uri="{FF2B5EF4-FFF2-40B4-BE49-F238E27FC236}">
                <a16:creationId xmlns:a16="http://schemas.microsoft.com/office/drawing/2014/main" id="{B3B17783-8551-8991-755D-76C7C03909F0}"/>
              </a:ext>
            </a:extLst>
          </p:cNvPr>
          <p:cNvSpPr txBox="1"/>
          <p:nvPr/>
        </p:nvSpPr>
        <p:spPr>
          <a:xfrm>
            <a:off x="7804725" y="5225289"/>
            <a:ext cx="4760822" cy="1015663"/>
          </a:xfrm>
          <a:prstGeom prst="rect">
            <a:avLst/>
          </a:prstGeom>
          <a:noFill/>
        </p:spPr>
        <p:txBody>
          <a:bodyPr wrap="square" rtlCol="0">
            <a:spAutoFit/>
          </a:bodyPr>
          <a:lstStyle/>
          <a:p>
            <a:r>
              <a:rPr lang="en-US" sz="2000" dirty="0"/>
              <a:t>Howard B. Fleishon, MD, FACR, MMM</a:t>
            </a:r>
          </a:p>
          <a:p>
            <a:r>
              <a:rPr lang="en-US" sz="2000" dirty="0"/>
              <a:t>Immediate Past President, ACR</a:t>
            </a:r>
          </a:p>
          <a:p>
            <a:r>
              <a:rPr lang="en-US" sz="2000" dirty="0"/>
              <a:t>Professor, Emory Dept. of Radiology</a:t>
            </a:r>
          </a:p>
        </p:txBody>
      </p:sp>
    </p:spTree>
    <p:extLst>
      <p:ext uri="{BB962C8B-B14F-4D97-AF65-F5344CB8AC3E}">
        <p14:creationId xmlns:p14="http://schemas.microsoft.com/office/powerpoint/2010/main" val="3018201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F2C2D6-DADE-06CB-5725-6315295EA1E7}"/>
              </a:ext>
            </a:extLst>
          </p:cNvPr>
          <p:cNvPicPr>
            <a:picLocks noChangeAspect="1"/>
          </p:cNvPicPr>
          <p:nvPr/>
        </p:nvPicPr>
        <p:blipFill>
          <a:blip r:embed="rId3"/>
          <a:stretch>
            <a:fillRect/>
          </a:stretch>
        </p:blipFill>
        <p:spPr>
          <a:xfrm>
            <a:off x="731521" y="535577"/>
            <a:ext cx="10776856" cy="5852160"/>
          </a:xfrm>
          <a:prstGeom prst="rect">
            <a:avLst/>
          </a:prstGeom>
        </p:spPr>
      </p:pic>
    </p:spTree>
    <p:extLst>
      <p:ext uri="{BB962C8B-B14F-4D97-AF65-F5344CB8AC3E}">
        <p14:creationId xmlns:p14="http://schemas.microsoft.com/office/powerpoint/2010/main" val="1342054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AB98EF-B903-0FD2-75E5-0E86BBAA92D3}"/>
              </a:ext>
            </a:extLst>
          </p:cNvPr>
          <p:cNvPicPr>
            <a:picLocks noChangeAspect="1"/>
          </p:cNvPicPr>
          <p:nvPr/>
        </p:nvPicPr>
        <p:blipFill>
          <a:blip r:embed="rId2"/>
          <a:stretch>
            <a:fillRect/>
          </a:stretch>
        </p:blipFill>
        <p:spPr>
          <a:xfrm>
            <a:off x="2273300" y="857250"/>
            <a:ext cx="7645400" cy="5143500"/>
          </a:xfrm>
          <a:prstGeom prst="rect">
            <a:avLst/>
          </a:prstGeom>
        </p:spPr>
      </p:pic>
    </p:spTree>
    <p:extLst>
      <p:ext uri="{BB962C8B-B14F-4D97-AF65-F5344CB8AC3E}">
        <p14:creationId xmlns:p14="http://schemas.microsoft.com/office/powerpoint/2010/main" val="1850693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7362D5-892D-E4A4-61B9-00668650167C}"/>
              </a:ext>
            </a:extLst>
          </p:cNvPr>
          <p:cNvPicPr>
            <a:picLocks noChangeAspect="1"/>
          </p:cNvPicPr>
          <p:nvPr/>
        </p:nvPicPr>
        <p:blipFill>
          <a:blip r:embed="rId2"/>
          <a:stretch>
            <a:fillRect/>
          </a:stretch>
        </p:blipFill>
        <p:spPr>
          <a:xfrm>
            <a:off x="2247900" y="905397"/>
            <a:ext cx="7696200" cy="5232400"/>
          </a:xfrm>
          <a:prstGeom prst="rect">
            <a:avLst/>
          </a:prstGeom>
        </p:spPr>
      </p:pic>
    </p:spTree>
    <p:extLst>
      <p:ext uri="{BB962C8B-B14F-4D97-AF65-F5344CB8AC3E}">
        <p14:creationId xmlns:p14="http://schemas.microsoft.com/office/powerpoint/2010/main" val="1257918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D63573-FABF-A694-1971-C66FFD9F6669}"/>
              </a:ext>
            </a:extLst>
          </p:cNvPr>
          <p:cNvPicPr>
            <a:picLocks noChangeAspect="1"/>
          </p:cNvPicPr>
          <p:nvPr/>
        </p:nvPicPr>
        <p:blipFill>
          <a:blip r:embed="rId3"/>
          <a:stretch>
            <a:fillRect/>
          </a:stretch>
        </p:blipFill>
        <p:spPr>
          <a:xfrm>
            <a:off x="2192277" y="625997"/>
            <a:ext cx="7531100" cy="5791200"/>
          </a:xfrm>
          <a:prstGeom prst="rect">
            <a:avLst/>
          </a:prstGeom>
        </p:spPr>
      </p:pic>
    </p:spTree>
    <p:extLst>
      <p:ext uri="{BB962C8B-B14F-4D97-AF65-F5344CB8AC3E}">
        <p14:creationId xmlns:p14="http://schemas.microsoft.com/office/powerpoint/2010/main" val="2732931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6D187-5BE6-4298-8373-C433D9F5A301}"/>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0944C986-FD0D-4F36-856F-BA00B55030C9}"/>
              </a:ext>
            </a:extLst>
          </p:cNvPr>
          <p:cNvPicPr>
            <a:picLocks noChangeAspect="1"/>
          </p:cNvPicPr>
          <p:nvPr/>
        </p:nvPicPr>
        <p:blipFill>
          <a:blip r:embed="rId2"/>
          <a:stretch>
            <a:fillRect/>
          </a:stretch>
        </p:blipFill>
        <p:spPr>
          <a:xfrm>
            <a:off x="0" y="763266"/>
            <a:ext cx="12192000" cy="5331468"/>
          </a:xfrm>
          <a:prstGeom prst="rect">
            <a:avLst/>
          </a:prstGeom>
        </p:spPr>
      </p:pic>
    </p:spTree>
    <p:extLst>
      <p:ext uri="{BB962C8B-B14F-4D97-AF65-F5344CB8AC3E}">
        <p14:creationId xmlns:p14="http://schemas.microsoft.com/office/powerpoint/2010/main" val="293083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0075" y="141062"/>
            <a:ext cx="2604770" cy="269875"/>
          </a:xfrm>
          <a:prstGeom prst="rect">
            <a:avLst/>
          </a:prstGeom>
        </p:spPr>
        <p:txBody>
          <a:bodyPr vert="horz" wrap="square" lIns="0" tIns="12700" rIns="0" bIns="0" rtlCol="0">
            <a:spAutoFit/>
          </a:bodyPr>
          <a:lstStyle/>
          <a:p>
            <a:pPr marL="12700">
              <a:lnSpc>
                <a:spcPct val="100000"/>
              </a:lnSpc>
              <a:spcBef>
                <a:spcPts val="100"/>
              </a:spcBef>
            </a:pPr>
            <a:r>
              <a:rPr sz="1600" b="0" dirty="0">
                <a:solidFill>
                  <a:srgbClr val="FFFFFF"/>
                </a:solidFill>
                <a:latin typeface="Calibri Light"/>
                <a:cs typeface="Calibri Light"/>
              </a:rPr>
              <a:t>American</a:t>
            </a:r>
            <a:r>
              <a:rPr sz="1600" b="0" spc="-45" dirty="0">
                <a:solidFill>
                  <a:srgbClr val="FFFFFF"/>
                </a:solidFill>
                <a:latin typeface="Calibri Light"/>
                <a:cs typeface="Calibri Light"/>
              </a:rPr>
              <a:t> </a:t>
            </a:r>
            <a:r>
              <a:rPr sz="1600" b="0" dirty="0">
                <a:solidFill>
                  <a:srgbClr val="FFFFFF"/>
                </a:solidFill>
                <a:latin typeface="Calibri Light"/>
                <a:cs typeface="Calibri Light"/>
              </a:rPr>
              <a:t>College</a:t>
            </a:r>
            <a:r>
              <a:rPr sz="1600" b="0" spc="-35" dirty="0">
                <a:solidFill>
                  <a:srgbClr val="FFFFFF"/>
                </a:solidFill>
                <a:latin typeface="Calibri Light"/>
                <a:cs typeface="Calibri Light"/>
              </a:rPr>
              <a:t> </a:t>
            </a:r>
            <a:r>
              <a:rPr sz="1600" b="0" dirty="0">
                <a:solidFill>
                  <a:srgbClr val="FFFFFF"/>
                </a:solidFill>
                <a:latin typeface="Calibri Light"/>
                <a:cs typeface="Calibri Light"/>
              </a:rPr>
              <a:t>of</a:t>
            </a:r>
            <a:r>
              <a:rPr sz="1600" b="0" spc="-35" dirty="0">
                <a:solidFill>
                  <a:srgbClr val="FFFFFF"/>
                </a:solidFill>
                <a:latin typeface="Calibri Light"/>
                <a:cs typeface="Calibri Light"/>
              </a:rPr>
              <a:t> </a:t>
            </a:r>
            <a:r>
              <a:rPr sz="1600" b="0" spc="-10" dirty="0">
                <a:solidFill>
                  <a:srgbClr val="FFFFFF"/>
                </a:solidFill>
                <a:latin typeface="Calibri Light"/>
                <a:cs typeface="Calibri Light"/>
              </a:rPr>
              <a:t>Radiology®</a:t>
            </a:r>
            <a:endParaRPr sz="1600" dirty="0">
              <a:latin typeface="Calibri Light"/>
              <a:cs typeface="Calibri Light"/>
            </a:endParaRPr>
          </a:p>
        </p:txBody>
      </p:sp>
      <p:pic>
        <p:nvPicPr>
          <p:cNvPr id="3" name="object 3"/>
          <p:cNvPicPr/>
          <p:nvPr/>
        </p:nvPicPr>
        <p:blipFill>
          <a:blip r:embed="rId2" cstate="print"/>
          <a:stretch>
            <a:fillRect/>
          </a:stretch>
        </p:blipFill>
        <p:spPr>
          <a:xfrm>
            <a:off x="620028" y="6615249"/>
            <a:ext cx="2774387" cy="100063"/>
          </a:xfrm>
          <a:prstGeom prst="rect">
            <a:avLst/>
          </a:prstGeom>
        </p:spPr>
      </p:pic>
      <p:sp>
        <p:nvSpPr>
          <p:cNvPr id="4" name="object 4"/>
          <p:cNvSpPr txBox="1">
            <a:spLocks noGrp="1"/>
          </p:cNvSpPr>
          <p:nvPr>
            <p:ph type="title"/>
          </p:nvPr>
        </p:nvSpPr>
        <p:spPr>
          <a:xfrm>
            <a:off x="1995472" y="2907554"/>
            <a:ext cx="8194675" cy="566822"/>
          </a:xfrm>
          <a:prstGeom prst="rect">
            <a:avLst/>
          </a:prstGeom>
        </p:spPr>
        <p:txBody>
          <a:bodyPr vert="horz" wrap="square" lIns="0" tIns="12700" rIns="0" bIns="0" rtlCol="0">
            <a:spAutoFit/>
          </a:bodyPr>
          <a:lstStyle/>
          <a:p>
            <a:pPr marL="12700" algn="ctr">
              <a:lnSpc>
                <a:spcPct val="100000"/>
              </a:lnSpc>
              <a:spcBef>
                <a:spcPts val="100"/>
              </a:spcBef>
            </a:pPr>
            <a:r>
              <a:rPr sz="3600" b="1" spc="-20" dirty="0">
                <a:solidFill>
                  <a:srgbClr val="094162"/>
                </a:solidFill>
                <a:latin typeface="Trebuchet MS"/>
                <a:cs typeface="Trebuchet MS"/>
              </a:rPr>
              <a:t>ACR/RBMA</a:t>
            </a:r>
            <a:r>
              <a:rPr sz="3600" b="1" spc="-345" dirty="0">
                <a:solidFill>
                  <a:srgbClr val="094162"/>
                </a:solidFill>
                <a:latin typeface="Trebuchet MS"/>
                <a:cs typeface="Trebuchet MS"/>
              </a:rPr>
              <a:t> </a:t>
            </a:r>
            <a:r>
              <a:rPr sz="3600" b="1" dirty="0">
                <a:solidFill>
                  <a:srgbClr val="094162"/>
                </a:solidFill>
                <a:latin typeface="Trebuchet MS"/>
                <a:cs typeface="Trebuchet MS"/>
              </a:rPr>
              <a:t>Workforce</a:t>
            </a:r>
            <a:r>
              <a:rPr sz="3600" b="1" spc="-155" dirty="0">
                <a:solidFill>
                  <a:srgbClr val="094162"/>
                </a:solidFill>
                <a:latin typeface="Trebuchet MS"/>
                <a:cs typeface="Trebuchet MS"/>
              </a:rPr>
              <a:t> </a:t>
            </a:r>
            <a:r>
              <a:rPr sz="3600" b="1" spc="-10" dirty="0">
                <a:solidFill>
                  <a:srgbClr val="094162"/>
                </a:solidFill>
                <a:latin typeface="Trebuchet MS"/>
                <a:cs typeface="Trebuchet MS"/>
              </a:rPr>
              <a:t>Survey</a:t>
            </a:r>
            <a:endParaRPr sz="3600" dirty="0">
              <a:latin typeface="Trebuchet MS"/>
              <a:cs typeface="Trebuchet MS"/>
            </a:endParaRPr>
          </a:p>
        </p:txBody>
      </p:sp>
      <p:sp>
        <p:nvSpPr>
          <p:cNvPr id="5" name="object 5"/>
          <p:cNvSpPr txBox="1"/>
          <p:nvPr/>
        </p:nvSpPr>
        <p:spPr>
          <a:xfrm>
            <a:off x="3705071" y="3956298"/>
            <a:ext cx="4613275" cy="1487587"/>
          </a:xfrm>
          <a:prstGeom prst="rect">
            <a:avLst/>
          </a:prstGeom>
        </p:spPr>
        <p:txBody>
          <a:bodyPr vert="horz" wrap="square" lIns="0" tIns="12700" rIns="0" bIns="0" rtlCol="0">
            <a:spAutoFit/>
          </a:bodyPr>
          <a:lstStyle/>
          <a:p>
            <a:pPr marL="2540" algn="ctr">
              <a:lnSpc>
                <a:spcPct val="100000"/>
              </a:lnSpc>
              <a:spcBef>
                <a:spcPts val="100"/>
              </a:spcBef>
            </a:pPr>
            <a:r>
              <a:rPr sz="3000" spc="-40" dirty="0">
                <a:solidFill>
                  <a:srgbClr val="094162"/>
                </a:solidFill>
                <a:latin typeface="Trebuchet MS"/>
                <a:cs typeface="Trebuchet MS"/>
              </a:rPr>
              <a:t>Topline</a:t>
            </a:r>
            <a:r>
              <a:rPr sz="3000" spc="-160" dirty="0">
                <a:solidFill>
                  <a:srgbClr val="094162"/>
                </a:solidFill>
                <a:latin typeface="Trebuchet MS"/>
                <a:cs typeface="Trebuchet MS"/>
              </a:rPr>
              <a:t> </a:t>
            </a:r>
            <a:r>
              <a:rPr sz="3000" spc="-10" dirty="0">
                <a:solidFill>
                  <a:srgbClr val="094162"/>
                </a:solidFill>
                <a:latin typeface="Trebuchet MS"/>
                <a:cs typeface="Trebuchet MS"/>
              </a:rPr>
              <a:t>Insights</a:t>
            </a:r>
            <a:endParaRPr sz="3000" dirty="0">
              <a:latin typeface="Trebuchet MS"/>
              <a:cs typeface="Trebuchet MS"/>
            </a:endParaRPr>
          </a:p>
          <a:p>
            <a:pPr>
              <a:lnSpc>
                <a:spcPct val="100000"/>
              </a:lnSpc>
              <a:spcBef>
                <a:spcPts val="715"/>
              </a:spcBef>
            </a:pPr>
            <a:endParaRPr sz="3000" dirty="0">
              <a:latin typeface="Trebuchet MS"/>
              <a:cs typeface="Trebuchet MS"/>
            </a:endParaRPr>
          </a:p>
          <a:p>
            <a:pPr algn="ctr">
              <a:lnSpc>
                <a:spcPct val="100000"/>
              </a:lnSpc>
            </a:pPr>
            <a:r>
              <a:rPr sz="3000" dirty="0">
                <a:solidFill>
                  <a:srgbClr val="094162"/>
                </a:solidFill>
                <a:latin typeface="Trebuchet MS"/>
                <a:cs typeface="Trebuchet MS"/>
              </a:rPr>
              <a:t>Environmental</a:t>
            </a:r>
            <a:r>
              <a:rPr sz="3000" spc="-140" dirty="0">
                <a:solidFill>
                  <a:srgbClr val="094162"/>
                </a:solidFill>
                <a:latin typeface="Trebuchet MS"/>
                <a:cs typeface="Trebuchet MS"/>
              </a:rPr>
              <a:t> </a:t>
            </a:r>
            <a:r>
              <a:rPr sz="3000" spc="-10" dirty="0">
                <a:solidFill>
                  <a:srgbClr val="094162"/>
                </a:solidFill>
                <a:latin typeface="Trebuchet MS"/>
                <a:cs typeface="Trebuchet MS"/>
              </a:rPr>
              <a:t>Intelligence</a:t>
            </a:r>
            <a:endParaRPr sz="3000" dirty="0">
              <a:latin typeface="Trebuchet MS"/>
              <a:cs typeface="Trebuchet MS"/>
            </a:endParaRPr>
          </a:p>
        </p:txBody>
      </p:sp>
      <p:pic>
        <p:nvPicPr>
          <p:cNvPr id="6" name="object 6"/>
          <p:cNvPicPr/>
          <p:nvPr/>
        </p:nvPicPr>
        <p:blipFill>
          <a:blip r:embed="rId3" cstate="print"/>
          <a:stretch>
            <a:fillRect/>
          </a:stretch>
        </p:blipFill>
        <p:spPr>
          <a:xfrm>
            <a:off x="6124955" y="1002030"/>
            <a:ext cx="4543043" cy="423671"/>
          </a:xfrm>
          <a:prstGeom prst="rect">
            <a:avLst/>
          </a:prstGeom>
        </p:spPr>
      </p:pic>
      <p:pic>
        <p:nvPicPr>
          <p:cNvPr id="7" name="object 7"/>
          <p:cNvPicPr/>
          <p:nvPr/>
        </p:nvPicPr>
        <p:blipFill>
          <a:blip r:embed="rId4" cstate="print"/>
          <a:stretch>
            <a:fillRect/>
          </a:stretch>
        </p:blipFill>
        <p:spPr>
          <a:xfrm>
            <a:off x="3080004" y="950975"/>
            <a:ext cx="2129015" cy="95707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F628C-AF67-4735-A4B5-72B0E608E2FF}"/>
              </a:ext>
            </a:extLst>
          </p:cNvPr>
          <p:cNvSpPr>
            <a:spLocks noGrp="1"/>
          </p:cNvSpPr>
          <p:nvPr>
            <p:ph type="title"/>
          </p:nvPr>
        </p:nvSpPr>
        <p:spPr>
          <a:xfrm>
            <a:off x="221673" y="651502"/>
            <a:ext cx="11684000" cy="732508"/>
          </a:xfrm>
        </p:spPr>
        <p:txBody>
          <a:bodyPr>
            <a:normAutofit fontScale="90000"/>
          </a:bodyPr>
          <a:lstStyle/>
          <a:p>
            <a:r>
              <a:rPr lang="en-US" sz="2800" dirty="0"/>
              <a:t>Independent Private Practice Radiology Groups comprise More than Half of Establishments </a:t>
            </a:r>
          </a:p>
        </p:txBody>
      </p:sp>
      <p:sp>
        <p:nvSpPr>
          <p:cNvPr id="3" name="Content Placeholder 2">
            <a:extLst>
              <a:ext uri="{FF2B5EF4-FFF2-40B4-BE49-F238E27FC236}">
                <a16:creationId xmlns:a16="http://schemas.microsoft.com/office/drawing/2014/main" id="{95A7D7E9-AFCA-4D8F-844F-6F38A99863F3}"/>
              </a:ext>
            </a:extLst>
          </p:cNvPr>
          <p:cNvSpPr>
            <a:spLocks noGrp="1"/>
          </p:cNvSpPr>
          <p:nvPr>
            <p:ph idx="1"/>
          </p:nvPr>
        </p:nvSpPr>
        <p:spPr>
          <a:xfrm>
            <a:off x="221673" y="1590832"/>
            <a:ext cx="10337270" cy="1972848"/>
          </a:xfrm>
        </p:spPr>
        <p:txBody>
          <a:bodyPr/>
          <a:lstStyle/>
          <a:p>
            <a:r>
              <a:rPr lang="en-US" sz="1400" dirty="0"/>
              <a:t>Practice Type distribution is consistent with other research conducted by the ACR Environmental Intelligence team</a:t>
            </a:r>
          </a:p>
          <a:p>
            <a:r>
              <a:rPr lang="en-US" sz="1400" b="1" dirty="0">
                <a:effectLst>
                  <a:outerShdw blurRad="38100" dist="38100" dir="2700000" algn="tl">
                    <a:srgbClr val="000000">
                      <a:alpha val="43137"/>
                    </a:srgbClr>
                  </a:outerShdw>
                </a:effectLst>
              </a:rPr>
              <a:t>Hospital, Hospital System or Hospital-affiliated physician practice groups </a:t>
            </a:r>
            <a:r>
              <a:rPr lang="en-US" sz="1400" dirty="0"/>
              <a:t>(18%) and </a:t>
            </a:r>
            <a:r>
              <a:rPr lang="en-US" sz="1400" i="1" dirty="0">
                <a:effectLst>
                  <a:outerShdw blurRad="38100" dist="38100" dir="2700000" algn="tl">
                    <a:srgbClr val="000000">
                      <a:alpha val="43137"/>
                    </a:srgbClr>
                  </a:outerShdw>
                </a:effectLst>
              </a:rPr>
              <a:t>Academic Practices </a:t>
            </a:r>
            <a:r>
              <a:rPr lang="en-US" sz="1400" dirty="0"/>
              <a:t>(15%) were the only other practice types representing more than 1 in 10 establishments </a:t>
            </a:r>
          </a:p>
          <a:p>
            <a:r>
              <a:rPr lang="en-US" sz="1400" dirty="0"/>
              <a:t>Both </a:t>
            </a:r>
            <a:r>
              <a:rPr lang="en-US" sz="1400" i="1" dirty="0">
                <a:effectLst>
                  <a:outerShdw blurRad="38100" dist="38100" dir="2700000" algn="tl">
                    <a:srgbClr val="000000">
                      <a:alpha val="43137"/>
                    </a:srgbClr>
                  </a:outerShdw>
                </a:effectLst>
              </a:rPr>
              <a:t>VA and other Government Practice </a:t>
            </a:r>
            <a:r>
              <a:rPr lang="en-US" sz="1400" dirty="0"/>
              <a:t>and </a:t>
            </a:r>
            <a:r>
              <a:rPr lang="en-US" sz="1400" i="1" dirty="0">
                <a:effectLst>
                  <a:outerShdw blurRad="38100" dist="38100" dir="2700000" algn="tl">
                    <a:srgbClr val="000000">
                      <a:alpha val="43137"/>
                    </a:srgbClr>
                  </a:outerShdw>
                </a:effectLst>
              </a:rPr>
              <a:t>Non-hospital affiliated physician practice group or multi-specialty entity </a:t>
            </a:r>
            <a:r>
              <a:rPr lang="en-US" sz="1400" dirty="0"/>
              <a:t>represented </a:t>
            </a:r>
            <a:r>
              <a:rPr lang="en-US" sz="1400" i="1" dirty="0">
                <a:effectLst>
                  <a:outerShdw blurRad="38100" dist="38100" dir="2700000" algn="tl">
                    <a:srgbClr val="000000">
                      <a:alpha val="43137"/>
                    </a:srgbClr>
                  </a:outerShdw>
                </a:effectLst>
              </a:rPr>
              <a:t>fewer than 1 in 20 </a:t>
            </a:r>
            <a:r>
              <a:rPr lang="en-US" sz="1400" dirty="0"/>
              <a:t>establishments </a:t>
            </a:r>
          </a:p>
          <a:p>
            <a:r>
              <a:rPr lang="en-US" sz="1400" dirty="0"/>
              <a:t>Nearly </a:t>
            </a:r>
            <a:r>
              <a:rPr lang="en-US" sz="1400" i="1" dirty="0">
                <a:effectLst>
                  <a:outerShdw blurRad="38100" dist="38100" dir="2700000" algn="tl">
                    <a:srgbClr val="000000">
                      <a:alpha val="43137"/>
                    </a:srgbClr>
                  </a:outerShdw>
                </a:effectLst>
              </a:rPr>
              <a:t>4 in 10 </a:t>
            </a:r>
            <a:r>
              <a:rPr lang="en-US" sz="1400" dirty="0"/>
              <a:t>(38%) </a:t>
            </a:r>
            <a:r>
              <a:rPr lang="en-US" sz="1400" i="1" dirty="0">
                <a:effectLst>
                  <a:outerShdw blurRad="38100" dist="38100" dir="2700000" algn="tl">
                    <a:srgbClr val="000000">
                      <a:alpha val="43137"/>
                    </a:srgbClr>
                  </a:outerShdw>
                </a:effectLst>
              </a:rPr>
              <a:t>Independent Private Practices</a:t>
            </a:r>
            <a:r>
              <a:rPr lang="en-US" sz="1400" dirty="0"/>
              <a:t> can be found in the </a:t>
            </a:r>
            <a:r>
              <a:rPr lang="en-US" sz="1400" i="1" dirty="0">
                <a:effectLst>
                  <a:outerShdw blurRad="38100" dist="38100" dir="2700000" algn="tl">
                    <a:srgbClr val="000000">
                      <a:alpha val="43137"/>
                    </a:srgbClr>
                  </a:outerShdw>
                </a:effectLst>
              </a:rPr>
              <a:t>South</a:t>
            </a:r>
          </a:p>
          <a:p>
            <a:r>
              <a:rPr lang="en-US" sz="1400" i="1" dirty="0">
                <a:effectLst>
                  <a:outerShdw blurRad="38100" dist="38100" dir="2700000" algn="tl">
                    <a:srgbClr val="000000">
                      <a:alpha val="43137"/>
                    </a:srgbClr>
                  </a:outerShdw>
                </a:effectLst>
              </a:rPr>
              <a:t>Academic Practices </a:t>
            </a:r>
            <a:r>
              <a:rPr lang="en-US" sz="1400" dirty="0"/>
              <a:t>are found </a:t>
            </a:r>
            <a:r>
              <a:rPr lang="en-US" sz="1400" i="1" dirty="0">
                <a:effectLst>
                  <a:outerShdw blurRad="38100" dist="38100" dir="2700000" algn="tl">
                    <a:srgbClr val="000000">
                      <a:alpha val="43137"/>
                    </a:srgbClr>
                  </a:outerShdw>
                </a:effectLst>
              </a:rPr>
              <a:t>primarily</a:t>
            </a:r>
            <a:r>
              <a:rPr lang="en-US" sz="1400" dirty="0"/>
              <a:t> (33%) in the </a:t>
            </a:r>
            <a:r>
              <a:rPr lang="en-US" sz="1400" i="1" dirty="0">
                <a:effectLst>
                  <a:outerShdw blurRad="38100" dist="38100" dir="2700000" algn="tl">
                    <a:srgbClr val="000000">
                      <a:alpha val="43137"/>
                    </a:srgbClr>
                  </a:outerShdw>
                </a:effectLst>
              </a:rPr>
              <a:t>Northeast</a:t>
            </a:r>
          </a:p>
        </p:txBody>
      </p:sp>
      <p:sp>
        <p:nvSpPr>
          <p:cNvPr id="7" name="TextBox 6">
            <a:extLst>
              <a:ext uri="{FF2B5EF4-FFF2-40B4-BE49-F238E27FC236}">
                <a16:creationId xmlns:a16="http://schemas.microsoft.com/office/drawing/2014/main" id="{6533EDC8-819C-418D-AE5D-66AA683C0950}"/>
              </a:ext>
            </a:extLst>
          </p:cNvPr>
          <p:cNvSpPr txBox="1"/>
          <p:nvPr/>
        </p:nvSpPr>
        <p:spPr>
          <a:xfrm>
            <a:off x="0" y="6519446"/>
            <a:ext cx="10446327" cy="338554"/>
          </a:xfrm>
          <a:prstGeom prst="rect">
            <a:avLst/>
          </a:prstGeom>
          <a:noFill/>
        </p:spPr>
        <p:txBody>
          <a:bodyPr wrap="square">
            <a:spAutoFit/>
          </a:bodyPr>
          <a:lstStyle/>
          <a:p>
            <a:pPr>
              <a:defRPr/>
            </a:pPr>
            <a:r>
              <a:rPr lang="en-US" sz="800" dirty="0">
                <a:solidFill>
                  <a:prstClr val="black"/>
                </a:solidFill>
                <a:latin typeface="Trebuchet MS" panose="020B0603020202020204" pitchFamily="34" charset="0"/>
              </a:rPr>
              <a:t>Base: Establishments (N=376)</a:t>
            </a:r>
          </a:p>
          <a:p>
            <a:pPr>
              <a:defRPr/>
            </a:pPr>
            <a:r>
              <a:rPr lang="en-US" sz="800" dirty="0">
                <a:solidFill>
                  <a:prstClr val="black"/>
                </a:solidFill>
                <a:latin typeface="Trebuchet MS" panose="020B0603020202020204" pitchFamily="34" charset="0"/>
              </a:rPr>
              <a:t>Q: Which of the following best describes your primary place of employment? If you work at multiple sites or organizations, please think about the site or organization at which you spend the most time.</a:t>
            </a:r>
          </a:p>
        </p:txBody>
      </p:sp>
      <p:sp>
        <p:nvSpPr>
          <p:cNvPr id="4" name="TextBox 3">
            <a:extLst>
              <a:ext uri="{FF2B5EF4-FFF2-40B4-BE49-F238E27FC236}">
                <a16:creationId xmlns:a16="http://schemas.microsoft.com/office/drawing/2014/main" id="{71F92420-CE62-4773-850A-7BD7DEB0A75E}"/>
              </a:ext>
            </a:extLst>
          </p:cNvPr>
          <p:cNvSpPr txBox="1"/>
          <p:nvPr/>
        </p:nvSpPr>
        <p:spPr>
          <a:xfrm>
            <a:off x="8212047" y="4060258"/>
            <a:ext cx="3979953" cy="2246769"/>
          </a:xfrm>
          <a:prstGeom prst="rect">
            <a:avLst/>
          </a:prstGeom>
          <a:noFill/>
        </p:spPr>
        <p:txBody>
          <a:bodyPr wrap="square" rtlCol="0">
            <a:spAutoFit/>
          </a:bodyPr>
          <a:lstStyle/>
          <a:p>
            <a:r>
              <a:rPr lang="en-US" sz="1400" i="1" dirty="0">
                <a:solidFill>
                  <a:schemeClr val="accent2">
                    <a:lumMod val="50000"/>
                  </a:schemeClr>
                </a:solidFill>
                <a:latin typeface="Trebuchet MS" panose="020B0603020202020204" pitchFamily="34" charset="0"/>
              </a:rPr>
              <a:t>A growing body of ACR Environmental Intelligence research indicates that the </a:t>
            </a:r>
            <a:r>
              <a:rPr lang="en-US" sz="1400" b="1" i="1" dirty="0">
                <a:solidFill>
                  <a:schemeClr val="accent2">
                    <a:lumMod val="50000"/>
                  </a:schemeClr>
                </a:solidFill>
                <a:effectLst>
                  <a:outerShdw blurRad="38100" dist="38100" dir="2700000" algn="tl">
                    <a:srgbClr val="000000">
                      <a:alpha val="43137"/>
                    </a:srgbClr>
                  </a:outerShdw>
                </a:effectLst>
                <a:latin typeface="Trebuchet MS" panose="020B0603020202020204" pitchFamily="34" charset="0"/>
              </a:rPr>
              <a:t>Independent Private Practice</a:t>
            </a:r>
            <a:r>
              <a:rPr lang="en-US" sz="1400" i="1" dirty="0">
                <a:solidFill>
                  <a:schemeClr val="accent2">
                    <a:lumMod val="50000"/>
                  </a:schemeClr>
                </a:solidFill>
                <a:latin typeface="Trebuchet MS" panose="020B0603020202020204" pitchFamily="34" charset="0"/>
              </a:rPr>
              <a:t> category contains significant variation, likely including National Practices at least partially privately owned, such as Strategic Radiology and Rad Partners. </a:t>
            </a:r>
          </a:p>
          <a:p>
            <a:endParaRPr lang="en-US" sz="1400" i="1" dirty="0">
              <a:solidFill>
                <a:schemeClr val="accent2">
                  <a:lumMod val="50000"/>
                </a:schemeClr>
              </a:solidFill>
              <a:latin typeface="Trebuchet MS" panose="020B0603020202020204" pitchFamily="34" charset="0"/>
            </a:endParaRPr>
          </a:p>
          <a:p>
            <a:r>
              <a:rPr lang="en-US" sz="1400" i="1" dirty="0">
                <a:solidFill>
                  <a:schemeClr val="accent2">
                    <a:lumMod val="50000"/>
                  </a:schemeClr>
                </a:solidFill>
                <a:latin typeface="Trebuchet MS" panose="020B0603020202020204" pitchFamily="34" charset="0"/>
              </a:rPr>
              <a:t>Future research will work to capture the nuances of this category.</a:t>
            </a:r>
          </a:p>
        </p:txBody>
      </p:sp>
      <p:sp>
        <p:nvSpPr>
          <p:cNvPr id="9" name="TextBox 8">
            <a:extLst>
              <a:ext uri="{FF2B5EF4-FFF2-40B4-BE49-F238E27FC236}">
                <a16:creationId xmlns:a16="http://schemas.microsoft.com/office/drawing/2014/main" id="{B4103A3E-6013-4EC0-9A7B-24F8A17923F1}"/>
              </a:ext>
            </a:extLst>
          </p:cNvPr>
          <p:cNvSpPr txBox="1"/>
          <p:nvPr/>
        </p:nvSpPr>
        <p:spPr>
          <a:xfrm>
            <a:off x="9783852" y="6341940"/>
            <a:ext cx="240814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srgbClr val="FF0000"/>
                </a:solidFill>
                <a:effectLst/>
                <a:uLnTx/>
                <a:uFillTx/>
                <a:latin typeface="Calibri" panose="020F0502020204030204"/>
                <a:ea typeface="+mn-ea"/>
                <a:cs typeface="+mn-cs"/>
              </a:rPr>
              <a:t>*Measures in </a:t>
            </a:r>
            <a:r>
              <a:rPr kumimoji="0" lang="en-US" sz="1200" b="0" i="1"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Red</a:t>
            </a:r>
            <a:r>
              <a:rPr kumimoji="0" lang="en-US" sz="1200" b="0" i="1" u="none" strike="noStrike" kern="1200" cap="none" spc="0" normalizeH="0" baseline="0" noProof="0" dirty="0">
                <a:ln>
                  <a:noFill/>
                </a:ln>
                <a:solidFill>
                  <a:srgbClr val="FF0000"/>
                </a:solidFill>
                <a:effectLst/>
                <a:uLnTx/>
                <a:uFillTx/>
                <a:latin typeface="Calibri" panose="020F0502020204030204"/>
                <a:ea typeface="+mn-ea"/>
                <a:cs typeface="+mn-cs"/>
              </a:rPr>
              <a:t> are significantly higher at a 95% confidence level</a:t>
            </a:r>
          </a:p>
        </p:txBody>
      </p:sp>
      <p:pic>
        <p:nvPicPr>
          <p:cNvPr id="10" name="Picture 9">
            <a:extLst>
              <a:ext uri="{FF2B5EF4-FFF2-40B4-BE49-F238E27FC236}">
                <a16:creationId xmlns:a16="http://schemas.microsoft.com/office/drawing/2014/main" id="{5DD7AD94-2A6F-4513-9B40-0B1F7B1960C7}"/>
              </a:ext>
            </a:extLst>
          </p:cNvPr>
          <p:cNvPicPr>
            <a:picLocks noChangeAspect="1"/>
          </p:cNvPicPr>
          <p:nvPr/>
        </p:nvPicPr>
        <p:blipFill>
          <a:blip r:embed="rId2"/>
          <a:stretch>
            <a:fillRect/>
          </a:stretch>
        </p:blipFill>
        <p:spPr>
          <a:xfrm>
            <a:off x="340868" y="3563680"/>
            <a:ext cx="9102117" cy="3066554"/>
          </a:xfrm>
          <a:prstGeom prst="rect">
            <a:avLst/>
          </a:prstGeom>
        </p:spPr>
      </p:pic>
    </p:spTree>
    <p:extLst>
      <p:ext uri="{BB962C8B-B14F-4D97-AF65-F5344CB8AC3E}">
        <p14:creationId xmlns:p14="http://schemas.microsoft.com/office/powerpoint/2010/main" val="3824277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E02A490-EBBE-2B0C-DA55-AE3D9E29712D}"/>
              </a:ext>
            </a:extLst>
          </p:cNvPr>
          <p:cNvPicPr>
            <a:picLocks noChangeAspect="1"/>
          </p:cNvPicPr>
          <p:nvPr/>
        </p:nvPicPr>
        <p:blipFill>
          <a:blip r:embed="rId2"/>
          <a:stretch>
            <a:fillRect/>
          </a:stretch>
        </p:blipFill>
        <p:spPr>
          <a:xfrm>
            <a:off x="1132899" y="1366042"/>
            <a:ext cx="9302748" cy="4859210"/>
          </a:xfrm>
          <a:prstGeom prst="rect">
            <a:avLst/>
          </a:prstGeom>
        </p:spPr>
      </p:pic>
      <p:sp>
        <p:nvSpPr>
          <p:cNvPr id="4" name="Title 3">
            <a:extLst>
              <a:ext uri="{FF2B5EF4-FFF2-40B4-BE49-F238E27FC236}">
                <a16:creationId xmlns:a16="http://schemas.microsoft.com/office/drawing/2014/main" id="{D0024493-F822-2AE6-3284-35C89999CA3D}"/>
              </a:ext>
            </a:extLst>
          </p:cNvPr>
          <p:cNvSpPr>
            <a:spLocks noGrp="1"/>
          </p:cNvSpPr>
          <p:nvPr>
            <p:ph type="title"/>
          </p:nvPr>
        </p:nvSpPr>
        <p:spPr>
          <a:xfrm>
            <a:off x="96162" y="155514"/>
            <a:ext cx="11214343" cy="614284"/>
          </a:xfrm>
        </p:spPr>
        <p:txBody>
          <a:bodyPr/>
          <a:lstStyle/>
          <a:p>
            <a:r>
              <a:rPr lang="en-US" dirty="0"/>
              <a:t>Nearly Half of Radiologists Prefer Independent Private Practice</a:t>
            </a:r>
          </a:p>
        </p:txBody>
      </p:sp>
      <p:sp>
        <p:nvSpPr>
          <p:cNvPr id="5" name="Text Placeholder 4">
            <a:extLst>
              <a:ext uri="{FF2B5EF4-FFF2-40B4-BE49-F238E27FC236}">
                <a16:creationId xmlns:a16="http://schemas.microsoft.com/office/drawing/2014/main" id="{856371CA-F304-6AC5-4F9B-AC5D38677986}"/>
              </a:ext>
            </a:extLst>
          </p:cNvPr>
          <p:cNvSpPr>
            <a:spLocks noGrp="1"/>
          </p:cNvSpPr>
          <p:nvPr>
            <p:ph type="body" idx="1"/>
          </p:nvPr>
        </p:nvSpPr>
        <p:spPr>
          <a:xfrm>
            <a:off x="268730" y="628378"/>
            <a:ext cx="10516000" cy="793528"/>
          </a:xfrm>
        </p:spPr>
        <p:txBody>
          <a:bodyPr>
            <a:normAutofit/>
          </a:bodyPr>
          <a:lstStyle/>
          <a:p>
            <a:pPr>
              <a:lnSpc>
                <a:spcPct val="100000"/>
              </a:lnSpc>
            </a:pPr>
            <a:r>
              <a:rPr lang="en-US" sz="1227" dirty="0">
                <a:solidFill>
                  <a:srgbClr val="000000"/>
                </a:solidFill>
                <a:latin typeface="Segoe UI" panose="020B0502040204020203" pitchFamily="34" charset="0"/>
              </a:rPr>
              <a:t>Academic and Private Practice Radiologists likely to prefer to stay in current practice type</a:t>
            </a:r>
          </a:p>
          <a:p>
            <a:pPr>
              <a:lnSpc>
                <a:spcPct val="100000"/>
              </a:lnSpc>
            </a:pPr>
            <a:r>
              <a:rPr lang="en-US" sz="1227" dirty="0">
                <a:solidFill>
                  <a:srgbClr val="000000"/>
                </a:solidFill>
                <a:latin typeface="Segoe UI" panose="020B0502040204020203" pitchFamily="34" charset="0"/>
              </a:rPr>
              <a:t>National/MSO Practice Radiologists more likely than not to prefer switch to Private Practice in 5 years</a:t>
            </a:r>
            <a:endParaRPr lang="en-US" sz="1227" dirty="0">
              <a:solidFill>
                <a:prstClr val="black"/>
              </a:solidFill>
              <a:latin typeface="Segoe UI" panose="020B0502040204020203" pitchFamily="34" charset="0"/>
            </a:endParaRPr>
          </a:p>
          <a:p>
            <a:endParaRPr lang="en-US" dirty="0"/>
          </a:p>
        </p:txBody>
      </p:sp>
      <p:sp>
        <p:nvSpPr>
          <p:cNvPr id="3" name="TextBox 2">
            <a:extLst>
              <a:ext uri="{FF2B5EF4-FFF2-40B4-BE49-F238E27FC236}">
                <a16:creationId xmlns:a16="http://schemas.microsoft.com/office/drawing/2014/main" id="{90CC6A79-1876-8D75-85F0-5023DEF8E3A1}"/>
              </a:ext>
            </a:extLst>
          </p:cNvPr>
          <p:cNvSpPr txBox="1"/>
          <p:nvPr/>
        </p:nvSpPr>
        <p:spPr>
          <a:xfrm>
            <a:off x="0" y="6700615"/>
            <a:ext cx="12192000" cy="186846"/>
          </a:xfrm>
          <a:prstGeom prst="rect">
            <a:avLst/>
          </a:prstGeom>
          <a:noFill/>
        </p:spPr>
        <p:txBody>
          <a:bodyPr wrap="square">
            <a:spAutoFit/>
          </a:bodyPr>
          <a:lstStyle/>
          <a:p>
            <a:pPr defTabSz="623438" fontAlgn="base">
              <a:spcBef>
                <a:spcPct val="0"/>
              </a:spcBef>
              <a:spcAft>
                <a:spcPct val="0"/>
              </a:spcAft>
              <a:defRPr/>
            </a:pPr>
            <a:r>
              <a:rPr lang="en-US" sz="614" i="1" dirty="0">
                <a:solidFill>
                  <a:srgbClr val="000000"/>
                </a:solidFill>
                <a:latin typeface="Trebuchet MS" panose="020B0603020202020204" pitchFamily="34" charset="0"/>
              </a:rPr>
              <a:t>Base: Fully and Partially Qualified Respondents who indicated less than 9 years in practice (n=595) Question: Regardless of your employment situation today, ideally in which of the following type of practice/organization would you most like to be working in 5 years?</a:t>
            </a:r>
          </a:p>
        </p:txBody>
      </p:sp>
      <p:sp>
        <p:nvSpPr>
          <p:cNvPr id="6" name="TextBox 1">
            <a:extLst>
              <a:ext uri="{FF2B5EF4-FFF2-40B4-BE49-F238E27FC236}">
                <a16:creationId xmlns:a16="http://schemas.microsoft.com/office/drawing/2014/main" id="{2C034225-E6A7-AB0C-6494-E25C9750351A}"/>
              </a:ext>
            </a:extLst>
          </p:cNvPr>
          <p:cNvSpPr txBox="1"/>
          <p:nvPr/>
        </p:nvSpPr>
        <p:spPr>
          <a:xfrm>
            <a:off x="5157806" y="3228223"/>
            <a:ext cx="244555" cy="187336"/>
          </a:xfrm>
          <a:prstGeom prst="rect">
            <a:avLst/>
          </a:prstGeom>
          <a:solidFill>
            <a:srgbClr val="FF00DF"/>
          </a:solid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818" dirty="0">
                <a:solidFill>
                  <a:schemeClr val="bg1"/>
                </a:solidFill>
              </a:rPr>
              <a:t>All</a:t>
            </a:r>
          </a:p>
        </p:txBody>
      </p:sp>
      <p:sp>
        <p:nvSpPr>
          <p:cNvPr id="7" name="TextBox 1">
            <a:extLst>
              <a:ext uri="{FF2B5EF4-FFF2-40B4-BE49-F238E27FC236}">
                <a16:creationId xmlns:a16="http://schemas.microsoft.com/office/drawing/2014/main" id="{6405DF6B-14A3-24FC-2860-758F9DC2E17D}"/>
              </a:ext>
            </a:extLst>
          </p:cNvPr>
          <p:cNvSpPr txBox="1"/>
          <p:nvPr/>
        </p:nvSpPr>
        <p:spPr>
          <a:xfrm>
            <a:off x="6559706" y="2716086"/>
            <a:ext cx="331146" cy="181841"/>
          </a:xfrm>
          <a:prstGeom prst="rect">
            <a:avLst/>
          </a:prstGeom>
          <a:solidFill>
            <a:srgbClr val="FF00DF"/>
          </a:solid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818" dirty="0">
                <a:solidFill>
                  <a:schemeClr val="bg1"/>
                </a:solidFill>
              </a:rPr>
              <a:t>A, H</a:t>
            </a:r>
          </a:p>
        </p:txBody>
      </p:sp>
      <p:sp>
        <p:nvSpPr>
          <p:cNvPr id="8" name="TextBox 1">
            <a:extLst>
              <a:ext uri="{FF2B5EF4-FFF2-40B4-BE49-F238E27FC236}">
                <a16:creationId xmlns:a16="http://schemas.microsoft.com/office/drawing/2014/main" id="{53163BD2-DD6A-5E6E-E6E0-84E3864BB84A}"/>
              </a:ext>
            </a:extLst>
          </p:cNvPr>
          <p:cNvSpPr txBox="1"/>
          <p:nvPr/>
        </p:nvSpPr>
        <p:spPr>
          <a:xfrm>
            <a:off x="6603002" y="4202145"/>
            <a:ext cx="244555" cy="187336"/>
          </a:xfrm>
          <a:prstGeom prst="rect">
            <a:avLst/>
          </a:prstGeom>
          <a:solidFill>
            <a:srgbClr val="FF00DF"/>
          </a:solid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818" dirty="0">
                <a:solidFill>
                  <a:schemeClr val="bg1"/>
                </a:solidFill>
              </a:rPr>
              <a:t>All</a:t>
            </a:r>
          </a:p>
        </p:txBody>
      </p:sp>
      <p:sp>
        <p:nvSpPr>
          <p:cNvPr id="9" name="TextBox 1">
            <a:extLst>
              <a:ext uri="{FF2B5EF4-FFF2-40B4-BE49-F238E27FC236}">
                <a16:creationId xmlns:a16="http://schemas.microsoft.com/office/drawing/2014/main" id="{215F9BF7-2364-28A5-AD59-AC2F1E9F08AE}"/>
              </a:ext>
            </a:extLst>
          </p:cNvPr>
          <p:cNvSpPr txBox="1"/>
          <p:nvPr/>
        </p:nvSpPr>
        <p:spPr>
          <a:xfrm>
            <a:off x="8051766" y="3415560"/>
            <a:ext cx="244555" cy="187336"/>
          </a:xfrm>
          <a:prstGeom prst="rect">
            <a:avLst/>
          </a:prstGeom>
          <a:solidFill>
            <a:srgbClr val="FF00DF"/>
          </a:solid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818" dirty="0">
                <a:solidFill>
                  <a:schemeClr val="bg1"/>
                </a:solidFill>
              </a:rPr>
              <a:t>All</a:t>
            </a:r>
          </a:p>
        </p:txBody>
      </p:sp>
      <p:sp>
        <p:nvSpPr>
          <p:cNvPr id="10" name="TextBox 1">
            <a:extLst>
              <a:ext uri="{FF2B5EF4-FFF2-40B4-BE49-F238E27FC236}">
                <a16:creationId xmlns:a16="http://schemas.microsoft.com/office/drawing/2014/main" id="{3C5A3EEA-0AA0-8C0D-E8A1-D31EAF401456}"/>
              </a:ext>
            </a:extLst>
          </p:cNvPr>
          <p:cNvSpPr txBox="1"/>
          <p:nvPr/>
        </p:nvSpPr>
        <p:spPr>
          <a:xfrm>
            <a:off x="9514239" y="2441945"/>
            <a:ext cx="218579" cy="216477"/>
          </a:xfrm>
          <a:prstGeom prst="rect">
            <a:avLst/>
          </a:prstGeom>
          <a:solidFill>
            <a:srgbClr val="FF00DF"/>
          </a:solid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818" dirty="0">
                <a:solidFill>
                  <a:schemeClr val="bg1"/>
                </a:solidFill>
              </a:rPr>
              <a:t>A</a:t>
            </a:r>
          </a:p>
        </p:txBody>
      </p:sp>
      <p:sp>
        <p:nvSpPr>
          <p:cNvPr id="11" name="TextBox 1">
            <a:extLst>
              <a:ext uri="{FF2B5EF4-FFF2-40B4-BE49-F238E27FC236}">
                <a16:creationId xmlns:a16="http://schemas.microsoft.com/office/drawing/2014/main" id="{96F3B00F-4B0C-103F-A617-FE4A14B8F11D}"/>
              </a:ext>
            </a:extLst>
          </p:cNvPr>
          <p:cNvSpPr txBox="1"/>
          <p:nvPr/>
        </p:nvSpPr>
        <p:spPr>
          <a:xfrm>
            <a:off x="9416421" y="4389481"/>
            <a:ext cx="388236" cy="216477"/>
          </a:xfrm>
          <a:prstGeom prst="rect">
            <a:avLst/>
          </a:prstGeom>
          <a:solidFill>
            <a:srgbClr val="FF00DF"/>
          </a:solid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818" dirty="0">
                <a:solidFill>
                  <a:schemeClr val="bg1"/>
                </a:solidFill>
              </a:rPr>
              <a:t>A, IP</a:t>
            </a:r>
          </a:p>
        </p:txBody>
      </p:sp>
      <p:sp>
        <p:nvSpPr>
          <p:cNvPr id="12" name="TextBox 1">
            <a:extLst>
              <a:ext uri="{FF2B5EF4-FFF2-40B4-BE49-F238E27FC236}">
                <a16:creationId xmlns:a16="http://schemas.microsoft.com/office/drawing/2014/main" id="{8BD61B6A-3616-1E02-6178-34873A237F2E}"/>
              </a:ext>
            </a:extLst>
          </p:cNvPr>
          <p:cNvSpPr txBox="1"/>
          <p:nvPr/>
        </p:nvSpPr>
        <p:spPr>
          <a:xfrm>
            <a:off x="9416422" y="3709255"/>
            <a:ext cx="388237" cy="216477"/>
          </a:xfrm>
          <a:prstGeom prst="rect">
            <a:avLst/>
          </a:prstGeom>
          <a:solidFill>
            <a:srgbClr val="FF00DF"/>
          </a:solid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818" dirty="0">
                <a:solidFill>
                  <a:schemeClr val="bg1"/>
                </a:solidFill>
              </a:rPr>
              <a:t>A, IP</a:t>
            </a:r>
          </a:p>
        </p:txBody>
      </p:sp>
      <p:sp>
        <p:nvSpPr>
          <p:cNvPr id="15" name="TextBox 14">
            <a:extLst>
              <a:ext uri="{FF2B5EF4-FFF2-40B4-BE49-F238E27FC236}">
                <a16:creationId xmlns:a16="http://schemas.microsoft.com/office/drawing/2014/main" id="{27C7BCF3-8264-D94B-C9EF-0F3F14569DE5}"/>
              </a:ext>
            </a:extLst>
          </p:cNvPr>
          <p:cNvSpPr txBox="1"/>
          <p:nvPr/>
        </p:nvSpPr>
        <p:spPr>
          <a:xfrm>
            <a:off x="1" y="6306763"/>
            <a:ext cx="12191999" cy="260199"/>
          </a:xfrm>
          <a:prstGeom prst="rect">
            <a:avLst/>
          </a:prstGeom>
          <a:solidFill>
            <a:srgbClr val="FF00DF"/>
          </a:solidFill>
        </p:spPr>
        <p:txBody>
          <a:bodyPr wrap="square">
            <a:spAutoFit/>
          </a:bodyPr>
          <a:lstStyle/>
          <a:p>
            <a:pPr marL="340293" lvl="1">
              <a:spcBef>
                <a:spcPts val="409"/>
              </a:spcBef>
            </a:pPr>
            <a:r>
              <a:rPr lang="en-US" sz="1091" b="1" dirty="0"/>
              <a:t>Abbreviations for Practice Type Comparisons</a:t>
            </a:r>
            <a:r>
              <a:rPr lang="en-US" sz="1091" dirty="0"/>
              <a:t>: </a:t>
            </a:r>
            <a:r>
              <a:rPr lang="en-US" sz="1091" dirty="0">
                <a:highlight>
                  <a:srgbClr val="FF00FF"/>
                </a:highlight>
              </a:rPr>
              <a:t> </a:t>
            </a:r>
            <a:r>
              <a:rPr lang="en-US" sz="1091" dirty="0">
                <a:solidFill>
                  <a:schemeClr val="bg1"/>
                </a:solidFill>
                <a:highlight>
                  <a:srgbClr val="FF00FF"/>
                </a:highlight>
              </a:rPr>
              <a:t>A</a:t>
            </a:r>
            <a:r>
              <a:rPr lang="en-US" sz="1091" dirty="0">
                <a:highlight>
                  <a:srgbClr val="FF00FF"/>
                </a:highlight>
              </a:rPr>
              <a:t> </a:t>
            </a:r>
            <a:r>
              <a:rPr lang="en-US" sz="1091" dirty="0"/>
              <a:t>(Academic),</a:t>
            </a:r>
            <a:r>
              <a:rPr lang="en-US" sz="1091" dirty="0">
                <a:solidFill>
                  <a:schemeClr val="bg1"/>
                </a:solidFill>
                <a:highlight>
                  <a:srgbClr val="FF00FF"/>
                </a:highlight>
              </a:rPr>
              <a:t> IP </a:t>
            </a:r>
            <a:r>
              <a:rPr lang="en-US" sz="1091" dirty="0"/>
              <a:t>(Independent Practice),</a:t>
            </a:r>
            <a:r>
              <a:rPr lang="en-US" sz="1091" dirty="0">
                <a:solidFill>
                  <a:schemeClr val="bg1"/>
                </a:solidFill>
                <a:highlight>
                  <a:srgbClr val="FF00FF"/>
                </a:highlight>
              </a:rPr>
              <a:t> </a:t>
            </a:r>
            <a:r>
              <a:rPr lang="en-US" sz="1091" dirty="0">
                <a:solidFill>
                  <a:schemeClr val="bg1"/>
                </a:solidFill>
              </a:rPr>
              <a:t>N</a:t>
            </a:r>
            <a:r>
              <a:rPr lang="en-US" sz="1091" dirty="0"/>
              <a:t> (National/MSO), </a:t>
            </a:r>
            <a:r>
              <a:rPr lang="en-US" sz="1091" dirty="0">
                <a:solidFill>
                  <a:schemeClr val="bg1"/>
                </a:solidFill>
                <a:highlight>
                  <a:srgbClr val="FF00FF"/>
                </a:highlight>
              </a:rPr>
              <a:t>H </a:t>
            </a:r>
            <a:r>
              <a:rPr lang="en-US" sz="1091" dirty="0"/>
              <a:t>(Hospital), </a:t>
            </a:r>
            <a:r>
              <a:rPr lang="en-US" sz="1091" dirty="0">
                <a:solidFill>
                  <a:schemeClr val="bg1"/>
                </a:solidFill>
              </a:rPr>
              <a:t>O</a:t>
            </a:r>
            <a:r>
              <a:rPr lang="en-US" sz="1091" dirty="0"/>
              <a:t> (Other Practice Types) </a:t>
            </a:r>
            <a:r>
              <a:rPr lang="en-US" sz="1091" dirty="0">
                <a:solidFill>
                  <a:schemeClr val="bg1"/>
                </a:solidFill>
              </a:rPr>
              <a:t>All</a:t>
            </a:r>
            <a:r>
              <a:rPr lang="en-US" sz="1091" dirty="0"/>
              <a:t> (all other Response Options) </a:t>
            </a:r>
          </a:p>
        </p:txBody>
      </p:sp>
    </p:spTree>
    <p:extLst>
      <p:ext uri="{BB962C8B-B14F-4D97-AF65-F5344CB8AC3E}">
        <p14:creationId xmlns:p14="http://schemas.microsoft.com/office/powerpoint/2010/main" val="3261945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11E3B-77EA-2410-A9FA-4859BC9456BF}"/>
              </a:ext>
            </a:extLst>
          </p:cNvPr>
          <p:cNvSpPr>
            <a:spLocks noGrp="1"/>
          </p:cNvSpPr>
          <p:nvPr>
            <p:ph type="title"/>
          </p:nvPr>
        </p:nvSpPr>
        <p:spPr/>
        <p:txBody>
          <a:bodyPr/>
          <a:lstStyle/>
          <a:p>
            <a:r>
              <a:rPr lang="en-US" dirty="0"/>
              <a:t>Hiring needs remain consistent year over year</a:t>
            </a:r>
          </a:p>
        </p:txBody>
      </p:sp>
      <p:sp>
        <p:nvSpPr>
          <p:cNvPr id="3" name="Text Placeholder 2">
            <a:extLst>
              <a:ext uri="{FF2B5EF4-FFF2-40B4-BE49-F238E27FC236}">
                <a16:creationId xmlns:a16="http://schemas.microsoft.com/office/drawing/2014/main" id="{E7B4CA35-B5DE-F6CA-C30E-40A2DA551EF2}"/>
              </a:ext>
            </a:extLst>
          </p:cNvPr>
          <p:cNvSpPr>
            <a:spLocks noGrp="1"/>
          </p:cNvSpPr>
          <p:nvPr>
            <p:ph type="body" idx="1"/>
          </p:nvPr>
        </p:nvSpPr>
        <p:spPr>
          <a:xfrm>
            <a:off x="838200" y="780910"/>
            <a:ext cx="10516000" cy="733452"/>
          </a:xfrm>
        </p:spPr>
        <p:txBody>
          <a:bodyPr>
            <a:normAutofit lnSpcReduction="10000"/>
          </a:bodyPr>
          <a:lstStyle/>
          <a:p>
            <a:r>
              <a:rPr lang="en-US" dirty="0"/>
              <a:t>Breast and Body Imaging remain priority hiring need for nearly half of respondents</a:t>
            </a:r>
          </a:p>
          <a:p>
            <a:r>
              <a:rPr lang="en-US" dirty="0"/>
              <a:t>General Radiology, Interventional, MSK and Thoracic Imaging dip</a:t>
            </a:r>
          </a:p>
        </p:txBody>
      </p:sp>
      <p:sp>
        <p:nvSpPr>
          <p:cNvPr id="4" name="TextBox 3">
            <a:extLst>
              <a:ext uri="{FF2B5EF4-FFF2-40B4-BE49-F238E27FC236}">
                <a16:creationId xmlns:a16="http://schemas.microsoft.com/office/drawing/2014/main" id="{66C3D7D5-60B7-FFDC-2BDF-1837078B8237}"/>
              </a:ext>
            </a:extLst>
          </p:cNvPr>
          <p:cNvSpPr txBox="1"/>
          <p:nvPr/>
        </p:nvSpPr>
        <p:spPr>
          <a:xfrm>
            <a:off x="-1" y="6700615"/>
            <a:ext cx="12192000" cy="186846"/>
          </a:xfrm>
          <a:prstGeom prst="rect">
            <a:avLst/>
          </a:prstGeom>
          <a:noFill/>
        </p:spPr>
        <p:txBody>
          <a:bodyPr wrap="square">
            <a:spAutoFit/>
          </a:bodyPr>
          <a:lstStyle/>
          <a:p>
            <a:pPr defTabSz="623438" fontAlgn="base">
              <a:spcBef>
                <a:spcPct val="0"/>
              </a:spcBef>
              <a:spcAft>
                <a:spcPct val="0"/>
              </a:spcAft>
              <a:defRPr/>
            </a:pPr>
            <a:r>
              <a:rPr lang="en-US" sz="614" i="1" dirty="0">
                <a:solidFill>
                  <a:srgbClr val="000000"/>
                </a:solidFill>
                <a:latin typeface="Trebuchet MS" panose="020B0603020202020204" pitchFamily="34" charset="0"/>
              </a:rPr>
              <a:t>Base: Fully Qualified Respondents (n=407) Question: Which 3 of the sub-specialties listed below are your most important hiring needs in ... </a:t>
            </a:r>
          </a:p>
        </p:txBody>
      </p:sp>
      <p:graphicFrame>
        <p:nvGraphicFramePr>
          <p:cNvPr id="5" name="Chart 4">
            <a:extLst>
              <a:ext uri="{FF2B5EF4-FFF2-40B4-BE49-F238E27FC236}">
                <a16:creationId xmlns:a16="http://schemas.microsoft.com/office/drawing/2014/main" id="{CCAB8FC6-4205-460A-B732-AE712F3D7642}"/>
              </a:ext>
            </a:extLst>
          </p:cNvPr>
          <p:cNvGraphicFramePr>
            <a:graphicFrameLocks/>
          </p:cNvGraphicFramePr>
          <p:nvPr>
            <p:extLst>
              <p:ext uri="{D42A27DB-BD31-4B8C-83A1-F6EECF244321}">
                <p14:modId xmlns:p14="http://schemas.microsoft.com/office/powerpoint/2010/main" val="4243157874"/>
              </p:ext>
            </p:extLst>
          </p:nvPr>
        </p:nvGraphicFramePr>
        <p:xfrm>
          <a:off x="415636" y="1667825"/>
          <a:ext cx="10938164" cy="46046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03753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78638" y="3895115"/>
            <a:ext cx="11859895" cy="2560955"/>
          </a:xfrm>
          <a:prstGeom prst="rect">
            <a:avLst/>
          </a:prstGeom>
        </p:spPr>
        <p:txBody>
          <a:bodyPr vert="horz" wrap="square" lIns="0" tIns="104775" rIns="0" bIns="0" rtlCol="0">
            <a:spAutoFit/>
          </a:bodyPr>
          <a:lstStyle/>
          <a:p>
            <a:pPr marL="12700">
              <a:lnSpc>
                <a:spcPct val="100000"/>
              </a:lnSpc>
              <a:spcBef>
                <a:spcPts val="825"/>
              </a:spcBef>
            </a:pPr>
            <a:r>
              <a:rPr sz="2100" b="1" dirty="0">
                <a:solidFill>
                  <a:srgbClr val="094162"/>
                </a:solidFill>
                <a:latin typeface="Trebuchet MS"/>
                <a:cs typeface="Trebuchet MS"/>
              </a:rPr>
              <a:t>Across</a:t>
            </a:r>
            <a:r>
              <a:rPr sz="2100" b="1" spc="-65" dirty="0">
                <a:solidFill>
                  <a:srgbClr val="094162"/>
                </a:solidFill>
                <a:latin typeface="Trebuchet MS"/>
                <a:cs typeface="Trebuchet MS"/>
              </a:rPr>
              <a:t> </a:t>
            </a:r>
            <a:r>
              <a:rPr sz="2100" b="1" dirty="0">
                <a:solidFill>
                  <a:srgbClr val="094162"/>
                </a:solidFill>
                <a:latin typeface="Trebuchet MS"/>
                <a:cs typeface="Trebuchet MS"/>
              </a:rPr>
              <a:t>the</a:t>
            </a:r>
            <a:r>
              <a:rPr sz="2100" b="1" spc="-25" dirty="0">
                <a:solidFill>
                  <a:srgbClr val="094162"/>
                </a:solidFill>
                <a:latin typeface="Trebuchet MS"/>
                <a:cs typeface="Trebuchet MS"/>
              </a:rPr>
              <a:t> </a:t>
            </a:r>
            <a:r>
              <a:rPr sz="2100" b="1" dirty="0">
                <a:solidFill>
                  <a:srgbClr val="094162"/>
                </a:solidFill>
                <a:latin typeface="Trebuchet MS"/>
                <a:cs typeface="Trebuchet MS"/>
              </a:rPr>
              <a:t>workforce,</a:t>
            </a:r>
            <a:r>
              <a:rPr sz="2100" b="1" spc="-30" dirty="0">
                <a:solidFill>
                  <a:srgbClr val="094162"/>
                </a:solidFill>
                <a:latin typeface="Trebuchet MS"/>
                <a:cs typeface="Trebuchet MS"/>
              </a:rPr>
              <a:t> </a:t>
            </a:r>
            <a:r>
              <a:rPr sz="2100" b="1" dirty="0">
                <a:solidFill>
                  <a:srgbClr val="094162"/>
                </a:solidFill>
                <a:latin typeface="Trebuchet MS"/>
                <a:cs typeface="Trebuchet MS"/>
              </a:rPr>
              <a:t>radiologists</a:t>
            </a:r>
            <a:r>
              <a:rPr sz="2100" b="1" spc="-40" dirty="0">
                <a:solidFill>
                  <a:srgbClr val="094162"/>
                </a:solidFill>
                <a:latin typeface="Trebuchet MS"/>
                <a:cs typeface="Trebuchet MS"/>
              </a:rPr>
              <a:t> </a:t>
            </a:r>
            <a:r>
              <a:rPr sz="2100" b="1" dirty="0">
                <a:solidFill>
                  <a:srgbClr val="094162"/>
                </a:solidFill>
                <a:latin typeface="Trebuchet MS"/>
                <a:cs typeface="Trebuchet MS"/>
              </a:rPr>
              <a:t>likely</a:t>
            </a:r>
            <a:r>
              <a:rPr sz="2100" b="1" spc="-25" dirty="0">
                <a:solidFill>
                  <a:srgbClr val="094162"/>
                </a:solidFill>
                <a:latin typeface="Trebuchet MS"/>
                <a:cs typeface="Trebuchet MS"/>
              </a:rPr>
              <a:t> </a:t>
            </a:r>
            <a:r>
              <a:rPr sz="2100" b="1" dirty="0">
                <a:solidFill>
                  <a:srgbClr val="094162"/>
                </a:solidFill>
                <a:latin typeface="Trebuchet MS"/>
                <a:cs typeface="Trebuchet MS"/>
              </a:rPr>
              <a:t>to</a:t>
            </a:r>
            <a:r>
              <a:rPr sz="2100" b="1" spc="-45" dirty="0">
                <a:solidFill>
                  <a:srgbClr val="094162"/>
                </a:solidFill>
                <a:latin typeface="Trebuchet MS"/>
                <a:cs typeface="Trebuchet MS"/>
              </a:rPr>
              <a:t> </a:t>
            </a:r>
            <a:r>
              <a:rPr sz="2100" b="1" dirty="0">
                <a:solidFill>
                  <a:srgbClr val="094162"/>
                </a:solidFill>
                <a:latin typeface="Trebuchet MS"/>
                <a:cs typeface="Trebuchet MS"/>
              </a:rPr>
              <a:t>be</a:t>
            </a:r>
            <a:r>
              <a:rPr sz="2100" b="1" spc="-35" dirty="0">
                <a:solidFill>
                  <a:srgbClr val="094162"/>
                </a:solidFill>
                <a:latin typeface="Trebuchet MS"/>
                <a:cs typeface="Trebuchet MS"/>
              </a:rPr>
              <a:t> </a:t>
            </a:r>
            <a:r>
              <a:rPr sz="2100" b="1" dirty="0">
                <a:solidFill>
                  <a:srgbClr val="094162"/>
                </a:solidFill>
                <a:latin typeface="Trebuchet MS"/>
                <a:cs typeface="Trebuchet MS"/>
              </a:rPr>
              <a:t>Caucasian</a:t>
            </a:r>
            <a:r>
              <a:rPr sz="2100" b="1" spc="-60" dirty="0">
                <a:solidFill>
                  <a:srgbClr val="094162"/>
                </a:solidFill>
                <a:latin typeface="Trebuchet MS"/>
                <a:cs typeface="Trebuchet MS"/>
              </a:rPr>
              <a:t> </a:t>
            </a:r>
            <a:r>
              <a:rPr sz="2100" b="1" dirty="0">
                <a:solidFill>
                  <a:srgbClr val="094162"/>
                </a:solidFill>
                <a:latin typeface="Trebuchet MS"/>
                <a:cs typeface="Trebuchet MS"/>
              </a:rPr>
              <a:t>men</a:t>
            </a:r>
            <a:r>
              <a:rPr sz="2100" b="1" spc="-55" dirty="0">
                <a:solidFill>
                  <a:srgbClr val="094162"/>
                </a:solidFill>
                <a:latin typeface="Trebuchet MS"/>
                <a:cs typeface="Trebuchet MS"/>
              </a:rPr>
              <a:t> </a:t>
            </a:r>
            <a:r>
              <a:rPr sz="2100" b="1" dirty="0">
                <a:solidFill>
                  <a:srgbClr val="094162"/>
                </a:solidFill>
                <a:latin typeface="Trebuchet MS"/>
                <a:cs typeface="Trebuchet MS"/>
              </a:rPr>
              <a:t>between</a:t>
            </a:r>
            <a:r>
              <a:rPr sz="2100" b="1" spc="-15" dirty="0">
                <a:solidFill>
                  <a:srgbClr val="094162"/>
                </a:solidFill>
                <a:latin typeface="Trebuchet MS"/>
                <a:cs typeface="Trebuchet MS"/>
              </a:rPr>
              <a:t> </a:t>
            </a:r>
            <a:r>
              <a:rPr sz="2100" b="1" dirty="0">
                <a:solidFill>
                  <a:srgbClr val="094162"/>
                </a:solidFill>
                <a:latin typeface="Trebuchet MS"/>
                <a:cs typeface="Trebuchet MS"/>
              </a:rPr>
              <a:t>the</a:t>
            </a:r>
            <a:r>
              <a:rPr sz="2100" b="1" spc="-30" dirty="0">
                <a:solidFill>
                  <a:srgbClr val="094162"/>
                </a:solidFill>
                <a:latin typeface="Trebuchet MS"/>
                <a:cs typeface="Trebuchet MS"/>
              </a:rPr>
              <a:t> </a:t>
            </a:r>
            <a:r>
              <a:rPr sz="2100" b="1" dirty="0">
                <a:solidFill>
                  <a:srgbClr val="094162"/>
                </a:solidFill>
                <a:latin typeface="Trebuchet MS"/>
                <a:cs typeface="Trebuchet MS"/>
              </a:rPr>
              <a:t>ages</a:t>
            </a:r>
            <a:r>
              <a:rPr sz="2100" b="1" spc="-50" dirty="0">
                <a:solidFill>
                  <a:srgbClr val="094162"/>
                </a:solidFill>
                <a:latin typeface="Trebuchet MS"/>
                <a:cs typeface="Trebuchet MS"/>
              </a:rPr>
              <a:t> </a:t>
            </a:r>
            <a:r>
              <a:rPr sz="2100" b="1" dirty="0">
                <a:solidFill>
                  <a:srgbClr val="094162"/>
                </a:solidFill>
                <a:latin typeface="Trebuchet MS"/>
                <a:cs typeface="Trebuchet MS"/>
              </a:rPr>
              <a:t>of</a:t>
            </a:r>
            <a:r>
              <a:rPr sz="2100" b="1" spc="-45" dirty="0">
                <a:solidFill>
                  <a:srgbClr val="094162"/>
                </a:solidFill>
                <a:latin typeface="Trebuchet MS"/>
                <a:cs typeface="Trebuchet MS"/>
              </a:rPr>
              <a:t> </a:t>
            </a:r>
            <a:r>
              <a:rPr sz="2100" b="1" dirty="0">
                <a:solidFill>
                  <a:srgbClr val="094162"/>
                </a:solidFill>
                <a:latin typeface="Trebuchet MS"/>
                <a:cs typeface="Trebuchet MS"/>
              </a:rPr>
              <a:t>40</a:t>
            </a:r>
            <a:r>
              <a:rPr sz="2100" b="1" spc="-55" dirty="0">
                <a:solidFill>
                  <a:srgbClr val="094162"/>
                </a:solidFill>
                <a:latin typeface="Trebuchet MS"/>
                <a:cs typeface="Trebuchet MS"/>
              </a:rPr>
              <a:t> </a:t>
            </a:r>
            <a:r>
              <a:rPr sz="2100" b="1" dirty="0">
                <a:solidFill>
                  <a:srgbClr val="094162"/>
                </a:solidFill>
                <a:latin typeface="Trebuchet MS"/>
                <a:cs typeface="Trebuchet MS"/>
              </a:rPr>
              <a:t>and</a:t>
            </a:r>
            <a:r>
              <a:rPr sz="2100" b="1" spc="-45" dirty="0">
                <a:solidFill>
                  <a:srgbClr val="094162"/>
                </a:solidFill>
                <a:latin typeface="Trebuchet MS"/>
                <a:cs typeface="Trebuchet MS"/>
              </a:rPr>
              <a:t> </a:t>
            </a:r>
            <a:r>
              <a:rPr sz="2100" b="1" spc="-25" dirty="0">
                <a:solidFill>
                  <a:srgbClr val="094162"/>
                </a:solidFill>
                <a:latin typeface="Trebuchet MS"/>
                <a:cs typeface="Trebuchet MS"/>
              </a:rPr>
              <a:t>65</a:t>
            </a:r>
            <a:endParaRPr sz="2100" dirty="0">
              <a:latin typeface="Trebuchet MS"/>
              <a:cs typeface="Trebuchet MS"/>
            </a:endParaRPr>
          </a:p>
          <a:p>
            <a:pPr marL="240665" marR="430530" indent="-228600">
              <a:lnSpc>
                <a:spcPct val="100000"/>
              </a:lnSpc>
              <a:spcBef>
                <a:spcPts val="515"/>
              </a:spcBef>
              <a:buClr>
                <a:srgbClr val="9AC549"/>
              </a:buClr>
              <a:buSzPct val="90000"/>
              <a:buFont typeface="Wingdings"/>
              <a:buChar char=""/>
              <a:tabLst>
                <a:tab pos="240665" algn="l"/>
              </a:tabLst>
            </a:pPr>
            <a:r>
              <a:rPr sz="1500" dirty="0">
                <a:solidFill>
                  <a:srgbClr val="094162"/>
                </a:solidFill>
                <a:latin typeface="Trebuchet MS"/>
                <a:cs typeface="Trebuchet MS"/>
              </a:rPr>
              <a:t>The</a:t>
            </a:r>
            <a:r>
              <a:rPr sz="1500" spc="-35" dirty="0">
                <a:solidFill>
                  <a:srgbClr val="094162"/>
                </a:solidFill>
                <a:latin typeface="Trebuchet MS"/>
                <a:cs typeface="Trebuchet MS"/>
              </a:rPr>
              <a:t> </a:t>
            </a:r>
            <a:r>
              <a:rPr sz="1500" dirty="0">
                <a:solidFill>
                  <a:srgbClr val="094162"/>
                </a:solidFill>
                <a:latin typeface="Trebuchet MS"/>
                <a:cs typeface="Trebuchet MS"/>
              </a:rPr>
              <a:t>average</a:t>
            </a:r>
            <a:r>
              <a:rPr sz="1500" spc="-35" dirty="0">
                <a:solidFill>
                  <a:srgbClr val="094162"/>
                </a:solidFill>
                <a:latin typeface="Trebuchet MS"/>
                <a:cs typeface="Trebuchet MS"/>
              </a:rPr>
              <a:t> </a:t>
            </a:r>
            <a:r>
              <a:rPr sz="1500" dirty="0">
                <a:solidFill>
                  <a:srgbClr val="094162"/>
                </a:solidFill>
                <a:latin typeface="Trebuchet MS"/>
                <a:cs typeface="Trebuchet MS"/>
              </a:rPr>
              <a:t>age</a:t>
            </a:r>
            <a:r>
              <a:rPr sz="1500" spc="-40" dirty="0">
                <a:solidFill>
                  <a:srgbClr val="094162"/>
                </a:solidFill>
                <a:latin typeface="Trebuchet MS"/>
                <a:cs typeface="Trebuchet MS"/>
              </a:rPr>
              <a:t> </a:t>
            </a:r>
            <a:r>
              <a:rPr sz="1500" dirty="0">
                <a:solidFill>
                  <a:srgbClr val="094162"/>
                </a:solidFill>
                <a:latin typeface="Trebuchet MS"/>
                <a:cs typeface="Trebuchet MS"/>
              </a:rPr>
              <a:t>is</a:t>
            </a:r>
            <a:r>
              <a:rPr sz="1500" spc="-35" dirty="0">
                <a:solidFill>
                  <a:srgbClr val="094162"/>
                </a:solidFill>
                <a:latin typeface="Trebuchet MS"/>
                <a:cs typeface="Trebuchet MS"/>
              </a:rPr>
              <a:t> </a:t>
            </a:r>
            <a:r>
              <a:rPr sz="1500" dirty="0">
                <a:solidFill>
                  <a:srgbClr val="094162"/>
                </a:solidFill>
                <a:latin typeface="Trebuchet MS"/>
                <a:cs typeface="Trebuchet MS"/>
              </a:rPr>
              <a:t>about</a:t>
            </a:r>
            <a:r>
              <a:rPr sz="1500" spc="-30" dirty="0">
                <a:solidFill>
                  <a:srgbClr val="094162"/>
                </a:solidFill>
                <a:latin typeface="Trebuchet MS"/>
                <a:cs typeface="Trebuchet MS"/>
              </a:rPr>
              <a:t> </a:t>
            </a:r>
            <a:r>
              <a:rPr sz="1500" u="sng" dirty="0">
                <a:solidFill>
                  <a:srgbClr val="094162"/>
                </a:solidFill>
                <a:uFill>
                  <a:solidFill>
                    <a:srgbClr val="094162"/>
                  </a:solidFill>
                </a:uFill>
                <a:latin typeface="Trebuchet MS"/>
                <a:cs typeface="Trebuchet MS"/>
              </a:rPr>
              <a:t>51</a:t>
            </a:r>
            <a:r>
              <a:rPr sz="1500" u="sng" spc="-35" dirty="0">
                <a:solidFill>
                  <a:srgbClr val="094162"/>
                </a:solidFill>
                <a:uFill>
                  <a:solidFill>
                    <a:srgbClr val="094162"/>
                  </a:solidFill>
                </a:uFill>
                <a:latin typeface="Trebuchet MS"/>
                <a:cs typeface="Trebuchet MS"/>
              </a:rPr>
              <a:t> </a:t>
            </a:r>
            <a:r>
              <a:rPr sz="1500" u="sng" dirty="0">
                <a:solidFill>
                  <a:srgbClr val="094162"/>
                </a:solidFill>
                <a:uFill>
                  <a:solidFill>
                    <a:srgbClr val="094162"/>
                  </a:solidFill>
                </a:uFill>
                <a:latin typeface="Trebuchet MS"/>
                <a:cs typeface="Trebuchet MS"/>
              </a:rPr>
              <a:t>years</a:t>
            </a:r>
            <a:r>
              <a:rPr sz="1500" dirty="0">
                <a:solidFill>
                  <a:srgbClr val="094162"/>
                </a:solidFill>
                <a:latin typeface="Trebuchet MS"/>
                <a:cs typeface="Trebuchet MS"/>
              </a:rPr>
              <a:t>,</a:t>
            </a:r>
            <a:r>
              <a:rPr sz="1500" spc="-30" dirty="0">
                <a:solidFill>
                  <a:srgbClr val="094162"/>
                </a:solidFill>
                <a:latin typeface="Trebuchet MS"/>
                <a:cs typeface="Trebuchet MS"/>
              </a:rPr>
              <a:t> </a:t>
            </a:r>
            <a:r>
              <a:rPr sz="1500" dirty="0">
                <a:solidFill>
                  <a:srgbClr val="094162"/>
                </a:solidFill>
                <a:latin typeface="Trebuchet MS"/>
                <a:cs typeface="Trebuchet MS"/>
              </a:rPr>
              <a:t>mirroring</a:t>
            </a:r>
            <a:r>
              <a:rPr sz="1500" spc="-25" dirty="0">
                <a:solidFill>
                  <a:srgbClr val="094162"/>
                </a:solidFill>
                <a:latin typeface="Trebuchet MS"/>
                <a:cs typeface="Trebuchet MS"/>
              </a:rPr>
              <a:t> </a:t>
            </a:r>
            <a:r>
              <a:rPr sz="1500" dirty="0">
                <a:solidFill>
                  <a:srgbClr val="094162"/>
                </a:solidFill>
                <a:latin typeface="Trebuchet MS"/>
                <a:cs typeface="Trebuchet MS"/>
              </a:rPr>
              <a:t>that</a:t>
            </a:r>
            <a:r>
              <a:rPr sz="1500" spc="-30" dirty="0">
                <a:solidFill>
                  <a:srgbClr val="094162"/>
                </a:solidFill>
                <a:latin typeface="Trebuchet MS"/>
                <a:cs typeface="Trebuchet MS"/>
              </a:rPr>
              <a:t> </a:t>
            </a:r>
            <a:r>
              <a:rPr sz="1500" dirty="0">
                <a:solidFill>
                  <a:srgbClr val="094162"/>
                </a:solidFill>
                <a:latin typeface="Trebuchet MS"/>
                <a:cs typeface="Trebuchet MS"/>
              </a:rPr>
              <a:t>of</a:t>
            </a:r>
            <a:r>
              <a:rPr sz="1500" spc="-45" dirty="0">
                <a:solidFill>
                  <a:srgbClr val="094162"/>
                </a:solidFill>
                <a:latin typeface="Trebuchet MS"/>
                <a:cs typeface="Trebuchet MS"/>
              </a:rPr>
              <a:t> </a:t>
            </a:r>
            <a:r>
              <a:rPr sz="1500" dirty="0">
                <a:solidFill>
                  <a:srgbClr val="094162"/>
                </a:solidFill>
                <a:latin typeface="Trebuchet MS"/>
                <a:cs typeface="Trebuchet MS"/>
              </a:rPr>
              <a:t>the</a:t>
            </a:r>
            <a:r>
              <a:rPr sz="1500" spc="-35" dirty="0">
                <a:solidFill>
                  <a:srgbClr val="094162"/>
                </a:solidFill>
                <a:latin typeface="Trebuchet MS"/>
                <a:cs typeface="Trebuchet MS"/>
              </a:rPr>
              <a:t> </a:t>
            </a:r>
            <a:r>
              <a:rPr sz="1500" dirty="0">
                <a:solidFill>
                  <a:srgbClr val="094162"/>
                </a:solidFill>
                <a:latin typeface="Trebuchet MS"/>
                <a:cs typeface="Trebuchet MS"/>
              </a:rPr>
              <a:t>average</a:t>
            </a:r>
            <a:r>
              <a:rPr sz="1500" spc="-35" dirty="0">
                <a:solidFill>
                  <a:srgbClr val="094162"/>
                </a:solidFill>
                <a:latin typeface="Trebuchet MS"/>
                <a:cs typeface="Trebuchet MS"/>
              </a:rPr>
              <a:t> </a:t>
            </a:r>
            <a:r>
              <a:rPr sz="1500" dirty="0">
                <a:solidFill>
                  <a:srgbClr val="094162"/>
                </a:solidFill>
                <a:latin typeface="Trebuchet MS"/>
                <a:cs typeface="Trebuchet MS"/>
              </a:rPr>
              <a:t>licensed</a:t>
            </a:r>
            <a:r>
              <a:rPr sz="1500" spc="-45" dirty="0">
                <a:solidFill>
                  <a:srgbClr val="094162"/>
                </a:solidFill>
                <a:latin typeface="Trebuchet MS"/>
                <a:cs typeface="Trebuchet MS"/>
              </a:rPr>
              <a:t> </a:t>
            </a:r>
            <a:r>
              <a:rPr sz="1500" dirty="0">
                <a:solidFill>
                  <a:srgbClr val="094162"/>
                </a:solidFill>
                <a:latin typeface="Trebuchet MS"/>
                <a:cs typeface="Trebuchet MS"/>
              </a:rPr>
              <a:t>physician</a:t>
            </a:r>
            <a:r>
              <a:rPr sz="1500" spc="-25" dirty="0">
                <a:solidFill>
                  <a:srgbClr val="094162"/>
                </a:solidFill>
                <a:latin typeface="Trebuchet MS"/>
                <a:cs typeface="Trebuchet MS"/>
              </a:rPr>
              <a:t> </a:t>
            </a:r>
            <a:r>
              <a:rPr sz="1500" dirty="0">
                <a:solidFill>
                  <a:srgbClr val="094162"/>
                </a:solidFill>
                <a:latin typeface="Trebuchet MS"/>
                <a:cs typeface="Trebuchet MS"/>
              </a:rPr>
              <a:t>in</a:t>
            </a:r>
            <a:r>
              <a:rPr sz="1500" spc="-30" dirty="0">
                <a:solidFill>
                  <a:srgbClr val="094162"/>
                </a:solidFill>
                <a:latin typeface="Trebuchet MS"/>
                <a:cs typeface="Trebuchet MS"/>
              </a:rPr>
              <a:t> </a:t>
            </a:r>
            <a:r>
              <a:rPr sz="1500" dirty="0">
                <a:solidFill>
                  <a:srgbClr val="094162"/>
                </a:solidFill>
                <a:latin typeface="Trebuchet MS"/>
                <a:cs typeface="Trebuchet MS"/>
              </a:rPr>
              <a:t>the</a:t>
            </a:r>
            <a:r>
              <a:rPr sz="1500" spc="-35" dirty="0">
                <a:solidFill>
                  <a:srgbClr val="094162"/>
                </a:solidFill>
                <a:latin typeface="Trebuchet MS"/>
                <a:cs typeface="Trebuchet MS"/>
              </a:rPr>
              <a:t> </a:t>
            </a:r>
            <a:r>
              <a:rPr sz="1500" dirty="0">
                <a:solidFill>
                  <a:srgbClr val="094162"/>
                </a:solidFill>
                <a:latin typeface="Trebuchet MS"/>
                <a:cs typeface="Trebuchet MS"/>
              </a:rPr>
              <a:t>US</a:t>
            </a:r>
            <a:r>
              <a:rPr sz="1500" spc="-35" dirty="0">
                <a:solidFill>
                  <a:srgbClr val="094162"/>
                </a:solidFill>
                <a:latin typeface="Trebuchet MS"/>
                <a:cs typeface="Trebuchet MS"/>
              </a:rPr>
              <a:t> </a:t>
            </a:r>
            <a:r>
              <a:rPr sz="1500" spc="-25" dirty="0">
                <a:solidFill>
                  <a:srgbClr val="094162"/>
                </a:solidFill>
                <a:latin typeface="Trebuchet MS"/>
                <a:cs typeface="Trebuchet MS"/>
              </a:rPr>
              <a:t>(Young</a:t>
            </a:r>
            <a:r>
              <a:rPr sz="1500" spc="-45" dirty="0">
                <a:solidFill>
                  <a:srgbClr val="094162"/>
                </a:solidFill>
                <a:latin typeface="Trebuchet MS"/>
                <a:cs typeface="Trebuchet MS"/>
              </a:rPr>
              <a:t> </a:t>
            </a:r>
            <a:r>
              <a:rPr sz="1500" dirty="0">
                <a:solidFill>
                  <a:srgbClr val="094162"/>
                </a:solidFill>
                <a:latin typeface="Trebuchet MS"/>
                <a:cs typeface="Trebuchet MS"/>
              </a:rPr>
              <a:t>et</a:t>
            </a:r>
            <a:r>
              <a:rPr sz="1500" spc="-40" dirty="0">
                <a:solidFill>
                  <a:srgbClr val="094162"/>
                </a:solidFill>
                <a:latin typeface="Trebuchet MS"/>
                <a:cs typeface="Trebuchet MS"/>
              </a:rPr>
              <a:t> </a:t>
            </a:r>
            <a:r>
              <a:rPr sz="1500" dirty="0">
                <a:solidFill>
                  <a:srgbClr val="094162"/>
                </a:solidFill>
                <a:latin typeface="Trebuchet MS"/>
                <a:cs typeface="Trebuchet MS"/>
              </a:rPr>
              <a:t>al.,</a:t>
            </a:r>
            <a:r>
              <a:rPr sz="1500" spc="-45" dirty="0">
                <a:solidFill>
                  <a:srgbClr val="094162"/>
                </a:solidFill>
                <a:latin typeface="Trebuchet MS"/>
                <a:cs typeface="Trebuchet MS"/>
              </a:rPr>
              <a:t> </a:t>
            </a:r>
            <a:r>
              <a:rPr sz="1500" dirty="0">
                <a:solidFill>
                  <a:srgbClr val="094162"/>
                </a:solidFill>
                <a:latin typeface="Trebuchet MS"/>
                <a:cs typeface="Trebuchet MS"/>
              </a:rPr>
              <a:t>2021)</a:t>
            </a:r>
            <a:r>
              <a:rPr sz="1500" spc="-30" dirty="0">
                <a:solidFill>
                  <a:srgbClr val="094162"/>
                </a:solidFill>
                <a:latin typeface="Trebuchet MS"/>
                <a:cs typeface="Trebuchet MS"/>
              </a:rPr>
              <a:t> </a:t>
            </a:r>
            <a:r>
              <a:rPr sz="1500" dirty="0">
                <a:solidFill>
                  <a:srgbClr val="094162"/>
                </a:solidFill>
                <a:latin typeface="Trebuchet MS"/>
                <a:cs typeface="Trebuchet MS"/>
              </a:rPr>
              <a:t>and</a:t>
            </a:r>
            <a:r>
              <a:rPr sz="1500" spc="-35" dirty="0">
                <a:solidFill>
                  <a:srgbClr val="094162"/>
                </a:solidFill>
                <a:latin typeface="Trebuchet MS"/>
                <a:cs typeface="Trebuchet MS"/>
              </a:rPr>
              <a:t> </a:t>
            </a:r>
            <a:r>
              <a:rPr sz="1500" dirty="0">
                <a:solidFill>
                  <a:srgbClr val="094162"/>
                </a:solidFill>
                <a:latin typeface="Trebuchet MS"/>
                <a:cs typeface="Trebuchet MS"/>
              </a:rPr>
              <a:t>reflective</a:t>
            </a:r>
            <a:r>
              <a:rPr sz="1500" spc="-50" dirty="0">
                <a:solidFill>
                  <a:srgbClr val="094162"/>
                </a:solidFill>
                <a:latin typeface="Trebuchet MS"/>
                <a:cs typeface="Trebuchet MS"/>
              </a:rPr>
              <a:t> </a:t>
            </a:r>
            <a:r>
              <a:rPr sz="1500" spc="-25" dirty="0">
                <a:solidFill>
                  <a:srgbClr val="094162"/>
                </a:solidFill>
                <a:latin typeface="Trebuchet MS"/>
                <a:cs typeface="Trebuchet MS"/>
              </a:rPr>
              <a:t>of </a:t>
            </a:r>
            <a:r>
              <a:rPr sz="1500" spc="-10" dirty="0">
                <a:solidFill>
                  <a:srgbClr val="094162"/>
                </a:solidFill>
                <a:latin typeface="Trebuchet MS"/>
                <a:cs typeface="Trebuchet MS"/>
              </a:rPr>
              <a:t>prior</a:t>
            </a:r>
            <a:r>
              <a:rPr sz="1500" spc="-105" dirty="0">
                <a:solidFill>
                  <a:srgbClr val="094162"/>
                </a:solidFill>
                <a:latin typeface="Trebuchet MS"/>
                <a:cs typeface="Trebuchet MS"/>
              </a:rPr>
              <a:t> </a:t>
            </a:r>
            <a:r>
              <a:rPr sz="1500" dirty="0">
                <a:solidFill>
                  <a:srgbClr val="094162"/>
                </a:solidFill>
                <a:latin typeface="Trebuchet MS"/>
                <a:cs typeface="Trebuchet MS"/>
              </a:rPr>
              <a:t>ACR</a:t>
            </a:r>
            <a:r>
              <a:rPr sz="1500" spc="-25" dirty="0">
                <a:solidFill>
                  <a:srgbClr val="094162"/>
                </a:solidFill>
                <a:latin typeface="Trebuchet MS"/>
                <a:cs typeface="Trebuchet MS"/>
              </a:rPr>
              <a:t> </a:t>
            </a:r>
            <a:r>
              <a:rPr sz="1500" dirty="0">
                <a:solidFill>
                  <a:srgbClr val="094162"/>
                </a:solidFill>
                <a:latin typeface="Trebuchet MS"/>
                <a:cs typeface="Trebuchet MS"/>
              </a:rPr>
              <a:t>research</a:t>
            </a:r>
            <a:r>
              <a:rPr sz="1500" spc="-25" dirty="0">
                <a:solidFill>
                  <a:srgbClr val="094162"/>
                </a:solidFill>
                <a:latin typeface="Trebuchet MS"/>
                <a:cs typeface="Trebuchet MS"/>
              </a:rPr>
              <a:t> </a:t>
            </a:r>
            <a:r>
              <a:rPr sz="1500" dirty="0">
                <a:solidFill>
                  <a:srgbClr val="094162"/>
                </a:solidFill>
                <a:latin typeface="Trebuchet MS"/>
                <a:cs typeface="Trebuchet MS"/>
              </a:rPr>
              <a:t>among</a:t>
            </a:r>
            <a:r>
              <a:rPr sz="1500" spc="-35" dirty="0">
                <a:solidFill>
                  <a:srgbClr val="094162"/>
                </a:solidFill>
                <a:latin typeface="Trebuchet MS"/>
                <a:cs typeface="Trebuchet MS"/>
              </a:rPr>
              <a:t> </a:t>
            </a:r>
            <a:r>
              <a:rPr sz="1500" spc="-10" dirty="0">
                <a:solidFill>
                  <a:srgbClr val="094162"/>
                </a:solidFill>
                <a:latin typeface="Trebuchet MS"/>
                <a:cs typeface="Trebuchet MS"/>
              </a:rPr>
              <a:t>radiologists</a:t>
            </a:r>
            <a:endParaRPr sz="1500" dirty="0">
              <a:latin typeface="Trebuchet MS"/>
              <a:cs typeface="Trebuchet MS"/>
            </a:endParaRPr>
          </a:p>
          <a:p>
            <a:pPr marL="240665" indent="-227965">
              <a:lnSpc>
                <a:spcPct val="100000"/>
              </a:lnSpc>
              <a:spcBef>
                <a:spcPts val="1200"/>
              </a:spcBef>
              <a:buClr>
                <a:srgbClr val="9AC549"/>
              </a:buClr>
              <a:buSzPct val="90000"/>
              <a:buFont typeface="Wingdings"/>
              <a:buChar char=""/>
              <a:tabLst>
                <a:tab pos="240665" algn="l"/>
              </a:tabLst>
            </a:pPr>
            <a:r>
              <a:rPr sz="1500" dirty="0">
                <a:solidFill>
                  <a:srgbClr val="094162"/>
                </a:solidFill>
                <a:latin typeface="Trebuchet MS"/>
                <a:cs typeface="Trebuchet MS"/>
              </a:rPr>
              <a:t>Radiologists</a:t>
            </a:r>
            <a:r>
              <a:rPr sz="1500" spc="-50" dirty="0">
                <a:solidFill>
                  <a:srgbClr val="094162"/>
                </a:solidFill>
                <a:latin typeface="Trebuchet MS"/>
                <a:cs typeface="Trebuchet MS"/>
              </a:rPr>
              <a:t> </a:t>
            </a:r>
            <a:r>
              <a:rPr sz="1500" dirty="0">
                <a:solidFill>
                  <a:srgbClr val="094162"/>
                </a:solidFill>
                <a:latin typeface="Trebuchet MS"/>
                <a:cs typeface="Trebuchet MS"/>
              </a:rPr>
              <a:t>of</a:t>
            </a:r>
            <a:r>
              <a:rPr sz="1500" spc="-60" dirty="0">
                <a:solidFill>
                  <a:srgbClr val="094162"/>
                </a:solidFill>
                <a:latin typeface="Trebuchet MS"/>
                <a:cs typeface="Trebuchet MS"/>
              </a:rPr>
              <a:t> </a:t>
            </a:r>
            <a:r>
              <a:rPr sz="1500" i="1" dirty="0">
                <a:solidFill>
                  <a:srgbClr val="094162"/>
                </a:solidFill>
                <a:latin typeface="Trebuchet MS"/>
                <a:cs typeface="Trebuchet MS"/>
              </a:rPr>
              <a:t>retirement</a:t>
            </a:r>
            <a:r>
              <a:rPr sz="1500" i="1" spc="-60" dirty="0">
                <a:solidFill>
                  <a:srgbClr val="094162"/>
                </a:solidFill>
                <a:latin typeface="Trebuchet MS"/>
                <a:cs typeface="Trebuchet MS"/>
              </a:rPr>
              <a:t> </a:t>
            </a:r>
            <a:r>
              <a:rPr sz="1500" i="1" dirty="0">
                <a:solidFill>
                  <a:srgbClr val="094162"/>
                </a:solidFill>
                <a:latin typeface="Trebuchet MS"/>
                <a:cs typeface="Trebuchet MS"/>
              </a:rPr>
              <a:t>age</a:t>
            </a:r>
            <a:r>
              <a:rPr sz="1500" i="1" spc="-60" dirty="0">
                <a:solidFill>
                  <a:srgbClr val="094162"/>
                </a:solidFill>
                <a:latin typeface="Trebuchet MS"/>
                <a:cs typeface="Trebuchet MS"/>
              </a:rPr>
              <a:t> </a:t>
            </a:r>
            <a:r>
              <a:rPr sz="1500" dirty="0">
                <a:solidFill>
                  <a:srgbClr val="094162"/>
                </a:solidFill>
                <a:latin typeface="Trebuchet MS"/>
                <a:cs typeface="Trebuchet MS"/>
              </a:rPr>
              <a:t>(65+)</a:t>
            </a:r>
            <a:r>
              <a:rPr sz="1500" spc="-50" dirty="0">
                <a:solidFill>
                  <a:srgbClr val="094162"/>
                </a:solidFill>
                <a:latin typeface="Trebuchet MS"/>
                <a:cs typeface="Trebuchet MS"/>
              </a:rPr>
              <a:t> </a:t>
            </a:r>
            <a:r>
              <a:rPr sz="1500" dirty="0">
                <a:solidFill>
                  <a:srgbClr val="094162"/>
                </a:solidFill>
                <a:latin typeface="Trebuchet MS"/>
                <a:cs typeface="Trebuchet MS"/>
              </a:rPr>
              <a:t>represent</a:t>
            </a:r>
            <a:r>
              <a:rPr sz="1500" spc="-35" dirty="0">
                <a:solidFill>
                  <a:srgbClr val="094162"/>
                </a:solidFill>
                <a:latin typeface="Trebuchet MS"/>
                <a:cs typeface="Trebuchet MS"/>
              </a:rPr>
              <a:t> </a:t>
            </a:r>
            <a:r>
              <a:rPr sz="1500" dirty="0">
                <a:solidFill>
                  <a:srgbClr val="094162"/>
                </a:solidFill>
                <a:latin typeface="Trebuchet MS"/>
                <a:cs typeface="Trebuchet MS"/>
              </a:rPr>
              <a:t>the</a:t>
            </a:r>
            <a:r>
              <a:rPr sz="1500" spc="-45" dirty="0">
                <a:solidFill>
                  <a:srgbClr val="094162"/>
                </a:solidFill>
                <a:latin typeface="Trebuchet MS"/>
                <a:cs typeface="Trebuchet MS"/>
              </a:rPr>
              <a:t> </a:t>
            </a:r>
            <a:r>
              <a:rPr sz="1500" dirty="0">
                <a:solidFill>
                  <a:srgbClr val="094162"/>
                </a:solidFill>
                <a:latin typeface="Trebuchet MS"/>
                <a:cs typeface="Trebuchet MS"/>
              </a:rPr>
              <a:t>smallest</a:t>
            </a:r>
            <a:r>
              <a:rPr sz="1500" spc="-50" dirty="0">
                <a:solidFill>
                  <a:srgbClr val="094162"/>
                </a:solidFill>
                <a:latin typeface="Trebuchet MS"/>
                <a:cs typeface="Trebuchet MS"/>
              </a:rPr>
              <a:t> </a:t>
            </a:r>
            <a:r>
              <a:rPr sz="1500" dirty="0">
                <a:solidFill>
                  <a:srgbClr val="094162"/>
                </a:solidFill>
                <a:latin typeface="Trebuchet MS"/>
                <a:cs typeface="Trebuchet MS"/>
              </a:rPr>
              <a:t>proportion</a:t>
            </a:r>
            <a:r>
              <a:rPr sz="1500" spc="-40" dirty="0">
                <a:solidFill>
                  <a:srgbClr val="094162"/>
                </a:solidFill>
                <a:latin typeface="Trebuchet MS"/>
                <a:cs typeface="Trebuchet MS"/>
              </a:rPr>
              <a:t> </a:t>
            </a:r>
            <a:r>
              <a:rPr sz="1500" dirty="0">
                <a:solidFill>
                  <a:srgbClr val="094162"/>
                </a:solidFill>
                <a:latin typeface="Trebuchet MS"/>
                <a:cs typeface="Trebuchet MS"/>
              </a:rPr>
              <a:t>of</a:t>
            </a:r>
            <a:r>
              <a:rPr sz="1500" spc="-65" dirty="0">
                <a:solidFill>
                  <a:srgbClr val="094162"/>
                </a:solidFill>
                <a:latin typeface="Trebuchet MS"/>
                <a:cs typeface="Trebuchet MS"/>
              </a:rPr>
              <a:t> </a:t>
            </a:r>
            <a:r>
              <a:rPr sz="1500" dirty="0">
                <a:solidFill>
                  <a:srgbClr val="094162"/>
                </a:solidFill>
                <a:latin typeface="Trebuchet MS"/>
                <a:cs typeface="Trebuchet MS"/>
              </a:rPr>
              <a:t>practicing</a:t>
            </a:r>
            <a:r>
              <a:rPr sz="1500" spc="-45" dirty="0">
                <a:solidFill>
                  <a:srgbClr val="094162"/>
                </a:solidFill>
                <a:latin typeface="Trebuchet MS"/>
                <a:cs typeface="Trebuchet MS"/>
              </a:rPr>
              <a:t> </a:t>
            </a:r>
            <a:r>
              <a:rPr sz="1500" dirty="0">
                <a:solidFill>
                  <a:srgbClr val="094162"/>
                </a:solidFill>
                <a:latin typeface="Trebuchet MS"/>
                <a:cs typeface="Trebuchet MS"/>
              </a:rPr>
              <a:t>radiologists</a:t>
            </a:r>
            <a:r>
              <a:rPr sz="1500" spc="-45" dirty="0">
                <a:solidFill>
                  <a:srgbClr val="094162"/>
                </a:solidFill>
                <a:latin typeface="Trebuchet MS"/>
                <a:cs typeface="Trebuchet MS"/>
              </a:rPr>
              <a:t> </a:t>
            </a:r>
            <a:r>
              <a:rPr sz="1500" spc="-20" dirty="0">
                <a:solidFill>
                  <a:srgbClr val="094162"/>
                </a:solidFill>
                <a:latin typeface="Trebuchet MS"/>
                <a:cs typeface="Trebuchet MS"/>
              </a:rPr>
              <a:t>(6%)</a:t>
            </a:r>
            <a:endParaRPr sz="1500" dirty="0">
              <a:latin typeface="Trebuchet MS"/>
              <a:cs typeface="Trebuchet MS"/>
            </a:endParaRPr>
          </a:p>
          <a:p>
            <a:pPr marL="240665" marR="5080" indent="-228600">
              <a:lnSpc>
                <a:spcPct val="100000"/>
              </a:lnSpc>
              <a:spcBef>
                <a:spcPts val="1200"/>
              </a:spcBef>
              <a:buClr>
                <a:srgbClr val="9AC549"/>
              </a:buClr>
              <a:buSzPct val="90000"/>
              <a:buFont typeface="Wingdings"/>
              <a:buChar char=""/>
              <a:tabLst>
                <a:tab pos="240665" algn="l"/>
              </a:tabLst>
            </a:pPr>
            <a:r>
              <a:rPr sz="1500" i="1" dirty="0">
                <a:solidFill>
                  <a:srgbClr val="094162"/>
                </a:solidFill>
                <a:latin typeface="Trebuchet MS"/>
                <a:cs typeface="Trebuchet MS"/>
              </a:rPr>
              <a:t>Female</a:t>
            </a:r>
            <a:r>
              <a:rPr sz="1500" i="1" spc="-45" dirty="0">
                <a:solidFill>
                  <a:srgbClr val="094162"/>
                </a:solidFill>
                <a:latin typeface="Trebuchet MS"/>
                <a:cs typeface="Trebuchet MS"/>
              </a:rPr>
              <a:t> </a:t>
            </a:r>
            <a:r>
              <a:rPr sz="1500" dirty="0">
                <a:solidFill>
                  <a:srgbClr val="094162"/>
                </a:solidFill>
                <a:latin typeface="Trebuchet MS"/>
                <a:cs typeface="Trebuchet MS"/>
              </a:rPr>
              <a:t>radiologists</a:t>
            </a:r>
            <a:r>
              <a:rPr sz="1500" spc="-35" dirty="0">
                <a:solidFill>
                  <a:srgbClr val="094162"/>
                </a:solidFill>
                <a:latin typeface="Trebuchet MS"/>
                <a:cs typeface="Trebuchet MS"/>
              </a:rPr>
              <a:t> </a:t>
            </a:r>
            <a:r>
              <a:rPr sz="1500" dirty="0">
                <a:solidFill>
                  <a:srgbClr val="094162"/>
                </a:solidFill>
                <a:latin typeface="Trebuchet MS"/>
                <a:cs typeface="Trebuchet MS"/>
              </a:rPr>
              <a:t>represent</a:t>
            </a:r>
            <a:r>
              <a:rPr sz="1500" spc="-20" dirty="0">
                <a:solidFill>
                  <a:srgbClr val="094162"/>
                </a:solidFill>
                <a:latin typeface="Trebuchet MS"/>
                <a:cs typeface="Trebuchet MS"/>
              </a:rPr>
              <a:t> </a:t>
            </a:r>
            <a:r>
              <a:rPr sz="1500" dirty="0">
                <a:solidFill>
                  <a:srgbClr val="094162"/>
                </a:solidFill>
                <a:latin typeface="Trebuchet MS"/>
                <a:cs typeface="Trebuchet MS"/>
              </a:rPr>
              <a:t>fewer</a:t>
            </a:r>
            <a:r>
              <a:rPr sz="1500" spc="-45" dirty="0">
                <a:solidFill>
                  <a:srgbClr val="094162"/>
                </a:solidFill>
                <a:latin typeface="Trebuchet MS"/>
                <a:cs typeface="Trebuchet MS"/>
              </a:rPr>
              <a:t> </a:t>
            </a:r>
            <a:r>
              <a:rPr sz="1500" dirty="0">
                <a:solidFill>
                  <a:srgbClr val="094162"/>
                </a:solidFill>
                <a:latin typeface="Trebuchet MS"/>
                <a:cs typeface="Trebuchet MS"/>
              </a:rPr>
              <a:t>than</a:t>
            </a:r>
            <a:r>
              <a:rPr sz="1500" spc="-25" dirty="0">
                <a:solidFill>
                  <a:srgbClr val="094162"/>
                </a:solidFill>
                <a:latin typeface="Trebuchet MS"/>
                <a:cs typeface="Trebuchet MS"/>
              </a:rPr>
              <a:t> </a:t>
            </a:r>
            <a:r>
              <a:rPr sz="1500" dirty="0">
                <a:solidFill>
                  <a:srgbClr val="094162"/>
                </a:solidFill>
                <a:latin typeface="Trebuchet MS"/>
                <a:cs typeface="Trebuchet MS"/>
              </a:rPr>
              <a:t>3</a:t>
            </a:r>
            <a:r>
              <a:rPr sz="1500" spc="-40" dirty="0">
                <a:solidFill>
                  <a:srgbClr val="094162"/>
                </a:solidFill>
                <a:latin typeface="Trebuchet MS"/>
                <a:cs typeface="Trebuchet MS"/>
              </a:rPr>
              <a:t> </a:t>
            </a:r>
            <a:r>
              <a:rPr sz="1500" dirty="0">
                <a:solidFill>
                  <a:srgbClr val="094162"/>
                </a:solidFill>
                <a:latin typeface="Trebuchet MS"/>
                <a:cs typeface="Trebuchet MS"/>
              </a:rPr>
              <a:t>in</a:t>
            </a:r>
            <a:r>
              <a:rPr sz="1500" spc="-30" dirty="0">
                <a:solidFill>
                  <a:srgbClr val="094162"/>
                </a:solidFill>
                <a:latin typeface="Trebuchet MS"/>
                <a:cs typeface="Trebuchet MS"/>
              </a:rPr>
              <a:t> </a:t>
            </a:r>
            <a:r>
              <a:rPr sz="1500" dirty="0">
                <a:solidFill>
                  <a:srgbClr val="094162"/>
                </a:solidFill>
                <a:latin typeface="Trebuchet MS"/>
                <a:cs typeface="Trebuchet MS"/>
              </a:rPr>
              <a:t>10</a:t>
            </a:r>
            <a:r>
              <a:rPr sz="1500" spc="-40" dirty="0">
                <a:solidFill>
                  <a:srgbClr val="094162"/>
                </a:solidFill>
                <a:latin typeface="Trebuchet MS"/>
                <a:cs typeface="Trebuchet MS"/>
              </a:rPr>
              <a:t> </a:t>
            </a:r>
            <a:r>
              <a:rPr sz="1500" dirty="0">
                <a:solidFill>
                  <a:srgbClr val="094162"/>
                </a:solidFill>
                <a:latin typeface="Trebuchet MS"/>
                <a:cs typeface="Trebuchet MS"/>
              </a:rPr>
              <a:t>radiologists</a:t>
            </a:r>
            <a:r>
              <a:rPr sz="1500" spc="-30" dirty="0">
                <a:solidFill>
                  <a:srgbClr val="094162"/>
                </a:solidFill>
                <a:latin typeface="Trebuchet MS"/>
                <a:cs typeface="Trebuchet MS"/>
              </a:rPr>
              <a:t> </a:t>
            </a:r>
            <a:r>
              <a:rPr sz="1500" dirty="0">
                <a:solidFill>
                  <a:srgbClr val="094162"/>
                </a:solidFill>
                <a:latin typeface="Trebuchet MS"/>
                <a:cs typeface="Trebuchet MS"/>
              </a:rPr>
              <a:t>in</a:t>
            </a:r>
            <a:r>
              <a:rPr sz="1500" spc="-35" dirty="0">
                <a:solidFill>
                  <a:srgbClr val="094162"/>
                </a:solidFill>
                <a:latin typeface="Trebuchet MS"/>
                <a:cs typeface="Trebuchet MS"/>
              </a:rPr>
              <a:t> </a:t>
            </a:r>
            <a:r>
              <a:rPr sz="1500" dirty="0">
                <a:solidFill>
                  <a:srgbClr val="094162"/>
                </a:solidFill>
                <a:latin typeface="Trebuchet MS"/>
                <a:cs typeface="Trebuchet MS"/>
              </a:rPr>
              <a:t>practice,</a:t>
            </a:r>
            <a:r>
              <a:rPr sz="1500" spc="-40" dirty="0">
                <a:solidFill>
                  <a:srgbClr val="094162"/>
                </a:solidFill>
                <a:latin typeface="Trebuchet MS"/>
                <a:cs typeface="Trebuchet MS"/>
              </a:rPr>
              <a:t> </a:t>
            </a:r>
            <a:r>
              <a:rPr sz="1500" dirty="0">
                <a:solidFill>
                  <a:srgbClr val="094162"/>
                </a:solidFill>
                <a:latin typeface="Trebuchet MS"/>
                <a:cs typeface="Trebuchet MS"/>
              </a:rPr>
              <a:t>regardless</a:t>
            </a:r>
            <a:r>
              <a:rPr sz="1500" spc="-30" dirty="0">
                <a:solidFill>
                  <a:srgbClr val="094162"/>
                </a:solidFill>
                <a:latin typeface="Trebuchet MS"/>
                <a:cs typeface="Trebuchet MS"/>
              </a:rPr>
              <a:t> </a:t>
            </a:r>
            <a:r>
              <a:rPr sz="1500" dirty="0">
                <a:solidFill>
                  <a:srgbClr val="094162"/>
                </a:solidFill>
                <a:latin typeface="Trebuchet MS"/>
                <a:cs typeface="Trebuchet MS"/>
              </a:rPr>
              <a:t>of</a:t>
            </a:r>
            <a:r>
              <a:rPr sz="1500" spc="-50" dirty="0">
                <a:solidFill>
                  <a:srgbClr val="094162"/>
                </a:solidFill>
                <a:latin typeface="Trebuchet MS"/>
                <a:cs typeface="Trebuchet MS"/>
              </a:rPr>
              <a:t> </a:t>
            </a:r>
            <a:r>
              <a:rPr sz="1500" dirty="0">
                <a:solidFill>
                  <a:srgbClr val="094162"/>
                </a:solidFill>
                <a:latin typeface="Trebuchet MS"/>
                <a:cs typeface="Trebuchet MS"/>
              </a:rPr>
              <a:t>age</a:t>
            </a:r>
            <a:r>
              <a:rPr sz="1500" spc="-40" dirty="0">
                <a:solidFill>
                  <a:srgbClr val="094162"/>
                </a:solidFill>
                <a:latin typeface="Trebuchet MS"/>
                <a:cs typeface="Trebuchet MS"/>
              </a:rPr>
              <a:t> </a:t>
            </a:r>
            <a:r>
              <a:rPr sz="1500" dirty="0">
                <a:solidFill>
                  <a:srgbClr val="094162"/>
                </a:solidFill>
                <a:latin typeface="Trebuchet MS"/>
                <a:cs typeface="Trebuchet MS"/>
              </a:rPr>
              <a:t>grouping,</a:t>
            </a:r>
            <a:r>
              <a:rPr sz="1500" spc="-30" dirty="0">
                <a:solidFill>
                  <a:srgbClr val="094162"/>
                </a:solidFill>
                <a:latin typeface="Trebuchet MS"/>
                <a:cs typeface="Trebuchet MS"/>
              </a:rPr>
              <a:t> </a:t>
            </a:r>
            <a:r>
              <a:rPr sz="1500" dirty="0">
                <a:solidFill>
                  <a:srgbClr val="094162"/>
                </a:solidFill>
                <a:latin typeface="Trebuchet MS"/>
                <a:cs typeface="Trebuchet MS"/>
              </a:rPr>
              <a:t>and</a:t>
            </a:r>
            <a:r>
              <a:rPr sz="1500" spc="-35" dirty="0">
                <a:solidFill>
                  <a:srgbClr val="094162"/>
                </a:solidFill>
                <a:latin typeface="Trebuchet MS"/>
                <a:cs typeface="Trebuchet MS"/>
              </a:rPr>
              <a:t> </a:t>
            </a:r>
            <a:r>
              <a:rPr sz="1500" dirty="0">
                <a:solidFill>
                  <a:srgbClr val="094162"/>
                </a:solidFill>
                <a:latin typeface="Trebuchet MS"/>
                <a:cs typeface="Trebuchet MS"/>
              </a:rPr>
              <a:t>which</a:t>
            </a:r>
            <a:r>
              <a:rPr sz="1500" spc="-45" dirty="0">
                <a:solidFill>
                  <a:srgbClr val="094162"/>
                </a:solidFill>
                <a:latin typeface="Trebuchet MS"/>
                <a:cs typeface="Trebuchet MS"/>
              </a:rPr>
              <a:t> </a:t>
            </a:r>
            <a:r>
              <a:rPr sz="1500" dirty="0">
                <a:solidFill>
                  <a:srgbClr val="094162"/>
                </a:solidFill>
                <a:latin typeface="Trebuchet MS"/>
                <a:cs typeface="Trebuchet MS"/>
              </a:rPr>
              <a:t>is</a:t>
            </a:r>
            <a:r>
              <a:rPr sz="1500" spc="-35" dirty="0">
                <a:solidFill>
                  <a:srgbClr val="094162"/>
                </a:solidFill>
                <a:latin typeface="Trebuchet MS"/>
                <a:cs typeface="Trebuchet MS"/>
              </a:rPr>
              <a:t> </a:t>
            </a:r>
            <a:r>
              <a:rPr sz="1500" dirty="0">
                <a:solidFill>
                  <a:srgbClr val="094162"/>
                </a:solidFill>
                <a:latin typeface="Trebuchet MS"/>
                <a:cs typeface="Trebuchet MS"/>
              </a:rPr>
              <a:t>a</a:t>
            </a:r>
            <a:r>
              <a:rPr sz="1500" spc="-35" dirty="0">
                <a:solidFill>
                  <a:srgbClr val="094162"/>
                </a:solidFill>
                <a:latin typeface="Trebuchet MS"/>
                <a:cs typeface="Trebuchet MS"/>
              </a:rPr>
              <a:t> </a:t>
            </a:r>
            <a:r>
              <a:rPr sz="1500" dirty="0">
                <a:solidFill>
                  <a:srgbClr val="094162"/>
                </a:solidFill>
                <a:latin typeface="Trebuchet MS"/>
                <a:cs typeface="Trebuchet MS"/>
              </a:rPr>
              <a:t>lower</a:t>
            </a:r>
            <a:r>
              <a:rPr sz="1500" spc="-50" dirty="0">
                <a:solidFill>
                  <a:srgbClr val="094162"/>
                </a:solidFill>
                <a:latin typeface="Trebuchet MS"/>
                <a:cs typeface="Trebuchet MS"/>
              </a:rPr>
              <a:t> </a:t>
            </a:r>
            <a:r>
              <a:rPr sz="1500" dirty="0">
                <a:solidFill>
                  <a:srgbClr val="094162"/>
                </a:solidFill>
                <a:latin typeface="Trebuchet MS"/>
                <a:cs typeface="Trebuchet MS"/>
              </a:rPr>
              <a:t>rate</a:t>
            </a:r>
            <a:r>
              <a:rPr sz="1500" spc="-35" dirty="0">
                <a:solidFill>
                  <a:srgbClr val="094162"/>
                </a:solidFill>
                <a:latin typeface="Trebuchet MS"/>
                <a:cs typeface="Trebuchet MS"/>
              </a:rPr>
              <a:t> </a:t>
            </a:r>
            <a:r>
              <a:rPr sz="1500" dirty="0">
                <a:solidFill>
                  <a:srgbClr val="094162"/>
                </a:solidFill>
                <a:latin typeface="Trebuchet MS"/>
                <a:cs typeface="Trebuchet MS"/>
              </a:rPr>
              <a:t>than</a:t>
            </a:r>
            <a:r>
              <a:rPr sz="1500" spc="-20" dirty="0">
                <a:solidFill>
                  <a:srgbClr val="094162"/>
                </a:solidFill>
                <a:latin typeface="Trebuchet MS"/>
                <a:cs typeface="Trebuchet MS"/>
              </a:rPr>
              <a:t> </a:t>
            </a:r>
            <a:r>
              <a:rPr sz="1500" spc="-25" dirty="0">
                <a:solidFill>
                  <a:srgbClr val="094162"/>
                </a:solidFill>
                <a:latin typeface="Trebuchet MS"/>
                <a:cs typeface="Trebuchet MS"/>
              </a:rPr>
              <a:t>the </a:t>
            </a:r>
            <a:r>
              <a:rPr sz="1500" dirty="0">
                <a:solidFill>
                  <a:srgbClr val="094162"/>
                </a:solidFill>
                <a:latin typeface="Trebuchet MS"/>
                <a:cs typeface="Trebuchet MS"/>
              </a:rPr>
              <a:t>estimated</a:t>
            </a:r>
            <a:r>
              <a:rPr sz="1500" spc="-25" dirty="0">
                <a:solidFill>
                  <a:srgbClr val="094162"/>
                </a:solidFill>
                <a:latin typeface="Trebuchet MS"/>
                <a:cs typeface="Trebuchet MS"/>
              </a:rPr>
              <a:t> </a:t>
            </a:r>
            <a:r>
              <a:rPr sz="1500" dirty="0">
                <a:solidFill>
                  <a:srgbClr val="094162"/>
                </a:solidFill>
                <a:latin typeface="Trebuchet MS"/>
                <a:cs typeface="Trebuchet MS"/>
              </a:rPr>
              <a:t>averages</a:t>
            </a:r>
            <a:r>
              <a:rPr sz="1500" spc="-30" dirty="0">
                <a:solidFill>
                  <a:srgbClr val="094162"/>
                </a:solidFill>
                <a:latin typeface="Trebuchet MS"/>
                <a:cs typeface="Trebuchet MS"/>
              </a:rPr>
              <a:t> </a:t>
            </a:r>
            <a:r>
              <a:rPr sz="1500" dirty="0">
                <a:solidFill>
                  <a:srgbClr val="094162"/>
                </a:solidFill>
                <a:latin typeface="Trebuchet MS"/>
                <a:cs typeface="Trebuchet MS"/>
              </a:rPr>
              <a:t>for</a:t>
            </a:r>
            <a:r>
              <a:rPr sz="1500" spc="-40" dirty="0">
                <a:solidFill>
                  <a:srgbClr val="094162"/>
                </a:solidFill>
                <a:latin typeface="Trebuchet MS"/>
                <a:cs typeface="Trebuchet MS"/>
              </a:rPr>
              <a:t> </a:t>
            </a:r>
            <a:r>
              <a:rPr sz="1500" dirty="0">
                <a:solidFill>
                  <a:srgbClr val="094162"/>
                </a:solidFill>
                <a:latin typeface="Trebuchet MS"/>
                <a:cs typeface="Trebuchet MS"/>
              </a:rPr>
              <a:t>licensed</a:t>
            </a:r>
            <a:r>
              <a:rPr sz="1500" spc="-45" dirty="0">
                <a:solidFill>
                  <a:srgbClr val="094162"/>
                </a:solidFill>
                <a:latin typeface="Trebuchet MS"/>
                <a:cs typeface="Trebuchet MS"/>
              </a:rPr>
              <a:t> </a:t>
            </a:r>
            <a:r>
              <a:rPr sz="1500" dirty="0">
                <a:solidFill>
                  <a:srgbClr val="094162"/>
                </a:solidFill>
                <a:latin typeface="Trebuchet MS"/>
                <a:cs typeface="Trebuchet MS"/>
              </a:rPr>
              <a:t>physicians</a:t>
            </a:r>
            <a:r>
              <a:rPr sz="1500" spc="-30" dirty="0">
                <a:solidFill>
                  <a:srgbClr val="094162"/>
                </a:solidFill>
                <a:latin typeface="Trebuchet MS"/>
                <a:cs typeface="Trebuchet MS"/>
              </a:rPr>
              <a:t> </a:t>
            </a:r>
            <a:r>
              <a:rPr sz="1500" dirty="0">
                <a:solidFill>
                  <a:srgbClr val="094162"/>
                </a:solidFill>
                <a:latin typeface="Trebuchet MS"/>
                <a:cs typeface="Trebuchet MS"/>
              </a:rPr>
              <a:t>in</a:t>
            </a:r>
            <a:r>
              <a:rPr sz="1500" spc="-30" dirty="0">
                <a:solidFill>
                  <a:srgbClr val="094162"/>
                </a:solidFill>
                <a:latin typeface="Trebuchet MS"/>
                <a:cs typeface="Trebuchet MS"/>
              </a:rPr>
              <a:t> </a:t>
            </a:r>
            <a:r>
              <a:rPr sz="1500" dirty="0">
                <a:solidFill>
                  <a:srgbClr val="094162"/>
                </a:solidFill>
                <a:latin typeface="Trebuchet MS"/>
                <a:cs typeface="Trebuchet MS"/>
              </a:rPr>
              <a:t>the</a:t>
            </a:r>
            <a:r>
              <a:rPr sz="1500" spc="-30" dirty="0">
                <a:solidFill>
                  <a:srgbClr val="094162"/>
                </a:solidFill>
                <a:latin typeface="Trebuchet MS"/>
                <a:cs typeface="Trebuchet MS"/>
              </a:rPr>
              <a:t> </a:t>
            </a:r>
            <a:r>
              <a:rPr sz="1500" dirty="0">
                <a:solidFill>
                  <a:srgbClr val="094162"/>
                </a:solidFill>
                <a:latin typeface="Trebuchet MS"/>
                <a:cs typeface="Trebuchet MS"/>
              </a:rPr>
              <a:t>US</a:t>
            </a:r>
            <a:r>
              <a:rPr sz="1500" spc="-35" dirty="0">
                <a:solidFill>
                  <a:srgbClr val="094162"/>
                </a:solidFill>
                <a:latin typeface="Trebuchet MS"/>
                <a:cs typeface="Trebuchet MS"/>
              </a:rPr>
              <a:t> </a:t>
            </a:r>
            <a:r>
              <a:rPr sz="1500" spc="-25" dirty="0">
                <a:solidFill>
                  <a:srgbClr val="094162"/>
                </a:solidFill>
                <a:latin typeface="Trebuchet MS"/>
                <a:cs typeface="Trebuchet MS"/>
              </a:rPr>
              <a:t>(Young</a:t>
            </a:r>
            <a:r>
              <a:rPr sz="1500" spc="-50" dirty="0">
                <a:solidFill>
                  <a:srgbClr val="094162"/>
                </a:solidFill>
                <a:latin typeface="Trebuchet MS"/>
                <a:cs typeface="Trebuchet MS"/>
              </a:rPr>
              <a:t> </a:t>
            </a:r>
            <a:r>
              <a:rPr sz="1500" dirty="0">
                <a:solidFill>
                  <a:srgbClr val="094162"/>
                </a:solidFill>
                <a:latin typeface="Trebuchet MS"/>
                <a:cs typeface="Trebuchet MS"/>
              </a:rPr>
              <a:t>et</a:t>
            </a:r>
            <a:r>
              <a:rPr sz="1500" spc="-40" dirty="0">
                <a:solidFill>
                  <a:srgbClr val="094162"/>
                </a:solidFill>
                <a:latin typeface="Trebuchet MS"/>
                <a:cs typeface="Trebuchet MS"/>
              </a:rPr>
              <a:t> </a:t>
            </a:r>
            <a:r>
              <a:rPr sz="1500" dirty="0">
                <a:solidFill>
                  <a:srgbClr val="094162"/>
                </a:solidFill>
                <a:latin typeface="Trebuchet MS"/>
                <a:cs typeface="Trebuchet MS"/>
              </a:rPr>
              <a:t>al.,</a:t>
            </a:r>
            <a:r>
              <a:rPr sz="1500" spc="-40" dirty="0">
                <a:solidFill>
                  <a:srgbClr val="094162"/>
                </a:solidFill>
                <a:latin typeface="Trebuchet MS"/>
                <a:cs typeface="Trebuchet MS"/>
              </a:rPr>
              <a:t> </a:t>
            </a:r>
            <a:r>
              <a:rPr sz="1500" spc="-10" dirty="0">
                <a:solidFill>
                  <a:srgbClr val="094162"/>
                </a:solidFill>
                <a:latin typeface="Trebuchet MS"/>
                <a:cs typeface="Trebuchet MS"/>
              </a:rPr>
              <a:t>2021)</a:t>
            </a:r>
            <a:endParaRPr sz="1500" dirty="0">
              <a:latin typeface="Trebuchet MS"/>
              <a:cs typeface="Trebuchet MS"/>
            </a:endParaRPr>
          </a:p>
          <a:p>
            <a:pPr marL="240665" marR="372745" indent="-228600">
              <a:lnSpc>
                <a:spcPct val="100000"/>
              </a:lnSpc>
              <a:spcBef>
                <a:spcPts val="1200"/>
              </a:spcBef>
              <a:buClr>
                <a:srgbClr val="9AC549"/>
              </a:buClr>
              <a:buSzPct val="90000"/>
              <a:buFont typeface="Wingdings"/>
              <a:buChar char=""/>
              <a:tabLst>
                <a:tab pos="240665" algn="l"/>
              </a:tabLst>
            </a:pPr>
            <a:r>
              <a:rPr sz="1500" dirty="0">
                <a:solidFill>
                  <a:srgbClr val="001F5F"/>
                </a:solidFill>
                <a:latin typeface="Trebuchet MS"/>
                <a:cs typeface="Trebuchet MS"/>
              </a:rPr>
              <a:t>Six</a:t>
            </a:r>
            <a:r>
              <a:rPr sz="1500" spc="-40" dirty="0">
                <a:solidFill>
                  <a:srgbClr val="001F5F"/>
                </a:solidFill>
                <a:latin typeface="Trebuchet MS"/>
                <a:cs typeface="Trebuchet MS"/>
              </a:rPr>
              <a:t> </a:t>
            </a:r>
            <a:r>
              <a:rPr sz="1500" dirty="0">
                <a:solidFill>
                  <a:srgbClr val="001F5F"/>
                </a:solidFill>
                <a:latin typeface="Trebuchet MS"/>
                <a:cs typeface="Trebuchet MS"/>
              </a:rPr>
              <a:t>in</a:t>
            </a:r>
            <a:r>
              <a:rPr sz="1500" spc="-35" dirty="0">
                <a:solidFill>
                  <a:srgbClr val="001F5F"/>
                </a:solidFill>
                <a:latin typeface="Trebuchet MS"/>
                <a:cs typeface="Trebuchet MS"/>
              </a:rPr>
              <a:t> </a:t>
            </a:r>
            <a:r>
              <a:rPr sz="1500" dirty="0">
                <a:solidFill>
                  <a:srgbClr val="001F5F"/>
                </a:solidFill>
                <a:latin typeface="Trebuchet MS"/>
                <a:cs typeface="Trebuchet MS"/>
              </a:rPr>
              <a:t>ten</a:t>
            </a:r>
            <a:r>
              <a:rPr sz="1500" spc="-35" dirty="0">
                <a:solidFill>
                  <a:srgbClr val="001F5F"/>
                </a:solidFill>
                <a:latin typeface="Trebuchet MS"/>
                <a:cs typeface="Trebuchet MS"/>
              </a:rPr>
              <a:t> </a:t>
            </a:r>
            <a:r>
              <a:rPr sz="1500" dirty="0">
                <a:solidFill>
                  <a:srgbClr val="094162"/>
                </a:solidFill>
                <a:latin typeface="Trebuchet MS"/>
                <a:cs typeface="Trebuchet MS"/>
              </a:rPr>
              <a:t>radiologists</a:t>
            </a:r>
            <a:r>
              <a:rPr sz="1500" spc="-30" dirty="0">
                <a:solidFill>
                  <a:srgbClr val="094162"/>
                </a:solidFill>
                <a:latin typeface="Trebuchet MS"/>
                <a:cs typeface="Trebuchet MS"/>
              </a:rPr>
              <a:t> </a:t>
            </a:r>
            <a:r>
              <a:rPr sz="1500" dirty="0">
                <a:solidFill>
                  <a:srgbClr val="094162"/>
                </a:solidFill>
                <a:latin typeface="Trebuchet MS"/>
                <a:cs typeface="Trebuchet MS"/>
              </a:rPr>
              <a:t>(60%)</a:t>
            </a:r>
            <a:r>
              <a:rPr sz="1500" spc="-40" dirty="0">
                <a:solidFill>
                  <a:srgbClr val="094162"/>
                </a:solidFill>
                <a:latin typeface="Trebuchet MS"/>
                <a:cs typeface="Trebuchet MS"/>
              </a:rPr>
              <a:t> </a:t>
            </a:r>
            <a:r>
              <a:rPr sz="1500" dirty="0">
                <a:solidFill>
                  <a:srgbClr val="094162"/>
                </a:solidFill>
                <a:latin typeface="Trebuchet MS"/>
                <a:cs typeface="Trebuchet MS"/>
              </a:rPr>
              <a:t>are</a:t>
            </a:r>
            <a:r>
              <a:rPr sz="1500" spc="-40" dirty="0">
                <a:solidFill>
                  <a:srgbClr val="094162"/>
                </a:solidFill>
                <a:latin typeface="Trebuchet MS"/>
                <a:cs typeface="Trebuchet MS"/>
              </a:rPr>
              <a:t> </a:t>
            </a:r>
            <a:r>
              <a:rPr sz="1500" i="1" dirty="0">
                <a:solidFill>
                  <a:srgbClr val="094162"/>
                </a:solidFill>
                <a:latin typeface="Trebuchet MS"/>
                <a:cs typeface="Trebuchet MS"/>
              </a:rPr>
              <a:t>Caucasian</a:t>
            </a:r>
            <a:r>
              <a:rPr sz="1500" dirty="0">
                <a:solidFill>
                  <a:srgbClr val="094162"/>
                </a:solidFill>
                <a:latin typeface="Trebuchet MS"/>
                <a:cs typeface="Trebuchet MS"/>
              </a:rPr>
              <a:t>,</a:t>
            </a:r>
            <a:r>
              <a:rPr sz="1500" spc="-25" dirty="0">
                <a:solidFill>
                  <a:srgbClr val="094162"/>
                </a:solidFill>
                <a:latin typeface="Trebuchet MS"/>
                <a:cs typeface="Trebuchet MS"/>
              </a:rPr>
              <a:t> </a:t>
            </a:r>
            <a:r>
              <a:rPr sz="1500" dirty="0">
                <a:solidFill>
                  <a:srgbClr val="094162"/>
                </a:solidFill>
                <a:latin typeface="Trebuchet MS"/>
                <a:cs typeface="Trebuchet MS"/>
              </a:rPr>
              <a:t>and</a:t>
            </a:r>
            <a:r>
              <a:rPr sz="1500" spc="-35" dirty="0">
                <a:solidFill>
                  <a:srgbClr val="094162"/>
                </a:solidFill>
                <a:latin typeface="Trebuchet MS"/>
                <a:cs typeface="Trebuchet MS"/>
              </a:rPr>
              <a:t> </a:t>
            </a:r>
            <a:r>
              <a:rPr sz="1500" dirty="0">
                <a:solidFill>
                  <a:srgbClr val="094162"/>
                </a:solidFill>
                <a:latin typeface="Trebuchet MS"/>
                <a:cs typeface="Trebuchet MS"/>
              </a:rPr>
              <a:t>most</a:t>
            </a:r>
            <a:r>
              <a:rPr sz="1500" spc="-35" dirty="0">
                <a:solidFill>
                  <a:srgbClr val="094162"/>
                </a:solidFill>
                <a:latin typeface="Trebuchet MS"/>
                <a:cs typeface="Trebuchet MS"/>
              </a:rPr>
              <a:t> </a:t>
            </a:r>
            <a:r>
              <a:rPr sz="1500" dirty="0">
                <a:solidFill>
                  <a:srgbClr val="094162"/>
                </a:solidFill>
                <a:latin typeface="Trebuchet MS"/>
                <a:cs typeface="Trebuchet MS"/>
              </a:rPr>
              <a:t>radiologists</a:t>
            </a:r>
            <a:r>
              <a:rPr sz="1500" spc="-30" dirty="0">
                <a:solidFill>
                  <a:srgbClr val="094162"/>
                </a:solidFill>
                <a:latin typeface="Trebuchet MS"/>
                <a:cs typeface="Trebuchet MS"/>
              </a:rPr>
              <a:t> </a:t>
            </a:r>
            <a:r>
              <a:rPr sz="1500" dirty="0">
                <a:solidFill>
                  <a:srgbClr val="094162"/>
                </a:solidFill>
                <a:latin typeface="Trebuchet MS"/>
                <a:cs typeface="Trebuchet MS"/>
              </a:rPr>
              <a:t>are</a:t>
            </a:r>
            <a:r>
              <a:rPr sz="1500" spc="-35" dirty="0">
                <a:solidFill>
                  <a:srgbClr val="094162"/>
                </a:solidFill>
                <a:latin typeface="Trebuchet MS"/>
                <a:cs typeface="Trebuchet MS"/>
              </a:rPr>
              <a:t> </a:t>
            </a:r>
            <a:r>
              <a:rPr sz="1500" i="1" dirty="0">
                <a:solidFill>
                  <a:srgbClr val="094162"/>
                </a:solidFill>
                <a:latin typeface="Trebuchet MS"/>
                <a:cs typeface="Trebuchet MS"/>
              </a:rPr>
              <a:t>men</a:t>
            </a:r>
            <a:r>
              <a:rPr sz="1500" i="1" spc="-35" dirty="0">
                <a:solidFill>
                  <a:srgbClr val="094162"/>
                </a:solidFill>
                <a:latin typeface="Trebuchet MS"/>
                <a:cs typeface="Trebuchet MS"/>
              </a:rPr>
              <a:t> </a:t>
            </a:r>
            <a:r>
              <a:rPr sz="1500" dirty="0">
                <a:solidFill>
                  <a:srgbClr val="094162"/>
                </a:solidFill>
                <a:latin typeface="Trebuchet MS"/>
                <a:cs typeface="Trebuchet MS"/>
              </a:rPr>
              <a:t>(64%),</a:t>
            </a:r>
            <a:r>
              <a:rPr sz="1500" spc="-45" dirty="0">
                <a:solidFill>
                  <a:srgbClr val="094162"/>
                </a:solidFill>
                <a:latin typeface="Trebuchet MS"/>
                <a:cs typeface="Trebuchet MS"/>
              </a:rPr>
              <a:t> </a:t>
            </a:r>
            <a:r>
              <a:rPr sz="1500" dirty="0">
                <a:solidFill>
                  <a:srgbClr val="094162"/>
                </a:solidFill>
                <a:latin typeface="Trebuchet MS"/>
                <a:cs typeface="Trebuchet MS"/>
              </a:rPr>
              <a:t>slightly</a:t>
            </a:r>
            <a:r>
              <a:rPr sz="1500" spc="-45" dirty="0">
                <a:solidFill>
                  <a:srgbClr val="094162"/>
                </a:solidFill>
                <a:latin typeface="Trebuchet MS"/>
                <a:cs typeface="Trebuchet MS"/>
              </a:rPr>
              <a:t> </a:t>
            </a:r>
            <a:r>
              <a:rPr sz="1500" dirty="0">
                <a:solidFill>
                  <a:srgbClr val="094162"/>
                </a:solidFill>
                <a:latin typeface="Trebuchet MS"/>
                <a:cs typeface="Trebuchet MS"/>
              </a:rPr>
              <a:t>higher</a:t>
            </a:r>
            <a:r>
              <a:rPr sz="1500" spc="-30" dirty="0">
                <a:solidFill>
                  <a:srgbClr val="094162"/>
                </a:solidFill>
                <a:latin typeface="Trebuchet MS"/>
                <a:cs typeface="Trebuchet MS"/>
              </a:rPr>
              <a:t> </a:t>
            </a:r>
            <a:r>
              <a:rPr sz="1500" dirty="0">
                <a:solidFill>
                  <a:srgbClr val="094162"/>
                </a:solidFill>
                <a:latin typeface="Trebuchet MS"/>
                <a:cs typeface="Trebuchet MS"/>
              </a:rPr>
              <a:t>than</a:t>
            </a:r>
            <a:r>
              <a:rPr sz="1500" spc="-25" dirty="0">
                <a:solidFill>
                  <a:srgbClr val="094162"/>
                </a:solidFill>
                <a:latin typeface="Trebuchet MS"/>
                <a:cs typeface="Trebuchet MS"/>
              </a:rPr>
              <a:t> </a:t>
            </a:r>
            <a:r>
              <a:rPr sz="1500" dirty="0">
                <a:solidFill>
                  <a:srgbClr val="094162"/>
                </a:solidFill>
                <a:latin typeface="Trebuchet MS"/>
                <a:cs typeface="Trebuchet MS"/>
              </a:rPr>
              <a:t>national</a:t>
            </a:r>
            <a:r>
              <a:rPr sz="1500" spc="-45" dirty="0">
                <a:solidFill>
                  <a:srgbClr val="094162"/>
                </a:solidFill>
                <a:latin typeface="Trebuchet MS"/>
                <a:cs typeface="Trebuchet MS"/>
              </a:rPr>
              <a:t> </a:t>
            </a:r>
            <a:r>
              <a:rPr sz="1500" dirty="0">
                <a:solidFill>
                  <a:srgbClr val="094162"/>
                </a:solidFill>
                <a:latin typeface="Trebuchet MS"/>
                <a:cs typeface="Trebuchet MS"/>
              </a:rPr>
              <a:t>physician</a:t>
            </a:r>
            <a:r>
              <a:rPr sz="1500" spc="-25" dirty="0">
                <a:solidFill>
                  <a:srgbClr val="094162"/>
                </a:solidFill>
                <a:latin typeface="Trebuchet MS"/>
                <a:cs typeface="Trebuchet MS"/>
              </a:rPr>
              <a:t> </a:t>
            </a:r>
            <a:r>
              <a:rPr sz="1500" dirty="0">
                <a:solidFill>
                  <a:srgbClr val="094162"/>
                </a:solidFill>
                <a:latin typeface="Trebuchet MS"/>
                <a:cs typeface="Trebuchet MS"/>
              </a:rPr>
              <a:t>averages</a:t>
            </a:r>
            <a:r>
              <a:rPr sz="1500" spc="-35" dirty="0">
                <a:solidFill>
                  <a:srgbClr val="094162"/>
                </a:solidFill>
                <a:latin typeface="Trebuchet MS"/>
                <a:cs typeface="Trebuchet MS"/>
              </a:rPr>
              <a:t> </a:t>
            </a:r>
            <a:r>
              <a:rPr sz="1500" spc="-25" dirty="0">
                <a:solidFill>
                  <a:srgbClr val="094162"/>
                </a:solidFill>
                <a:latin typeface="Trebuchet MS"/>
                <a:cs typeface="Trebuchet MS"/>
              </a:rPr>
              <a:t>on </a:t>
            </a:r>
            <a:r>
              <a:rPr sz="1500" dirty="0">
                <a:solidFill>
                  <a:srgbClr val="094162"/>
                </a:solidFill>
                <a:latin typeface="Trebuchet MS"/>
                <a:cs typeface="Trebuchet MS"/>
              </a:rPr>
              <a:t>both</a:t>
            </a:r>
            <a:r>
              <a:rPr sz="1500" spc="-40" dirty="0">
                <a:solidFill>
                  <a:srgbClr val="094162"/>
                </a:solidFill>
                <a:latin typeface="Trebuchet MS"/>
                <a:cs typeface="Trebuchet MS"/>
              </a:rPr>
              <a:t> </a:t>
            </a:r>
            <a:r>
              <a:rPr sz="1500" dirty="0">
                <a:solidFill>
                  <a:srgbClr val="094162"/>
                </a:solidFill>
                <a:latin typeface="Trebuchet MS"/>
                <a:cs typeface="Trebuchet MS"/>
              </a:rPr>
              <a:t>counts</a:t>
            </a:r>
            <a:r>
              <a:rPr sz="1500" spc="-35" dirty="0">
                <a:solidFill>
                  <a:srgbClr val="094162"/>
                </a:solidFill>
                <a:latin typeface="Trebuchet MS"/>
                <a:cs typeface="Trebuchet MS"/>
              </a:rPr>
              <a:t> </a:t>
            </a:r>
            <a:r>
              <a:rPr sz="1500" dirty="0">
                <a:solidFill>
                  <a:srgbClr val="094162"/>
                </a:solidFill>
                <a:latin typeface="Trebuchet MS"/>
                <a:cs typeface="Trebuchet MS"/>
              </a:rPr>
              <a:t>(AAMC,</a:t>
            </a:r>
            <a:r>
              <a:rPr sz="1500" spc="-40" dirty="0">
                <a:solidFill>
                  <a:srgbClr val="094162"/>
                </a:solidFill>
                <a:latin typeface="Trebuchet MS"/>
                <a:cs typeface="Trebuchet MS"/>
              </a:rPr>
              <a:t> </a:t>
            </a:r>
            <a:r>
              <a:rPr sz="1500" spc="-10" dirty="0">
                <a:solidFill>
                  <a:srgbClr val="094162"/>
                </a:solidFill>
                <a:latin typeface="Trebuchet MS"/>
                <a:cs typeface="Trebuchet MS"/>
              </a:rPr>
              <a:t>2018)</a:t>
            </a:r>
            <a:endParaRPr sz="1500" dirty="0">
              <a:latin typeface="Trebuchet MS"/>
              <a:cs typeface="Trebuchet MS"/>
            </a:endParaRPr>
          </a:p>
        </p:txBody>
      </p:sp>
      <p:grpSp>
        <p:nvGrpSpPr>
          <p:cNvPr id="11" name="object 11"/>
          <p:cNvGrpSpPr/>
          <p:nvPr/>
        </p:nvGrpSpPr>
        <p:grpSpPr>
          <a:xfrm>
            <a:off x="171235" y="279425"/>
            <a:ext cx="12192000" cy="3615690"/>
            <a:chOff x="0" y="3080004"/>
            <a:chExt cx="12192000" cy="3615690"/>
          </a:xfrm>
        </p:grpSpPr>
        <p:pic>
          <p:nvPicPr>
            <p:cNvPr id="12" name="object 12"/>
            <p:cNvPicPr/>
            <p:nvPr/>
          </p:nvPicPr>
          <p:blipFill>
            <a:blip r:embed="rId2" cstate="print"/>
            <a:stretch>
              <a:fillRect/>
            </a:stretch>
          </p:blipFill>
          <p:spPr>
            <a:xfrm>
              <a:off x="2372867" y="3141726"/>
              <a:ext cx="6974585" cy="3230867"/>
            </a:xfrm>
            <a:prstGeom prst="rect">
              <a:avLst/>
            </a:prstGeom>
          </p:spPr>
        </p:pic>
        <p:pic>
          <p:nvPicPr>
            <p:cNvPr id="13" name="object 13"/>
            <p:cNvPicPr/>
            <p:nvPr/>
          </p:nvPicPr>
          <p:blipFill>
            <a:blip r:embed="rId3" cstate="print"/>
            <a:stretch>
              <a:fillRect/>
            </a:stretch>
          </p:blipFill>
          <p:spPr>
            <a:xfrm>
              <a:off x="7280909" y="6285738"/>
              <a:ext cx="4309871" cy="323087"/>
            </a:xfrm>
            <a:prstGeom prst="rect">
              <a:avLst/>
            </a:prstGeom>
          </p:spPr>
        </p:pic>
        <p:pic>
          <p:nvPicPr>
            <p:cNvPr id="14" name="object 14"/>
            <p:cNvPicPr/>
            <p:nvPr/>
          </p:nvPicPr>
          <p:blipFill>
            <a:blip r:embed="rId4" cstate="print"/>
            <a:stretch>
              <a:fillRect/>
            </a:stretch>
          </p:blipFill>
          <p:spPr>
            <a:xfrm>
              <a:off x="0" y="3242322"/>
              <a:ext cx="3550157" cy="2774428"/>
            </a:xfrm>
            <a:prstGeom prst="rect">
              <a:avLst/>
            </a:prstGeom>
          </p:spPr>
        </p:pic>
        <p:pic>
          <p:nvPicPr>
            <p:cNvPr id="15" name="object 15"/>
            <p:cNvPicPr/>
            <p:nvPr/>
          </p:nvPicPr>
          <p:blipFill>
            <a:blip r:embed="rId5" cstate="print"/>
            <a:stretch>
              <a:fillRect/>
            </a:stretch>
          </p:blipFill>
          <p:spPr>
            <a:xfrm>
              <a:off x="8391906" y="3080004"/>
              <a:ext cx="3800093" cy="3615689"/>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FDD780E-5EF5-9C45-BB6A-6444D699B70D}"/>
              </a:ext>
            </a:extLst>
          </p:cNvPr>
          <p:cNvPicPr>
            <a:picLocks noChangeAspect="1"/>
          </p:cNvPicPr>
          <p:nvPr/>
        </p:nvPicPr>
        <p:blipFill rotWithShape="1">
          <a:blip r:embed="rId3"/>
          <a:srcRect l="3731" r="3209" b="-1"/>
          <a:stretch/>
        </p:blipFill>
        <p:spPr>
          <a:xfrm>
            <a:off x="2522356"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C06FAF5C-854C-33FF-88C2-B2B9027EE55E}"/>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Disclosures</a:t>
            </a:r>
          </a:p>
        </p:txBody>
      </p:sp>
      <p:sp>
        <p:nvSpPr>
          <p:cNvPr id="3" name="Subtitle 2">
            <a:extLst>
              <a:ext uri="{FF2B5EF4-FFF2-40B4-BE49-F238E27FC236}">
                <a16:creationId xmlns:a16="http://schemas.microsoft.com/office/drawing/2014/main" id="{9EB01A5F-DFE9-FB19-D441-4F9A2EC5E339}"/>
              </a:ext>
            </a:extLst>
          </p:cNvPr>
          <p:cNvSpPr txBox="1">
            <a:spLocks/>
          </p:cNvSpPr>
          <p:nvPr/>
        </p:nvSpPr>
        <p:spPr bwMode="auto">
          <a:xfrm>
            <a:off x="838200" y="2434201"/>
            <a:ext cx="3822189" cy="3742762"/>
          </a:xfrm>
          <a:prstGeom prst="rect">
            <a:avLst/>
          </a:prstGeom>
        </p:spPr>
        <p:txBody>
          <a:bodyPr vert="horz" lIns="91440" tIns="45720" rIns="91440" bIns="45720" numCol="1" rtlCol="0" anchorCtr="0" compatLnSpc="1">
            <a:prstTxWarp prst="textNoShape">
              <a:avLst/>
            </a:prstTxWarp>
            <a:normAutofit/>
          </a:bodyPr>
          <a:lstStyle>
            <a:lvl1pPr algn="l" rtl="0" eaLnBrk="1" fontAlgn="base" hangingPunct="1">
              <a:spcBef>
                <a:spcPct val="0"/>
              </a:spcBef>
              <a:spcAft>
                <a:spcPct val="0"/>
              </a:spcAft>
              <a:defRPr sz="2646">
                <a:solidFill>
                  <a:srgbClr val="083B74"/>
                </a:solidFill>
                <a:latin typeface="Arial" pitchFamily="34" charset="0"/>
                <a:ea typeface="+mj-ea"/>
                <a:cs typeface="Arial" pitchFamily="34" charset="0"/>
              </a:defRPr>
            </a:lvl1pPr>
            <a:lvl2pPr algn="ctr" rtl="0" eaLnBrk="1" fontAlgn="base" hangingPunct="1">
              <a:spcBef>
                <a:spcPct val="0"/>
              </a:spcBef>
              <a:spcAft>
                <a:spcPct val="0"/>
              </a:spcAft>
              <a:defRPr sz="2977">
                <a:solidFill>
                  <a:schemeClr val="tx1"/>
                </a:solidFill>
                <a:latin typeface="Arial" charset="0"/>
              </a:defRPr>
            </a:lvl2pPr>
            <a:lvl3pPr algn="ctr" rtl="0" eaLnBrk="1" fontAlgn="base" hangingPunct="1">
              <a:spcBef>
                <a:spcPct val="0"/>
              </a:spcBef>
              <a:spcAft>
                <a:spcPct val="0"/>
              </a:spcAft>
              <a:defRPr sz="2977">
                <a:solidFill>
                  <a:schemeClr val="tx1"/>
                </a:solidFill>
                <a:latin typeface="Arial" charset="0"/>
              </a:defRPr>
            </a:lvl3pPr>
            <a:lvl4pPr algn="ctr" rtl="0" eaLnBrk="1" fontAlgn="base" hangingPunct="1">
              <a:spcBef>
                <a:spcPct val="0"/>
              </a:spcBef>
              <a:spcAft>
                <a:spcPct val="0"/>
              </a:spcAft>
              <a:defRPr sz="2977">
                <a:solidFill>
                  <a:schemeClr val="tx1"/>
                </a:solidFill>
                <a:latin typeface="Arial" charset="0"/>
              </a:defRPr>
            </a:lvl4pPr>
            <a:lvl5pPr algn="ctr" rtl="0" eaLnBrk="1" fontAlgn="base" hangingPunct="1">
              <a:spcBef>
                <a:spcPct val="0"/>
              </a:spcBef>
              <a:spcAft>
                <a:spcPct val="0"/>
              </a:spcAft>
              <a:defRPr sz="2977">
                <a:solidFill>
                  <a:schemeClr val="tx1"/>
                </a:solidFill>
                <a:latin typeface="Arial" charset="0"/>
              </a:defRPr>
            </a:lvl5pPr>
            <a:lvl6pPr marL="378059" algn="ctr" rtl="0" eaLnBrk="1" fontAlgn="base" hangingPunct="1">
              <a:spcBef>
                <a:spcPct val="0"/>
              </a:spcBef>
              <a:spcAft>
                <a:spcPct val="0"/>
              </a:spcAft>
              <a:defRPr sz="2977">
                <a:solidFill>
                  <a:schemeClr val="tx1"/>
                </a:solidFill>
                <a:latin typeface="Arial" charset="0"/>
              </a:defRPr>
            </a:lvl6pPr>
            <a:lvl7pPr marL="756117" algn="ctr" rtl="0" eaLnBrk="1" fontAlgn="base" hangingPunct="1">
              <a:spcBef>
                <a:spcPct val="0"/>
              </a:spcBef>
              <a:spcAft>
                <a:spcPct val="0"/>
              </a:spcAft>
              <a:defRPr sz="2977">
                <a:solidFill>
                  <a:schemeClr val="tx1"/>
                </a:solidFill>
                <a:latin typeface="Arial" charset="0"/>
              </a:defRPr>
            </a:lvl7pPr>
            <a:lvl8pPr marL="1134176" algn="ctr" rtl="0" eaLnBrk="1" fontAlgn="base" hangingPunct="1">
              <a:spcBef>
                <a:spcPct val="0"/>
              </a:spcBef>
              <a:spcAft>
                <a:spcPct val="0"/>
              </a:spcAft>
              <a:defRPr sz="2977">
                <a:solidFill>
                  <a:schemeClr val="tx1"/>
                </a:solidFill>
                <a:latin typeface="Arial" charset="0"/>
              </a:defRPr>
            </a:lvl8pPr>
            <a:lvl9pPr marL="1512235" algn="ctr" rtl="0" eaLnBrk="1" fontAlgn="base" hangingPunct="1">
              <a:spcBef>
                <a:spcPct val="0"/>
              </a:spcBef>
              <a:spcAft>
                <a:spcPct val="0"/>
              </a:spcAft>
              <a:defRPr sz="2977">
                <a:solidFill>
                  <a:schemeClr val="tx1"/>
                </a:solidFill>
                <a:latin typeface="Arial" charset="0"/>
              </a:defRPr>
            </a:lvl9pPr>
          </a:lstStyle>
          <a:p>
            <a:pPr indent="-228600">
              <a:lnSpc>
                <a:spcPct val="90000"/>
              </a:lnSpc>
              <a:spcAft>
                <a:spcPts val="600"/>
              </a:spcAft>
              <a:buFont typeface="Arial" panose="020B0604020202020204" pitchFamily="34" charset="0"/>
              <a:buChar char="•"/>
            </a:pPr>
            <a:r>
              <a:rPr lang="en-US" sz="2000" dirty="0">
                <a:solidFill>
                  <a:schemeClr val="tx1"/>
                </a:solidFill>
                <a:latin typeface="+mn-lt"/>
                <a:ea typeface="+mn-ea"/>
                <a:cs typeface="+mn-cs"/>
              </a:rPr>
              <a:t>I have no financial disclosures   relevant to this presentation.</a:t>
            </a:r>
          </a:p>
          <a:p>
            <a:pPr indent="-228600">
              <a:lnSpc>
                <a:spcPct val="90000"/>
              </a:lnSpc>
              <a:spcAft>
                <a:spcPts val="600"/>
              </a:spcAft>
              <a:buFont typeface="Arial" panose="020B0604020202020204" pitchFamily="34" charset="0"/>
              <a:buChar char="•"/>
            </a:pPr>
            <a:endParaRPr lang="en-US" sz="200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000" dirty="0">
                <a:solidFill>
                  <a:schemeClr val="tx1"/>
                </a:solidFill>
                <a:latin typeface="+mn-lt"/>
                <a:ea typeface="+mn-ea"/>
                <a:cs typeface="+mn-cs"/>
              </a:rPr>
              <a:t>Investor and Advisor: RomTech, Inc.</a:t>
            </a:r>
          </a:p>
          <a:p>
            <a:pPr indent="-228600">
              <a:lnSpc>
                <a:spcPct val="90000"/>
              </a:lnSpc>
              <a:spcAft>
                <a:spcPts val="600"/>
              </a:spcAft>
              <a:buFont typeface="Arial" panose="020B0604020202020204" pitchFamily="34" charset="0"/>
              <a:buChar char="•"/>
            </a:pPr>
            <a:r>
              <a:rPr lang="en-US" sz="2000" dirty="0">
                <a:solidFill>
                  <a:schemeClr val="tx1"/>
                </a:solidFill>
                <a:latin typeface="+mn-lt"/>
                <a:ea typeface="+mn-ea"/>
                <a:cs typeface="+mn-cs"/>
              </a:rPr>
              <a:t>Investor: Focused Cryo, Inc.</a:t>
            </a:r>
          </a:p>
        </p:txBody>
      </p:sp>
    </p:spTree>
    <p:extLst>
      <p:ext uri="{BB962C8B-B14F-4D97-AF65-F5344CB8AC3E}">
        <p14:creationId xmlns:p14="http://schemas.microsoft.com/office/powerpoint/2010/main" val="150687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txBox="1"/>
          <p:nvPr/>
        </p:nvSpPr>
        <p:spPr>
          <a:xfrm>
            <a:off x="514347" y="400282"/>
            <a:ext cx="11163300" cy="710451"/>
          </a:xfrm>
          <a:prstGeom prst="rect">
            <a:avLst/>
          </a:prstGeom>
        </p:spPr>
        <p:txBody>
          <a:bodyPr vert="horz" wrap="square" lIns="0" tIns="68580" rIns="0" bIns="0" rtlCol="0">
            <a:spAutoFit/>
          </a:bodyPr>
          <a:lstStyle/>
          <a:p>
            <a:pPr marL="12700" marR="564515">
              <a:lnSpc>
                <a:spcPts val="2450"/>
              </a:lnSpc>
              <a:spcBef>
                <a:spcPts val="540"/>
              </a:spcBef>
            </a:pPr>
            <a:r>
              <a:rPr sz="2400" b="1" dirty="0">
                <a:solidFill>
                  <a:srgbClr val="001F5F"/>
                </a:solidFill>
                <a:latin typeface="Trebuchet MS"/>
                <a:cs typeface="Trebuchet MS"/>
              </a:rPr>
              <a:t>Independent</a:t>
            </a:r>
            <a:r>
              <a:rPr sz="2400" b="1" spc="-75" dirty="0">
                <a:solidFill>
                  <a:srgbClr val="001F5F"/>
                </a:solidFill>
                <a:latin typeface="Trebuchet MS"/>
                <a:cs typeface="Trebuchet MS"/>
              </a:rPr>
              <a:t> </a:t>
            </a:r>
            <a:r>
              <a:rPr sz="2400" b="1" dirty="0">
                <a:solidFill>
                  <a:srgbClr val="001F5F"/>
                </a:solidFill>
                <a:latin typeface="Trebuchet MS"/>
                <a:cs typeface="Trebuchet MS"/>
              </a:rPr>
              <a:t>private</a:t>
            </a:r>
            <a:r>
              <a:rPr sz="2400" b="1" spc="-70" dirty="0">
                <a:solidFill>
                  <a:srgbClr val="001F5F"/>
                </a:solidFill>
                <a:latin typeface="Trebuchet MS"/>
                <a:cs typeface="Trebuchet MS"/>
              </a:rPr>
              <a:t> </a:t>
            </a:r>
            <a:r>
              <a:rPr sz="2400" b="1" dirty="0">
                <a:solidFill>
                  <a:srgbClr val="001F5F"/>
                </a:solidFill>
                <a:latin typeface="Trebuchet MS"/>
                <a:cs typeface="Trebuchet MS"/>
              </a:rPr>
              <a:t>practice</a:t>
            </a:r>
            <a:r>
              <a:rPr sz="2400" b="1" spc="-70" dirty="0">
                <a:solidFill>
                  <a:srgbClr val="001F5F"/>
                </a:solidFill>
                <a:latin typeface="Trebuchet MS"/>
                <a:cs typeface="Trebuchet MS"/>
              </a:rPr>
              <a:t> </a:t>
            </a:r>
            <a:r>
              <a:rPr sz="2400" b="1" dirty="0">
                <a:solidFill>
                  <a:srgbClr val="001F5F"/>
                </a:solidFill>
                <a:latin typeface="Trebuchet MS"/>
                <a:cs typeface="Trebuchet MS"/>
              </a:rPr>
              <a:t>radiology</a:t>
            </a:r>
            <a:r>
              <a:rPr sz="2400" b="1" spc="-65" dirty="0">
                <a:solidFill>
                  <a:srgbClr val="001F5F"/>
                </a:solidFill>
                <a:latin typeface="Trebuchet MS"/>
                <a:cs typeface="Trebuchet MS"/>
              </a:rPr>
              <a:t> </a:t>
            </a:r>
            <a:r>
              <a:rPr sz="2400" b="1" dirty="0">
                <a:solidFill>
                  <a:srgbClr val="001F5F"/>
                </a:solidFill>
                <a:latin typeface="Trebuchet MS"/>
                <a:cs typeface="Trebuchet MS"/>
              </a:rPr>
              <a:t>groups</a:t>
            </a:r>
            <a:r>
              <a:rPr sz="2400" b="1" spc="-55" dirty="0">
                <a:solidFill>
                  <a:srgbClr val="001F5F"/>
                </a:solidFill>
                <a:latin typeface="Trebuchet MS"/>
                <a:cs typeface="Trebuchet MS"/>
              </a:rPr>
              <a:t> </a:t>
            </a:r>
            <a:r>
              <a:rPr sz="2400" b="1" dirty="0">
                <a:solidFill>
                  <a:srgbClr val="001F5F"/>
                </a:solidFill>
                <a:latin typeface="Trebuchet MS"/>
                <a:cs typeface="Trebuchet MS"/>
              </a:rPr>
              <a:t>comprise</a:t>
            </a:r>
            <a:r>
              <a:rPr sz="2400" b="1" spc="-55" dirty="0">
                <a:solidFill>
                  <a:srgbClr val="001F5F"/>
                </a:solidFill>
                <a:latin typeface="Trebuchet MS"/>
                <a:cs typeface="Trebuchet MS"/>
              </a:rPr>
              <a:t> </a:t>
            </a:r>
            <a:r>
              <a:rPr sz="2400" b="1" dirty="0">
                <a:solidFill>
                  <a:srgbClr val="001F5F"/>
                </a:solidFill>
                <a:latin typeface="Trebuchet MS"/>
                <a:cs typeface="Trebuchet MS"/>
              </a:rPr>
              <a:t>more</a:t>
            </a:r>
            <a:r>
              <a:rPr sz="2400" b="1" spc="-55" dirty="0">
                <a:solidFill>
                  <a:srgbClr val="001F5F"/>
                </a:solidFill>
                <a:latin typeface="Trebuchet MS"/>
                <a:cs typeface="Trebuchet MS"/>
              </a:rPr>
              <a:t> </a:t>
            </a:r>
            <a:r>
              <a:rPr sz="2400" b="1" dirty="0">
                <a:solidFill>
                  <a:srgbClr val="001F5F"/>
                </a:solidFill>
                <a:latin typeface="Trebuchet MS"/>
                <a:cs typeface="Trebuchet MS"/>
              </a:rPr>
              <a:t>than</a:t>
            </a:r>
            <a:r>
              <a:rPr sz="2400" b="1" spc="-60" dirty="0">
                <a:solidFill>
                  <a:srgbClr val="001F5F"/>
                </a:solidFill>
                <a:latin typeface="Trebuchet MS"/>
                <a:cs typeface="Trebuchet MS"/>
              </a:rPr>
              <a:t> </a:t>
            </a:r>
            <a:r>
              <a:rPr lang="en-US" sz="2400" b="1" spc="-60" dirty="0">
                <a:solidFill>
                  <a:srgbClr val="001F5F"/>
                </a:solidFill>
                <a:latin typeface="Trebuchet MS"/>
                <a:cs typeface="Trebuchet MS"/>
              </a:rPr>
              <a:t>h</a:t>
            </a:r>
            <a:r>
              <a:rPr sz="2400" b="1" dirty="0">
                <a:solidFill>
                  <a:srgbClr val="001F5F"/>
                </a:solidFill>
                <a:latin typeface="Trebuchet MS"/>
                <a:cs typeface="Trebuchet MS"/>
              </a:rPr>
              <a:t>alf</a:t>
            </a:r>
            <a:r>
              <a:rPr sz="2400" b="1" spc="-65" dirty="0">
                <a:solidFill>
                  <a:srgbClr val="001F5F"/>
                </a:solidFill>
                <a:latin typeface="Trebuchet MS"/>
                <a:cs typeface="Trebuchet MS"/>
              </a:rPr>
              <a:t> </a:t>
            </a:r>
            <a:r>
              <a:rPr sz="2400" b="1" spc="-25" dirty="0">
                <a:solidFill>
                  <a:srgbClr val="001F5F"/>
                </a:solidFill>
                <a:latin typeface="Trebuchet MS"/>
                <a:cs typeface="Trebuchet MS"/>
              </a:rPr>
              <a:t>of </a:t>
            </a:r>
            <a:r>
              <a:rPr sz="2400" b="1" dirty="0">
                <a:solidFill>
                  <a:srgbClr val="001F5F"/>
                </a:solidFill>
                <a:latin typeface="Trebuchet MS"/>
                <a:cs typeface="Trebuchet MS"/>
              </a:rPr>
              <a:t>radiology</a:t>
            </a:r>
            <a:r>
              <a:rPr sz="2400" b="1" spc="-110" dirty="0">
                <a:solidFill>
                  <a:srgbClr val="001F5F"/>
                </a:solidFill>
                <a:latin typeface="Trebuchet MS"/>
                <a:cs typeface="Trebuchet MS"/>
              </a:rPr>
              <a:t> </a:t>
            </a:r>
            <a:r>
              <a:rPr sz="2400" b="1" spc="-10" dirty="0">
                <a:solidFill>
                  <a:srgbClr val="001F5F"/>
                </a:solidFill>
                <a:latin typeface="Trebuchet MS"/>
                <a:cs typeface="Trebuchet MS"/>
              </a:rPr>
              <a:t>practices</a:t>
            </a:r>
            <a:endParaRPr sz="2400" dirty="0">
              <a:latin typeface="Trebuchet MS"/>
              <a:cs typeface="Trebuchet MS"/>
            </a:endParaRPr>
          </a:p>
        </p:txBody>
      </p:sp>
      <p:pic>
        <p:nvPicPr>
          <p:cNvPr id="17" name="object 17"/>
          <p:cNvPicPr/>
          <p:nvPr/>
        </p:nvPicPr>
        <p:blipFill>
          <a:blip r:embed="rId2" cstate="print"/>
          <a:stretch>
            <a:fillRect/>
          </a:stretch>
        </p:blipFill>
        <p:spPr>
          <a:xfrm>
            <a:off x="6411433" y="2625607"/>
            <a:ext cx="5668554" cy="3441953"/>
          </a:xfrm>
          <a:prstGeom prst="rect">
            <a:avLst/>
          </a:prstGeom>
        </p:spPr>
      </p:pic>
      <p:pic>
        <p:nvPicPr>
          <p:cNvPr id="18" name="object 18"/>
          <p:cNvPicPr/>
          <p:nvPr/>
        </p:nvPicPr>
        <p:blipFill>
          <a:blip r:embed="rId3" cstate="print"/>
          <a:stretch>
            <a:fillRect/>
          </a:stretch>
        </p:blipFill>
        <p:spPr>
          <a:xfrm>
            <a:off x="112013" y="2037144"/>
            <a:ext cx="6299420" cy="417086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ogo&#10;&#10;Description automatically generated">
            <a:extLst>
              <a:ext uri="{FF2B5EF4-FFF2-40B4-BE49-F238E27FC236}">
                <a16:creationId xmlns:a16="http://schemas.microsoft.com/office/drawing/2014/main" id="{6E263963-8281-48F7-A034-5F29082650B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433762" y="2114831"/>
            <a:ext cx="5324476" cy="3447598"/>
          </a:xfrm>
          <a:prstGeom prst="rect">
            <a:avLst/>
          </a:prstGeom>
          <a:noFill/>
        </p:spPr>
      </p:pic>
    </p:spTree>
    <p:extLst>
      <p:ext uri="{BB962C8B-B14F-4D97-AF65-F5344CB8AC3E}">
        <p14:creationId xmlns:p14="http://schemas.microsoft.com/office/powerpoint/2010/main" val="263938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F93D4-36DC-46C4-8E24-737A63D06AF7}"/>
              </a:ext>
            </a:extLst>
          </p:cNvPr>
          <p:cNvSpPr>
            <a:spLocks noGrp="1"/>
          </p:cNvSpPr>
          <p:nvPr>
            <p:ph type="title"/>
          </p:nvPr>
        </p:nvSpPr>
        <p:spPr>
          <a:xfrm>
            <a:off x="420414" y="448141"/>
            <a:ext cx="11351172" cy="422295"/>
          </a:xfrm>
        </p:spPr>
        <p:txBody>
          <a:bodyPr wrap="square" anchor="t">
            <a:noAutofit/>
          </a:bodyPr>
          <a:lstStyle/>
          <a:p>
            <a:r>
              <a:rPr lang="en-US" sz="3600" dirty="0">
                <a:solidFill>
                  <a:schemeClr val="tx1"/>
                </a:solidFill>
              </a:rPr>
              <a:t>Most Employers Are Seeking Fellowship-Trained New Hires</a:t>
            </a:r>
          </a:p>
        </p:txBody>
      </p:sp>
      <p:graphicFrame>
        <p:nvGraphicFramePr>
          <p:cNvPr id="9" name="Chart 8">
            <a:extLst>
              <a:ext uri="{FF2B5EF4-FFF2-40B4-BE49-F238E27FC236}">
                <a16:creationId xmlns:a16="http://schemas.microsoft.com/office/drawing/2014/main" id="{4317DD98-9866-49F9-9361-B0514D2DDAD2}"/>
              </a:ext>
            </a:extLst>
          </p:cNvPr>
          <p:cNvGraphicFramePr>
            <a:graphicFrameLocks/>
          </p:cNvGraphicFramePr>
          <p:nvPr>
            <p:extLst>
              <p:ext uri="{D42A27DB-BD31-4B8C-83A1-F6EECF244321}">
                <p14:modId xmlns:p14="http://schemas.microsoft.com/office/powerpoint/2010/main" val="3235055070"/>
              </p:ext>
            </p:extLst>
          </p:nvPr>
        </p:nvGraphicFramePr>
        <p:xfrm>
          <a:off x="2926803" y="1111633"/>
          <a:ext cx="6169572" cy="46347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06312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5126F3F-7A6F-C149-DD0F-497314714F5D}"/>
              </a:ext>
            </a:extLst>
          </p:cNvPr>
          <p:cNvSpPr>
            <a:spLocks noGrp="1"/>
          </p:cNvSpPr>
          <p:nvPr>
            <p:ph type="title"/>
          </p:nvPr>
        </p:nvSpPr>
        <p:spPr>
          <a:xfrm>
            <a:off x="942975" y="651940"/>
            <a:ext cx="10306050" cy="475066"/>
          </a:xfrm>
        </p:spPr>
        <p:txBody>
          <a:bodyPr>
            <a:normAutofit fontScale="90000"/>
          </a:bodyPr>
          <a:lstStyle/>
          <a:p>
            <a:pPr algn="ctr"/>
            <a:r>
              <a:rPr lang="en-US" sz="3600" dirty="0">
                <a:solidFill>
                  <a:schemeClr val="tx1"/>
                </a:solidFill>
              </a:rPr>
              <a:t>Fellowship Training Used Once Hired</a:t>
            </a:r>
          </a:p>
        </p:txBody>
      </p:sp>
      <p:graphicFrame>
        <p:nvGraphicFramePr>
          <p:cNvPr id="5" name="Chart 4">
            <a:extLst>
              <a:ext uri="{FF2B5EF4-FFF2-40B4-BE49-F238E27FC236}">
                <a16:creationId xmlns:a16="http://schemas.microsoft.com/office/drawing/2014/main" id="{854F67EA-F653-4E79-ADF2-89859DC09819}"/>
              </a:ext>
            </a:extLst>
          </p:cNvPr>
          <p:cNvGraphicFramePr>
            <a:graphicFrameLocks/>
          </p:cNvGraphicFramePr>
          <p:nvPr>
            <p:extLst>
              <p:ext uri="{D42A27DB-BD31-4B8C-83A1-F6EECF244321}">
                <p14:modId xmlns:p14="http://schemas.microsoft.com/office/powerpoint/2010/main" val="1279319929"/>
              </p:ext>
            </p:extLst>
          </p:nvPr>
        </p:nvGraphicFramePr>
        <p:xfrm>
          <a:off x="2280684" y="1232048"/>
          <a:ext cx="6781800" cy="49740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82780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CD27B-C9A4-41A8-A988-BAF6D623E3EB}"/>
              </a:ext>
            </a:extLst>
          </p:cNvPr>
          <p:cNvSpPr>
            <a:spLocks noGrp="1"/>
          </p:cNvSpPr>
          <p:nvPr>
            <p:ph type="title"/>
          </p:nvPr>
        </p:nvSpPr>
        <p:spPr>
          <a:xfrm>
            <a:off x="609601" y="901862"/>
            <a:ext cx="11334750" cy="880113"/>
          </a:xfrm>
        </p:spPr>
        <p:txBody>
          <a:bodyPr>
            <a:normAutofit fontScale="90000"/>
          </a:bodyPr>
          <a:lstStyle/>
          <a:p>
            <a:r>
              <a:rPr lang="en-US" sz="3500" b="1" dirty="0">
                <a:solidFill>
                  <a:sysClr val="windowText" lastClr="000000"/>
                </a:solidFill>
              </a:rPr>
              <a:t>Top Subspecialties</a:t>
            </a:r>
            <a:r>
              <a:rPr lang="en-US" sz="3500" b="1" baseline="0" dirty="0">
                <a:solidFill>
                  <a:sysClr val="windowText" lastClr="000000"/>
                </a:solidFill>
              </a:rPr>
              <a:t> In Recent ACR Career Center Job Postings</a:t>
            </a:r>
            <a:br>
              <a:rPr lang="en-US" sz="3200" b="1" dirty="0">
                <a:solidFill>
                  <a:sysClr val="windowText" lastClr="000000"/>
                </a:solidFill>
              </a:rPr>
            </a:br>
            <a:endParaRPr lang="en-US" dirty="0"/>
          </a:p>
        </p:txBody>
      </p:sp>
      <p:graphicFrame>
        <p:nvGraphicFramePr>
          <p:cNvPr id="6" name="Chart 5">
            <a:extLst>
              <a:ext uri="{FF2B5EF4-FFF2-40B4-BE49-F238E27FC236}">
                <a16:creationId xmlns:a16="http://schemas.microsoft.com/office/drawing/2014/main" id="{D206D56E-44D8-4BDB-950B-20D36E590727}"/>
              </a:ext>
            </a:extLst>
          </p:cNvPr>
          <p:cNvGraphicFramePr>
            <a:graphicFrameLocks/>
          </p:cNvGraphicFramePr>
          <p:nvPr/>
        </p:nvGraphicFramePr>
        <p:xfrm>
          <a:off x="523876" y="1658120"/>
          <a:ext cx="10810874" cy="541972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43F3594E-03B9-4070-9C2A-3C4D132C02B9}"/>
              </a:ext>
            </a:extLst>
          </p:cNvPr>
          <p:cNvSpPr txBox="1"/>
          <p:nvPr/>
        </p:nvSpPr>
        <p:spPr>
          <a:xfrm>
            <a:off x="10706099" y="1781975"/>
            <a:ext cx="809625" cy="430887"/>
          </a:xfrm>
          <a:prstGeom prst="rect">
            <a:avLst/>
          </a:prstGeom>
          <a:noFill/>
        </p:spPr>
        <p:txBody>
          <a:bodyPr wrap="square" rtlCol="0">
            <a:spAutoFit/>
          </a:bodyPr>
          <a:lstStyle/>
          <a:p>
            <a:r>
              <a:rPr lang="en-US" sz="2200" b="1" dirty="0"/>
              <a:t>75</a:t>
            </a:r>
            <a:r>
              <a:rPr lang="en-US" sz="2000" b="1" dirty="0"/>
              <a:t>%</a:t>
            </a:r>
          </a:p>
        </p:txBody>
      </p:sp>
    </p:spTree>
    <p:extLst>
      <p:ext uri="{BB962C8B-B14F-4D97-AF65-F5344CB8AC3E}">
        <p14:creationId xmlns:p14="http://schemas.microsoft.com/office/powerpoint/2010/main" val="900621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3A99F7B-DAD6-48DA-9F9C-EEB205290697}"/>
              </a:ext>
            </a:extLst>
          </p:cNvPr>
          <p:cNvSpPr>
            <a:spLocks noGrp="1"/>
          </p:cNvSpPr>
          <p:nvPr>
            <p:ph type="title"/>
          </p:nvPr>
        </p:nvSpPr>
        <p:spPr>
          <a:xfrm>
            <a:off x="896451" y="546604"/>
            <a:ext cx="11180152" cy="1051057"/>
          </a:xfrm>
        </p:spPr>
        <p:txBody>
          <a:bodyPr>
            <a:normAutofit/>
          </a:bodyPr>
          <a:lstStyle/>
          <a:p>
            <a:r>
              <a:rPr lang="en-US" sz="3600" dirty="0">
                <a:solidFill>
                  <a:schemeClr val="tx1"/>
                </a:solidFill>
              </a:rPr>
              <a:t>Top Five Procedure Skills that Employers Are Seeking</a:t>
            </a:r>
          </a:p>
        </p:txBody>
      </p:sp>
      <p:sp>
        <p:nvSpPr>
          <p:cNvPr id="14" name="Content Placeholder 2">
            <a:extLst>
              <a:ext uri="{FF2B5EF4-FFF2-40B4-BE49-F238E27FC236}">
                <a16:creationId xmlns:a16="http://schemas.microsoft.com/office/drawing/2014/main" id="{14E83612-B282-412B-B01F-C85DAB08C8F0}"/>
              </a:ext>
            </a:extLst>
          </p:cNvPr>
          <p:cNvSpPr>
            <a:spLocks noGrp="1"/>
          </p:cNvSpPr>
          <p:nvPr>
            <p:ph sz="half" idx="1"/>
          </p:nvPr>
        </p:nvSpPr>
        <p:spPr>
          <a:xfrm>
            <a:off x="353159" y="2148271"/>
            <a:ext cx="5438042" cy="2662267"/>
          </a:xfrm>
        </p:spPr>
        <p:txBody>
          <a:bodyPr>
            <a:normAutofit/>
          </a:bodyPr>
          <a:lstStyle/>
          <a:p>
            <a:endParaRPr lang="en-US" dirty="0"/>
          </a:p>
          <a:p>
            <a:pPr marL="0" indent="0">
              <a:buNone/>
            </a:pPr>
            <a:r>
              <a:rPr lang="en-US" sz="2400" b="1" dirty="0">
                <a:solidFill>
                  <a:schemeClr val="tx1"/>
                </a:solidFill>
                <a:latin typeface="+mn-lt"/>
              </a:rPr>
              <a:t>The ACR Career Center survey connected with employers with recent job postings regarding the required and/or preferred procedures that a new hire would need to perform.</a:t>
            </a:r>
          </a:p>
          <a:p>
            <a:endParaRPr lang="en-US" sz="2000" b="1" dirty="0">
              <a:solidFill>
                <a:schemeClr val="tx1"/>
              </a:solidFill>
              <a:latin typeface="+mn-lt"/>
            </a:endParaRPr>
          </a:p>
        </p:txBody>
      </p:sp>
      <p:pic>
        <p:nvPicPr>
          <p:cNvPr id="3" name="Picture 2" descr="Chart&#10;&#10;Description automatically generated">
            <a:extLst>
              <a:ext uri="{FF2B5EF4-FFF2-40B4-BE49-F238E27FC236}">
                <a16:creationId xmlns:a16="http://schemas.microsoft.com/office/drawing/2014/main" id="{746FD16A-39EB-477B-BE5B-7E52FEB884BF}"/>
              </a:ext>
            </a:extLst>
          </p:cNvPr>
          <p:cNvPicPr>
            <a:picLocks noChangeAspect="1"/>
          </p:cNvPicPr>
          <p:nvPr/>
        </p:nvPicPr>
        <p:blipFill>
          <a:blip r:embed="rId2"/>
          <a:stretch>
            <a:fillRect/>
          </a:stretch>
        </p:blipFill>
        <p:spPr>
          <a:xfrm>
            <a:off x="6096000" y="1650755"/>
            <a:ext cx="4893749" cy="4802562"/>
          </a:xfrm>
          <a:prstGeom prst="rect">
            <a:avLst/>
          </a:prstGeom>
          <a:noFill/>
        </p:spPr>
      </p:pic>
      <p:sp>
        <p:nvSpPr>
          <p:cNvPr id="2" name="TextBox 1">
            <a:extLst>
              <a:ext uri="{FF2B5EF4-FFF2-40B4-BE49-F238E27FC236}">
                <a16:creationId xmlns:a16="http://schemas.microsoft.com/office/drawing/2014/main" id="{686E11ED-4DE6-4E9A-B7DF-721CAF37BD78}"/>
              </a:ext>
            </a:extLst>
          </p:cNvPr>
          <p:cNvSpPr txBox="1"/>
          <p:nvPr/>
        </p:nvSpPr>
        <p:spPr>
          <a:xfrm>
            <a:off x="10989749" y="1650755"/>
            <a:ext cx="849093" cy="400110"/>
          </a:xfrm>
          <a:prstGeom prst="rect">
            <a:avLst/>
          </a:prstGeom>
          <a:noFill/>
        </p:spPr>
        <p:txBody>
          <a:bodyPr wrap="square" rtlCol="0">
            <a:spAutoFit/>
          </a:bodyPr>
          <a:lstStyle/>
          <a:p>
            <a:r>
              <a:rPr lang="en-US" b="1" dirty="0"/>
              <a:t>= </a:t>
            </a:r>
            <a:r>
              <a:rPr lang="en-US" sz="2000" b="1" dirty="0"/>
              <a:t>72</a:t>
            </a:r>
            <a:r>
              <a:rPr lang="en-US" b="1" dirty="0"/>
              <a:t>%</a:t>
            </a:r>
          </a:p>
        </p:txBody>
      </p:sp>
      <p:sp>
        <p:nvSpPr>
          <p:cNvPr id="6" name="TextBox 5">
            <a:extLst>
              <a:ext uri="{FF2B5EF4-FFF2-40B4-BE49-F238E27FC236}">
                <a16:creationId xmlns:a16="http://schemas.microsoft.com/office/drawing/2014/main" id="{3183B4F2-0F4A-4CB2-9F5A-0AA4C1E8C6C3}"/>
              </a:ext>
            </a:extLst>
          </p:cNvPr>
          <p:cNvSpPr txBox="1"/>
          <p:nvPr/>
        </p:nvSpPr>
        <p:spPr>
          <a:xfrm>
            <a:off x="10989748" y="2584205"/>
            <a:ext cx="849093" cy="400110"/>
          </a:xfrm>
          <a:prstGeom prst="rect">
            <a:avLst/>
          </a:prstGeom>
          <a:noFill/>
        </p:spPr>
        <p:txBody>
          <a:bodyPr wrap="square" rtlCol="0">
            <a:spAutoFit/>
          </a:bodyPr>
          <a:lstStyle/>
          <a:p>
            <a:r>
              <a:rPr lang="en-US" b="1" dirty="0"/>
              <a:t>= </a:t>
            </a:r>
            <a:r>
              <a:rPr lang="en-US" sz="2000" b="1" dirty="0"/>
              <a:t>69</a:t>
            </a:r>
            <a:r>
              <a:rPr lang="en-US" b="1" dirty="0"/>
              <a:t>%</a:t>
            </a:r>
          </a:p>
        </p:txBody>
      </p:sp>
      <p:sp>
        <p:nvSpPr>
          <p:cNvPr id="7" name="TextBox 6">
            <a:extLst>
              <a:ext uri="{FF2B5EF4-FFF2-40B4-BE49-F238E27FC236}">
                <a16:creationId xmlns:a16="http://schemas.microsoft.com/office/drawing/2014/main" id="{1D276A44-1991-46C4-A6A0-454F16F18576}"/>
              </a:ext>
            </a:extLst>
          </p:cNvPr>
          <p:cNvSpPr txBox="1"/>
          <p:nvPr/>
        </p:nvSpPr>
        <p:spPr>
          <a:xfrm>
            <a:off x="10989748" y="3492010"/>
            <a:ext cx="849093" cy="400110"/>
          </a:xfrm>
          <a:prstGeom prst="rect">
            <a:avLst/>
          </a:prstGeom>
          <a:noFill/>
        </p:spPr>
        <p:txBody>
          <a:bodyPr wrap="square" rtlCol="0">
            <a:spAutoFit/>
          </a:bodyPr>
          <a:lstStyle/>
          <a:p>
            <a:r>
              <a:rPr lang="en-US" b="1" dirty="0"/>
              <a:t>= </a:t>
            </a:r>
            <a:r>
              <a:rPr lang="en-US" sz="2000" b="1" dirty="0"/>
              <a:t>67</a:t>
            </a:r>
            <a:r>
              <a:rPr lang="en-US" b="1" dirty="0"/>
              <a:t>%</a:t>
            </a:r>
          </a:p>
        </p:txBody>
      </p:sp>
      <p:sp>
        <p:nvSpPr>
          <p:cNvPr id="8" name="TextBox 7">
            <a:extLst>
              <a:ext uri="{FF2B5EF4-FFF2-40B4-BE49-F238E27FC236}">
                <a16:creationId xmlns:a16="http://schemas.microsoft.com/office/drawing/2014/main" id="{CD0432B3-D4AB-4C00-AEB7-52439C0735BE}"/>
              </a:ext>
            </a:extLst>
          </p:cNvPr>
          <p:cNvSpPr txBox="1"/>
          <p:nvPr/>
        </p:nvSpPr>
        <p:spPr>
          <a:xfrm>
            <a:off x="10989747" y="4406436"/>
            <a:ext cx="849093" cy="400110"/>
          </a:xfrm>
          <a:prstGeom prst="rect">
            <a:avLst/>
          </a:prstGeom>
          <a:noFill/>
        </p:spPr>
        <p:txBody>
          <a:bodyPr wrap="square" rtlCol="0">
            <a:spAutoFit/>
          </a:bodyPr>
          <a:lstStyle/>
          <a:p>
            <a:r>
              <a:rPr lang="en-US" b="1" dirty="0"/>
              <a:t>= </a:t>
            </a:r>
            <a:r>
              <a:rPr lang="en-US" sz="2000" b="1" dirty="0"/>
              <a:t>66</a:t>
            </a:r>
            <a:r>
              <a:rPr lang="en-US" b="1" dirty="0"/>
              <a:t>%</a:t>
            </a:r>
          </a:p>
        </p:txBody>
      </p:sp>
      <p:sp>
        <p:nvSpPr>
          <p:cNvPr id="9" name="TextBox 8">
            <a:extLst>
              <a:ext uri="{FF2B5EF4-FFF2-40B4-BE49-F238E27FC236}">
                <a16:creationId xmlns:a16="http://schemas.microsoft.com/office/drawing/2014/main" id="{978C4801-E158-4C60-87C9-9722F3A529CC}"/>
              </a:ext>
            </a:extLst>
          </p:cNvPr>
          <p:cNvSpPr txBox="1"/>
          <p:nvPr/>
        </p:nvSpPr>
        <p:spPr>
          <a:xfrm>
            <a:off x="10989747" y="5385168"/>
            <a:ext cx="849093" cy="400110"/>
          </a:xfrm>
          <a:prstGeom prst="rect">
            <a:avLst/>
          </a:prstGeom>
          <a:noFill/>
        </p:spPr>
        <p:txBody>
          <a:bodyPr wrap="square" rtlCol="0">
            <a:spAutoFit/>
          </a:bodyPr>
          <a:lstStyle/>
          <a:p>
            <a:r>
              <a:rPr lang="en-US" b="1" dirty="0"/>
              <a:t>= </a:t>
            </a:r>
            <a:r>
              <a:rPr lang="en-US" sz="2000" b="1" dirty="0"/>
              <a:t>66</a:t>
            </a:r>
            <a:r>
              <a:rPr lang="en-US" b="1" dirty="0"/>
              <a:t>%</a:t>
            </a:r>
          </a:p>
        </p:txBody>
      </p:sp>
    </p:spTree>
    <p:extLst>
      <p:ext uri="{BB962C8B-B14F-4D97-AF65-F5344CB8AC3E}">
        <p14:creationId xmlns:p14="http://schemas.microsoft.com/office/powerpoint/2010/main" val="267608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3logo2.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7947" y="4542515"/>
            <a:ext cx="3356099" cy="1519559"/>
          </a:xfrm>
          <a:prstGeom prst="rect">
            <a:avLst/>
          </a:prstGeom>
        </p:spPr>
      </p:pic>
      <p:sp>
        <p:nvSpPr>
          <p:cNvPr id="3" name="Title 1"/>
          <p:cNvSpPr>
            <a:spLocks noGrp="1"/>
          </p:cNvSpPr>
          <p:nvPr>
            <p:ph type="ctrTitle"/>
          </p:nvPr>
        </p:nvSpPr>
        <p:spPr>
          <a:xfrm>
            <a:off x="1883994" y="1351338"/>
            <a:ext cx="8732339" cy="2345548"/>
          </a:xfrm>
        </p:spPr>
        <p:txBody>
          <a:bodyPr>
            <a:normAutofit/>
          </a:bodyPr>
          <a:lstStyle/>
          <a:p>
            <a:r>
              <a:rPr lang="en-US" sz="5400" b="1" dirty="0">
                <a:effectLst>
                  <a:outerShdw blurRad="38100" dist="38100" dir="2700000" algn="tl">
                    <a:srgbClr val="000000">
                      <a:alpha val="43137"/>
                    </a:srgbClr>
                  </a:outerShdw>
                </a:effectLst>
                <a:latin typeface="Calibri"/>
                <a:cs typeface="Calibri"/>
              </a:rPr>
              <a:t>Annual Chief Resident Survey</a:t>
            </a:r>
            <a:br>
              <a:rPr lang="en-US" sz="5400" b="1" dirty="0">
                <a:effectLst>
                  <a:outerShdw blurRad="38100" dist="38100" dir="2700000" algn="tl">
                    <a:srgbClr val="000000">
                      <a:alpha val="43137"/>
                    </a:srgbClr>
                  </a:outerShdw>
                </a:effectLst>
                <a:latin typeface="Calibri" pitchFamily="34" charset="0"/>
                <a:cs typeface="Calibri" pitchFamily="34" charset="0"/>
              </a:rPr>
            </a:br>
            <a:r>
              <a:rPr lang="en-US" sz="5400" b="1" dirty="0">
                <a:effectLst>
                  <a:outerShdw blurRad="38100" dist="38100" dir="2700000" algn="tl">
                    <a:srgbClr val="000000">
                      <a:alpha val="43137"/>
                    </a:srgbClr>
                  </a:outerShdw>
                </a:effectLst>
                <a:latin typeface="Calibri"/>
                <a:cs typeface="Calibri"/>
              </a:rPr>
              <a:t>2022-2023 A</a:t>
            </a:r>
            <a:r>
              <a:rPr lang="en-US" sz="5400" b="1" baseline="30000" dirty="0">
                <a:effectLst>
                  <a:outerShdw blurRad="38100" dist="38100" dir="2700000" algn="tl">
                    <a:srgbClr val="000000">
                      <a:alpha val="43137"/>
                    </a:srgbClr>
                  </a:outerShdw>
                </a:effectLst>
                <a:latin typeface="Calibri"/>
                <a:cs typeface="Calibri"/>
              </a:rPr>
              <a:t>3</a:t>
            </a:r>
            <a:r>
              <a:rPr lang="en-US" sz="5400" b="1" dirty="0">
                <a:effectLst>
                  <a:outerShdw blurRad="38100" dist="38100" dir="2700000" algn="tl">
                    <a:srgbClr val="000000">
                      <a:alpha val="43137"/>
                    </a:srgbClr>
                  </a:outerShdw>
                </a:effectLst>
                <a:latin typeface="Calibri"/>
                <a:cs typeface="Calibri"/>
              </a:rPr>
              <a:t>CR</a:t>
            </a:r>
            <a:r>
              <a:rPr lang="en-US" sz="5400" b="1" baseline="30000" dirty="0">
                <a:effectLst>
                  <a:outerShdw blurRad="38100" dist="38100" dir="2700000" algn="tl">
                    <a:srgbClr val="000000">
                      <a:alpha val="43137"/>
                    </a:srgbClr>
                  </a:outerShdw>
                </a:effectLst>
                <a:latin typeface="Calibri"/>
                <a:cs typeface="Calibri"/>
              </a:rPr>
              <a:t>2</a:t>
            </a:r>
            <a:endParaRPr lang="en-US" sz="5400" b="1" dirty="0">
              <a:effectLst>
                <a:outerShdw blurRad="38100" dist="38100" dir="2700000" algn="tl">
                  <a:srgbClr val="000000">
                    <a:alpha val="43137"/>
                  </a:srgbClr>
                </a:outerShdw>
              </a:effectLst>
              <a:latin typeface="Calibri"/>
              <a:cs typeface="Calibri"/>
            </a:endParaRPr>
          </a:p>
        </p:txBody>
      </p:sp>
    </p:spTree>
    <p:extLst>
      <p:ext uri="{BB962C8B-B14F-4D97-AF65-F5344CB8AC3E}">
        <p14:creationId xmlns:p14="http://schemas.microsoft.com/office/powerpoint/2010/main" val="2064219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6B4C7DE6-2ADF-794A-BE84-F7CC758BAA12}"/>
              </a:ext>
            </a:extLst>
          </p:cNvPr>
          <p:cNvGraphicFramePr>
            <a:graphicFrameLocks/>
          </p:cNvGraphicFramePr>
          <p:nvPr/>
        </p:nvGraphicFramePr>
        <p:xfrm>
          <a:off x="1441553" y="1289154"/>
          <a:ext cx="8961621" cy="5175354"/>
        </p:xfrm>
        <a:graphic>
          <a:graphicData uri="http://schemas.openxmlformats.org/drawingml/2006/chart">
            <c:chart xmlns:c="http://schemas.openxmlformats.org/drawingml/2006/chart" xmlns:r="http://schemas.openxmlformats.org/officeDocument/2006/relationships" r:id="rId3"/>
          </a:graphicData>
        </a:graphic>
      </p:graphicFrame>
      <p:sp>
        <p:nvSpPr>
          <p:cNvPr id="13" name="Title 1">
            <a:extLst>
              <a:ext uri="{FF2B5EF4-FFF2-40B4-BE49-F238E27FC236}">
                <a16:creationId xmlns:a16="http://schemas.microsoft.com/office/drawing/2014/main" id="{B06883A0-03C5-0943-ABE9-28EC8F8D4BF6}"/>
              </a:ext>
            </a:extLst>
          </p:cNvPr>
          <p:cNvSpPr txBox="1">
            <a:spLocks/>
          </p:cNvSpPr>
          <p:nvPr/>
        </p:nvSpPr>
        <p:spPr>
          <a:xfrm>
            <a:off x="611543" y="0"/>
            <a:ext cx="10972800" cy="128915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100" dirty="0"/>
              <a:t>What is your perception of the current job market for radiologists?</a:t>
            </a:r>
          </a:p>
        </p:txBody>
      </p:sp>
    </p:spTree>
    <p:extLst>
      <p:ext uri="{BB962C8B-B14F-4D97-AF65-F5344CB8AC3E}">
        <p14:creationId xmlns:p14="http://schemas.microsoft.com/office/powerpoint/2010/main" val="314527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176668F-78BF-6749-9011-3D20CE7EA3F6}"/>
              </a:ext>
            </a:extLst>
          </p:cNvPr>
          <p:cNvSpPr txBox="1">
            <a:spLocks/>
          </p:cNvSpPr>
          <p:nvPr/>
        </p:nvSpPr>
        <p:spPr>
          <a:xfrm>
            <a:off x="626533" y="185257"/>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t>What type of practice do you prefer to work in?</a:t>
            </a:r>
          </a:p>
        </p:txBody>
      </p:sp>
      <p:graphicFrame>
        <p:nvGraphicFramePr>
          <p:cNvPr id="10" name="Chart 9">
            <a:extLst>
              <a:ext uri="{FF2B5EF4-FFF2-40B4-BE49-F238E27FC236}">
                <a16:creationId xmlns:a16="http://schemas.microsoft.com/office/drawing/2014/main" id="{9AEA5DD9-7E96-354B-B048-D57F2D6E9EC4}"/>
              </a:ext>
            </a:extLst>
          </p:cNvPr>
          <p:cNvGraphicFramePr>
            <a:graphicFrameLocks/>
          </p:cNvGraphicFramePr>
          <p:nvPr/>
        </p:nvGraphicFramePr>
        <p:xfrm>
          <a:off x="423333" y="1328257"/>
          <a:ext cx="11413067" cy="47338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4041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176668F-78BF-6749-9011-3D20CE7EA3F6}"/>
              </a:ext>
            </a:extLst>
          </p:cNvPr>
          <p:cNvSpPr txBox="1">
            <a:spLocks/>
          </p:cNvSpPr>
          <p:nvPr/>
        </p:nvSpPr>
        <p:spPr>
          <a:xfrm>
            <a:off x="626533" y="185257"/>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t>If you prefer to work in academics- what is your top reason?</a:t>
            </a:r>
            <a:br>
              <a:rPr lang="en-US" sz="3200" dirty="0"/>
            </a:br>
            <a:r>
              <a:rPr lang="en-US" sz="2000" dirty="0">
                <a:solidFill>
                  <a:schemeClr val="bg1"/>
                </a:solidFill>
              </a:rPr>
              <a:t>(free response question)</a:t>
            </a:r>
          </a:p>
        </p:txBody>
      </p:sp>
      <p:sp>
        <p:nvSpPr>
          <p:cNvPr id="5" name="Title 1">
            <a:extLst>
              <a:ext uri="{FF2B5EF4-FFF2-40B4-BE49-F238E27FC236}">
                <a16:creationId xmlns:a16="http://schemas.microsoft.com/office/drawing/2014/main" id="{E5F88EBD-C2BD-AD4D-97AB-781AE477923C}"/>
              </a:ext>
            </a:extLst>
          </p:cNvPr>
          <p:cNvSpPr txBox="1">
            <a:spLocks/>
          </p:cNvSpPr>
          <p:nvPr/>
        </p:nvSpPr>
        <p:spPr>
          <a:xfrm>
            <a:off x="626533" y="5602458"/>
            <a:ext cx="10972800" cy="95070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t>Other reasons (1-2 chiefs each): pubic service loan forgiveness, benefits package, global health work, learning during early career </a:t>
            </a:r>
          </a:p>
        </p:txBody>
      </p:sp>
      <p:graphicFrame>
        <p:nvGraphicFramePr>
          <p:cNvPr id="6" name="Table 5">
            <a:extLst>
              <a:ext uri="{FF2B5EF4-FFF2-40B4-BE49-F238E27FC236}">
                <a16:creationId xmlns:a16="http://schemas.microsoft.com/office/drawing/2014/main" id="{44596FD7-8D8A-CC45-8D41-4FD5A7B60AA6}"/>
              </a:ext>
            </a:extLst>
          </p:cNvPr>
          <p:cNvGraphicFramePr>
            <a:graphicFrameLocks noGrp="1"/>
          </p:cNvGraphicFramePr>
          <p:nvPr>
            <p:extLst>
              <p:ext uri="{D42A27DB-BD31-4B8C-83A1-F6EECF244321}">
                <p14:modId xmlns:p14="http://schemas.microsoft.com/office/powerpoint/2010/main" val="3448068229"/>
              </p:ext>
            </p:extLst>
          </p:nvPr>
        </p:nvGraphicFramePr>
        <p:xfrm>
          <a:off x="1595966" y="1625241"/>
          <a:ext cx="9033934" cy="2834640"/>
        </p:xfrm>
        <a:graphic>
          <a:graphicData uri="http://schemas.openxmlformats.org/drawingml/2006/table">
            <a:tbl>
              <a:tblPr firstRow="1" bandRow="1">
                <a:tableStyleId>{5C22544A-7EE6-4342-B048-85BDC9FD1C3A}</a:tableStyleId>
              </a:tblPr>
              <a:tblGrid>
                <a:gridCol w="4516967">
                  <a:extLst>
                    <a:ext uri="{9D8B030D-6E8A-4147-A177-3AD203B41FA5}">
                      <a16:colId xmlns:a16="http://schemas.microsoft.com/office/drawing/2014/main" val="3760334038"/>
                    </a:ext>
                  </a:extLst>
                </a:gridCol>
                <a:gridCol w="4516967">
                  <a:extLst>
                    <a:ext uri="{9D8B030D-6E8A-4147-A177-3AD203B41FA5}">
                      <a16:colId xmlns:a16="http://schemas.microsoft.com/office/drawing/2014/main" val="3663453421"/>
                    </a:ext>
                  </a:extLst>
                </a:gridCol>
              </a:tblGrid>
              <a:tr h="0">
                <a:tc>
                  <a:txBody>
                    <a:bodyPr/>
                    <a:lstStyle/>
                    <a:p>
                      <a:pPr algn="ctr"/>
                      <a:r>
                        <a:rPr lang="en-US" sz="2500" dirty="0"/>
                        <a:t>Reason</a:t>
                      </a:r>
                    </a:p>
                  </a:txBody>
                  <a:tcPr/>
                </a:tc>
                <a:tc>
                  <a:txBody>
                    <a:bodyPr/>
                    <a:lstStyle/>
                    <a:p>
                      <a:pPr algn="ctr"/>
                      <a:r>
                        <a:rPr lang="en-US" sz="2500" dirty="0"/>
                        <a:t># of chiefs (n=46)</a:t>
                      </a:r>
                    </a:p>
                  </a:txBody>
                  <a:tcPr/>
                </a:tc>
                <a:extLst>
                  <a:ext uri="{0D108BD9-81ED-4DB2-BD59-A6C34878D82A}">
                    <a16:rowId xmlns:a16="http://schemas.microsoft.com/office/drawing/2014/main" val="2745091631"/>
                  </a:ext>
                </a:extLst>
              </a:tr>
              <a:tr h="457182">
                <a:tc>
                  <a:txBody>
                    <a:bodyPr/>
                    <a:lstStyle/>
                    <a:p>
                      <a:pPr algn="ctr"/>
                      <a:r>
                        <a:rPr lang="en-US" sz="2500" b="1" dirty="0"/>
                        <a:t>Teaching/working with trainees</a:t>
                      </a:r>
                    </a:p>
                  </a:txBody>
                  <a:tcPr/>
                </a:tc>
                <a:tc>
                  <a:txBody>
                    <a:bodyPr/>
                    <a:lstStyle/>
                    <a:p>
                      <a:pPr algn="ctr"/>
                      <a:r>
                        <a:rPr lang="en-US" sz="2500" dirty="0"/>
                        <a:t>34</a:t>
                      </a:r>
                    </a:p>
                  </a:txBody>
                  <a:tcPr/>
                </a:tc>
                <a:extLst>
                  <a:ext uri="{0D108BD9-81ED-4DB2-BD59-A6C34878D82A}">
                    <a16:rowId xmlns:a16="http://schemas.microsoft.com/office/drawing/2014/main" val="2047151666"/>
                  </a:ext>
                </a:extLst>
              </a:tr>
              <a:tr h="457182">
                <a:tc>
                  <a:txBody>
                    <a:bodyPr/>
                    <a:lstStyle/>
                    <a:p>
                      <a:pPr algn="ctr"/>
                      <a:r>
                        <a:rPr lang="en-US" sz="2500" dirty="0"/>
                        <a:t>Research</a:t>
                      </a:r>
                    </a:p>
                  </a:txBody>
                  <a:tcPr/>
                </a:tc>
                <a:tc>
                  <a:txBody>
                    <a:bodyPr/>
                    <a:lstStyle/>
                    <a:p>
                      <a:pPr algn="ctr"/>
                      <a:r>
                        <a:rPr lang="en-US" sz="2500" dirty="0"/>
                        <a:t>12</a:t>
                      </a:r>
                    </a:p>
                  </a:txBody>
                  <a:tcPr/>
                </a:tc>
                <a:extLst>
                  <a:ext uri="{0D108BD9-81ED-4DB2-BD59-A6C34878D82A}">
                    <a16:rowId xmlns:a16="http://schemas.microsoft.com/office/drawing/2014/main" val="1897211752"/>
                  </a:ext>
                </a:extLst>
              </a:tr>
              <a:tr h="457182">
                <a:tc>
                  <a:txBody>
                    <a:bodyPr/>
                    <a:lstStyle/>
                    <a:p>
                      <a:pPr algn="ctr"/>
                      <a:r>
                        <a:rPr lang="en-US" sz="2500" dirty="0"/>
                        <a:t>Lifestyle</a:t>
                      </a:r>
                    </a:p>
                  </a:txBody>
                  <a:tcPr/>
                </a:tc>
                <a:tc>
                  <a:txBody>
                    <a:bodyPr/>
                    <a:lstStyle/>
                    <a:p>
                      <a:pPr algn="ctr"/>
                      <a:r>
                        <a:rPr lang="en-US" sz="2500" dirty="0"/>
                        <a:t>8</a:t>
                      </a:r>
                    </a:p>
                  </a:txBody>
                  <a:tcPr/>
                </a:tc>
                <a:extLst>
                  <a:ext uri="{0D108BD9-81ED-4DB2-BD59-A6C34878D82A}">
                    <a16:rowId xmlns:a16="http://schemas.microsoft.com/office/drawing/2014/main" val="2375372601"/>
                  </a:ext>
                </a:extLst>
              </a:tr>
              <a:tr h="457182">
                <a:tc>
                  <a:txBody>
                    <a:bodyPr/>
                    <a:lstStyle/>
                    <a:p>
                      <a:pPr algn="ctr"/>
                      <a:r>
                        <a:rPr lang="en-US" sz="2500" dirty="0"/>
                        <a:t>Sub specialization</a:t>
                      </a:r>
                    </a:p>
                  </a:txBody>
                  <a:tcPr/>
                </a:tc>
                <a:tc>
                  <a:txBody>
                    <a:bodyPr/>
                    <a:lstStyle/>
                    <a:p>
                      <a:pPr algn="ctr"/>
                      <a:r>
                        <a:rPr lang="en-US" sz="2500" dirty="0"/>
                        <a:t>6</a:t>
                      </a:r>
                    </a:p>
                  </a:txBody>
                  <a:tcPr/>
                </a:tc>
                <a:extLst>
                  <a:ext uri="{0D108BD9-81ED-4DB2-BD59-A6C34878D82A}">
                    <a16:rowId xmlns:a16="http://schemas.microsoft.com/office/drawing/2014/main" val="3227027915"/>
                  </a:ext>
                </a:extLst>
              </a:tr>
              <a:tr h="457182">
                <a:tc>
                  <a:txBody>
                    <a:bodyPr/>
                    <a:lstStyle/>
                    <a:p>
                      <a:pPr algn="ctr"/>
                      <a:r>
                        <a:rPr lang="en-US" sz="2500" dirty="0"/>
                        <a:t>Case complexity</a:t>
                      </a:r>
                    </a:p>
                  </a:txBody>
                  <a:tcPr/>
                </a:tc>
                <a:tc>
                  <a:txBody>
                    <a:bodyPr/>
                    <a:lstStyle/>
                    <a:p>
                      <a:pPr algn="ctr"/>
                      <a:r>
                        <a:rPr lang="en-US" sz="2500" dirty="0"/>
                        <a:t>5</a:t>
                      </a:r>
                    </a:p>
                  </a:txBody>
                  <a:tcPr/>
                </a:tc>
                <a:extLst>
                  <a:ext uri="{0D108BD9-81ED-4DB2-BD59-A6C34878D82A}">
                    <a16:rowId xmlns:a16="http://schemas.microsoft.com/office/drawing/2014/main" val="2077895721"/>
                  </a:ext>
                </a:extLst>
              </a:tr>
            </a:tbl>
          </a:graphicData>
        </a:graphic>
      </p:graphicFrame>
    </p:spTree>
    <p:extLst>
      <p:ext uri="{BB962C8B-B14F-4D97-AF65-F5344CB8AC3E}">
        <p14:creationId xmlns:p14="http://schemas.microsoft.com/office/powerpoint/2010/main" val="379642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logo&#10;&#10;Description automatically generated">
            <a:extLst>
              <a:ext uri="{FF2B5EF4-FFF2-40B4-BE49-F238E27FC236}">
                <a16:creationId xmlns:a16="http://schemas.microsoft.com/office/drawing/2014/main" id="{D001761B-B67A-8D19-649D-AB9668FFC9B0}"/>
              </a:ext>
            </a:extLst>
          </p:cNvPr>
          <p:cNvPicPr>
            <a:picLocks noChangeAspect="1"/>
          </p:cNvPicPr>
          <p:nvPr/>
        </p:nvPicPr>
        <p:blipFill>
          <a:blip r:embed="rId3"/>
          <a:stretch>
            <a:fillRect/>
          </a:stretch>
        </p:blipFill>
        <p:spPr>
          <a:xfrm>
            <a:off x="710623" y="459364"/>
            <a:ext cx="2679700" cy="749300"/>
          </a:xfrm>
          <a:prstGeom prst="rect">
            <a:avLst/>
          </a:prstGeom>
        </p:spPr>
      </p:pic>
      <p:sp>
        <p:nvSpPr>
          <p:cNvPr id="3" name="Title 2">
            <a:extLst>
              <a:ext uri="{FF2B5EF4-FFF2-40B4-BE49-F238E27FC236}">
                <a16:creationId xmlns:a16="http://schemas.microsoft.com/office/drawing/2014/main" id="{6099B2D0-80D4-8951-95E0-812AC7C6951B}"/>
              </a:ext>
            </a:extLst>
          </p:cNvPr>
          <p:cNvSpPr>
            <a:spLocks noGrp="1"/>
          </p:cNvSpPr>
          <p:nvPr>
            <p:ph type="title"/>
          </p:nvPr>
        </p:nvSpPr>
        <p:spPr>
          <a:xfrm>
            <a:off x="710623" y="1430337"/>
            <a:ext cx="10515600" cy="1325563"/>
          </a:xfrm>
        </p:spPr>
        <p:txBody>
          <a:bodyPr>
            <a:normAutofit fontScale="90000"/>
          </a:bodyPr>
          <a:lstStyle/>
          <a:p>
            <a:r>
              <a:rPr lang="en-US" sz="2700" i="0" u="none" strike="noStrike" dirty="0">
                <a:effectLst/>
                <a:latin typeface="Helvetica Now Display Bold" pitchFamily="2" charset="0"/>
              </a:rPr>
              <a:t>Survey: 2023 Review of Physician and Advanced Practitioner Recruiting Incentives</a:t>
            </a:r>
            <a:br>
              <a:rPr lang="en-US" b="1" i="0" u="none" strike="noStrike" dirty="0">
                <a:effectLst/>
                <a:latin typeface="Helvetica Now Display Bold" pitchFamily="2" charset="0"/>
              </a:rPr>
            </a:br>
            <a:endParaRPr lang="en-US" dirty="0"/>
          </a:p>
        </p:txBody>
      </p:sp>
      <p:graphicFrame>
        <p:nvGraphicFramePr>
          <p:cNvPr id="8" name="Content Placeholder 3">
            <a:extLst>
              <a:ext uri="{FF2B5EF4-FFF2-40B4-BE49-F238E27FC236}">
                <a16:creationId xmlns:a16="http://schemas.microsoft.com/office/drawing/2014/main" id="{608AE857-BAD6-587D-7471-558B1D727788}"/>
              </a:ext>
            </a:extLst>
          </p:cNvPr>
          <p:cNvGraphicFramePr>
            <a:graphicFrameLocks noGrp="1"/>
          </p:cNvGraphicFramePr>
          <p:nvPr>
            <p:ph idx="1"/>
            <p:extLst>
              <p:ext uri="{D42A27DB-BD31-4B8C-83A1-F6EECF244321}">
                <p14:modId xmlns:p14="http://schemas.microsoft.com/office/powerpoint/2010/main" val="2157281344"/>
              </p:ext>
            </p:extLst>
          </p:nvPr>
        </p:nvGraphicFramePr>
        <p:xfrm>
          <a:off x="710623" y="2370203"/>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43971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176668F-78BF-6749-9011-3D20CE7EA3F6}"/>
              </a:ext>
            </a:extLst>
          </p:cNvPr>
          <p:cNvSpPr txBox="1">
            <a:spLocks/>
          </p:cNvSpPr>
          <p:nvPr/>
        </p:nvSpPr>
        <p:spPr>
          <a:xfrm>
            <a:off x="626533" y="185257"/>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t>If you prefer to work in private practice- what is your top reason?</a:t>
            </a:r>
          </a:p>
          <a:p>
            <a:r>
              <a:rPr lang="en-US" sz="2000" dirty="0"/>
              <a:t>(free response question)</a:t>
            </a:r>
          </a:p>
        </p:txBody>
      </p:sp>
      <p:graphicFrame>
        <p:nvGraphicFramePr>
          <p:cNvPr id="3" name="Table 2">
            <a:extLst>
              <a:ext uri="{FF2B5EF4-FFF2-40B4-BE49-F238E27FC236}">
                <a16:creationId xmlns:a16="http://schemas.microsoft.com/office/drawing/2014/main" id="{77C39000-6BC0-BD43-A15D-CA054D8E63F5}"/>
              </a:ext>
            </a:extLst>
          </p:cNvPr>
          <p:cNvGraphicFramePr>
            <a:graphicFrameLocks noGrp="1"/>
          </p:cNvGraphicFramePr>
          <p:nvPr/>
        </p:nvGraphicFramePr>
        <p:xfrm>
          <a:off x="1595966" y="1668599"/>
          <a:ext cx="9033934" cy="3779520"/>
        </p:xfrm>
        <a:graphic>
          <a:graphicData uri="http://schemas.openxmlformats.org/drawingml/2006/table">
            <a:tbl>
              <a:tblPr firstRow="1" bandRow="1">
                <a:tableStyleId>{5C22544A-7EE6-4342-B048-85BDC9FD1C3A}</a:tableStyleId>
              </a:tblPr>
              <a:tblGrid>
                <a:gridCol w="4516967">
                  <a:extLst>
                    <a:ext uri="{9D8B030D-6E8A-4147-A177-3AD203B41FA5}">
                      <a16:colId xmlns:a16="http://schemas.microsoft.com/office/drawing/2014/main" val="3760334038"/>
                    </a:ext>
                  </a:extLst>
                </a:gridCol>
                <a:gridCol w="4516967">
                  <a:extLst>
                    <a:ext uri="{9D8B030D-6E8A-4147-A177-3AD203B41FA5}">
                      <a16:colId xmlns:a16="http://schemas.microsoft.com/office/drawing/2014/main" val="3663453421"/>
                    </a:ext>
                  </a:extLst>
                </a:gridCol>
              </a:tblGrid>
              <a:tr h="0">
                <a:tc>
                  <a:txBody>
                    <a:bodyPr/>
                    <a:lstStyle/>
                    <a:p>
                      <a:pPr algn="ctr"/>
                      <a:r>
                        <a:rPr lang="en-US" sz="2500" dirty="0"/>
                        <a:t>Reason</a:t>
                      </a:r>
                    </a:p>
                  </a:txBody>
                  <a:tcPr/>
                </a:tc>
                <a:tc>
                  <a:txBody>
                    <a:bodyPr/>
                    <a:lstStyle/>
                    <a:p>
                      <a:pPr algn="ctr"/>
                      <a:r>
                        <a:rPr lang="en-US" sz="2500" dirty="0"/>
                        <a:t># of chiefs (n=52)</a:t>
                      </a:r>
                    </a:p>
                  </a:txBody>
                  <a:tcPr/>
                </a:tc>
                <a:extLst>
                  <a:ext uri="{0D108BD9-81ED-4DB2-BD59-A6C34878D82A}">
                    <a16:rowId xmlns:a16="http://schemas.microsoft.com/office/drawing/2014/main" val="2745091631"/>
                  </a:ext>
                </a:extLst>
              </a:tr>
              <a:tr h="457182">
                <a:tc>
                  <a:txBody>
                    <a:bodyPr/>
                    <a:lstStyle/>
                    <a:p>
                      <a:pPr algn="ctr"/>
                      <a:r>
                        <a:rPr lang="en-US" sz="2500" b="1" dirty="0"/>
                        <a:t>Money</a:t>
                      </a:r>
                    </a:p>
                  </a:txBody>
                  <a:tcPr/>
                </a:tc>
                <a:tc>
                  <a:txBody>
                    <a:bodyPr/>
                    <a:lstStyle/>
                    <a:p>
                      <a:pPr algn="ctr"/>
                      <a:r>
                        <a:rPr lang="en-US" sz="2500" dirty="0"/>
                        <a:t>31</a:t>
                      </a:r>
                    </a:p>
                  </a:txBody>
                  <a:tcPr/>
                </a:tc>
                <a:extLst>
                  <a:ext uri="{0D108BD9-81ED-4DB2-BD59-A6C34878D82A}">
                    <a16:rowId xmlns:a16="http://schemas.microsoft.com/office/drawing/2014/main" val="2047151666"/>
                  </a:ext>
                </a:extLst>
              </a:tr>
              <a:tr h="457182">
                <a:tc>
                  <a:txBody>
                    <a:bodyPr/>
                    <a:lstStyle/>
                    <a:p>
                      <a:pPr algn="ctr"/>
                      <a:r>
                        <a:rPr lang="en-US" sz="2500" dirty="0"/>
                        <a:t>Vacation</a:t>
                      </a:r>
                    </a:p>
                  </a:txBody>
                  <a:tcPr/>
                </a:tc>
                <a:tc>
                  <a:txBody>
                    <a:bodyPr/>
                    <a:lstStyle/>
                    <a:p>
                      <a:pPr algn="ctr"/>
                      <a:r>
                        <a:rPr lang="en-US" sz="2500" dirty="0"/>
                        <a:t>21</a:t>
                      </a:r>
                    </a:p>
                  </a:txBody>
                  <a:tcPr/>
                </a:tc>
                <a:extLst>
                  <a:ext uri="{0D108BD9-81ED-4DB2-BD59-A6C34878D82A}">
                    <a16:rowId xmlns:a16="http://schemas.microsoft.com/office/drawing/2014/main" val="1897211752"/>
                  </a:ext>
                </a:extLst>
              </a:tr>
              <a:tr h="457182">
                <a:tc>
                  <a:txBody>
                    <a:bodyPr/>
                    <a:lstStyle/>
                    <a:p>
                      <a:pPr algn="ctr"/>
                      <a:r>
                        <a:rPr lang="en-US" sz="2500" dirty="0"/>
                        <a:t>Flexibility/Lifestyle</a:t>
                      </a:r>
                    </a:p>
                  </a:txBody>
                  <a:tcPr/>
                </a:tc>
                <a:tc>
                  <a:txBody>
                    <a:bodyPr/>
                    <a:lstStyle/>
                    <a:p>
                      <a:pPr algn="ctr"/>
                      <a:r>
                        <a:rPr lang="en-US" sz="2500" dirty="0"/>
                        <a:t>13</a:t>
                      </a:r>
                    </a:p>
                  </a:txBody>
                  <a:tcPr/>
                </a:tc>
                <a:extLst>
                  <a:ext uri="{0D108BD9-81ED-4DB2-BD59-A6C34878D82A}">
                    <a16:rowId xmlns:a16="http://schemas.microsoft.com/office/drawing/2014/main" val="2375372601"/>
                  </a:ext>
                </a:extLst>
              </a:tr>
              <a:tr h="457182">
                <a:tc>
                  <a:txBody>
                    <a:bodyPr/>
                    <a:lstStyle/>
                    <a:p>
                      <a:pPr algn="ctr"/>
                      <a:r>
                        <a:rPr lang="en-US" sz="2500" dirty="0"/>
                        <a:t>Business management</a:t>
                      </a:r>
                    </a:p>
                  </a:txBody>
                  <a:tcPr/>
                </a:tc>
                <a:tc>
                  <a:txBody>
                    <a:bodyPr/>
                    <a:lstStyle/>
                    <a:p>
                      <a:pPr algn="ctr"/>
                      <a:r>
                        <a:rPr lang="en-US" sz="2500" dirty="0"/>
                        <a:t>10</a:t>
                      </a:r>
                    </a:p>
                  </a:txBody>
                  <a:tcPr/>
                </a:tc>
                <a:extLst>
                  <a:ext uri="{0D108BD9-81ED-4DB2-BD59-A6C34878D82A}">
                    <a16:rowId xmlns:a16="http://schemas.microsoft.com/office/drawing/2014/main" val="3227027915"/>
                  </a:ext>
                </a:extLst>
              </a:tr>
              <a:tr h="457182">
                <a:tc>
                  <a:txBody>
                    <a:bodyPr/>
                    <a:lstStyle/>
                    <a:p>
                      <a:pPr algn="ctr"/>
                      <a:r>
                        <a:rPr lang="en-US" sz="2500" dirty="0"/>
                        <a:t>Focus on clinical work</a:t>
                      </a:r>
                    </a:p>
                  </a:txBody>
                  <a:tcPr/>
                </a:tc>
                <a:tc>
                  <a:txBody>
                    <a:bodyPr/>
                    <a:lstStyle/>
                    <a:p>
                      <a:pPr algn="ctr"/>
                      <a:r>
                        <a:rPr lang="en-US" sz="2500" dirty="0"/>
                        <a:t>12</a:t>
                      </a:r>
                    </a:p>
                  </a:txBody>
                  <a:tcPr/>
                </a:tc>
                <a:extLst>
                  <a:ext uri="{0D108BD9-81ED-4DB2-BD59-A6C34878D82A}">
                    <a16:rowId xmlns:a16="http://schemas.microsoft.com/office/drawing/2014/main" val="2077895721"/>
                  </a:ext>
                </a:extLst>
              </a:tr>
              <a:tr h="457182">
                <a:tc>
                  <a:txBody>
                    <a:bodyPr/>
                    <a:lstStyle/>
                    <a:p>
                      <a:pPr algn="ctr"/>
                      <a:r>
                        <a:rPr lang="en-US" sz="2500" dirty="0"/>
                        <a:t>General radiology practice</a:t>
                      </a:r>
                    </a:p>
                  </a:txBody>
                  <a:tcPr/>
                </a:tc>
                <a:tc>
                  <a:txBody>
                    <a:bodyPr/>
                    <a:lstStyle/>
                    <a:p>
                      <a:pPr algn="ctr"/>
                      <a:r>
                        <a:rPr lang="en-US" sz="2500" dirty="0"/>
                        <a:t>9</a:t>
                      </a:r>
                    </a:p>
                  </a:txBody>
                  <a:tcPr/>
                </a:tc>
                <a:extLst>
                  <a:ext uri="{0D108BD9-81ED-4DB2-BD59-A6C34878D82A}">
                    <a16:rowId xmlns:a16="http://schemas.microsoft.com/office/drawing/2014/main" val="1114918438"/>
                  </a:ext>
                </a:extLst>
              </a:tr>
              <a:tr h="457182">
                <a:tc>
                  <a:txBody>
                    <a:bodyPr/>
                    <a:lstStyle/>
                    <a:p>
                      <a:pPr algn="ctr"/>
                      <a:r>
                        <a:rPr lang="en-US" sz="2500" dirty="0"/>
                        <a:t>Location</a:t>
                      </a:r>
                    </a:p>
                  </a:txBody>
                  <a:tcPr/>
                </a:tc>
                <a:tc>
                  <a:txBody>
                    <a:bodyPr/>
                    <a:lstStyle/>
                    <a:p>
                      <a:pPr algn="ctr"/>
                      <a:r>
                        <a:rPr lang="en-US" sz="2500" dirty="0"/>
                        <a:t>5</a:t>
                      </a:r>
                    </a:p>
                  </a:txBody>
                  <a:tcPr/>
                </a:tc>
                <a:extLst>
                  <a:ext uri="{0D108BD9-81ED-4DB2-BD59-A6C34878D82A}">
                    <a16:rowId xmlns:a16="http://schemas.microsoft.com/office/drawing/2014/main" val="3273220484"/>
                  </a:ext>
                </a:extLst>
              </a:tr>
            </a:tbl>
          </a:graphicData>
        </a:graphic>
      </p:graphicFrame>
      <p:sp>
        <p:nvSpPr>
          <p:cNvPr id="6" name="Title 1">
            <a:extLst>
              <a:ext uri="{FF2B5EF4-FFF2-40B4-BE49-F238E27FC236}">
                <a16:creationId xmlns:a16="http://schemas.microsoft.com/office/drawing/2014/main" id="{A2522D5D-F1E9-3242-AA3C-82392A3E570C}"/>
              </a:ext>
            </a:extLst>
          </p:cNvPr>
          <p:cNvSpPr txBox="1">
            <a:spLocks/>
          </p:cNvSpPr>
          <p:nvPr/>
        </p:nvSpPr>
        <p:spPr>
          <a:xfrm>
            <a:off x="626533" y="5726691"/>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t>Other reasons (1-2 chiefs each): benefits package, remote work</a:t>
            </a:r>
          </a:p>
        </p:txBody>
      </p:sp>
    </p:spTree>
    <p:extLst>
      <p:ext uri="{BB962C8B-B14F-4D97-AF65-F5344CB8AC3E}">
        <p14:creationId xmlns:p14="http://schemas.microsoft.com/office/powerpoint/2010/main" val="305637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176668F-78BF-6749-9011-3D20CE7EA3F6}"/>
              </a:ext>
            </a:extLst>
          </p:cNvPr>
          <p:cNvSpPr txBox="1">
            <a:spLocks/>
          </p:cNvSpPr>
          <p:nvPr/>
        </p:nvSpPr>
        <p:spPr>
          <a:xfrm>
            <a:off x="626533" y="185256"/>
            <a:ext cx="10972800" cy="1643543"/>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900" dirty="0"/>
              <a:t>What is your perception of corporate radiology/private equity ownership (example: RadPartners) relative to the radiology job market?</a:t>
            </a:r>
          </a:p>
        </p:txBody>
      </p:sp>
      <p:graphicFrame>
        <p:nvGraphicFramePr>
          <p:cNvPr id="7" name="Chart 6">
            <a:extLst>
              <a:ext uri="{FF2B5EF4-FFF2-40B4-BE49-F238E27FC236}">
                <a16:creationId xmlns:a16="http://schemas.microsoft.com/office/drawing/2014/main" id="{6452B8D7-C05D-5F4E-886D-F334600C16DD}"/>
              </a:ext>
            </a:extLst>
          </p:cNvPr>
          <p:cNvGraphicFramePr>
            <a:graphicFrameLocks/>
          </p:cNvGraphicFramePr>
          <p:nvPr/>
        </p:nvGraphicFramePr>
        <p:xfrm>
          <a:off x="2338465" y="1971204"/>
          <a:ext cx="7854845" cy="49167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4771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176668F-78BF-6749-9011-3D20CE7EA3F6}"/>
              </a:ext>
            </a:extLst>
          </p:cNvPr>
          <p:cNvSpPr txBox="1">
            <a:spLocks/>
          </p:cNvSpPr>
          <p:nvPr/>
        </p:nvSpPr>
        <p:spPr>
          <a:xfrm>
            <a:off x="626533" y="185256"/>
            <a:ext cx="10972800" cy="164354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t>Would you consider working for a corporate radiology/private equity-owned practice (example: RadPartners)?</a:t>
            </a:r>
          </a:p>
        </p:txBody>
      </p:sp>
      <p:graphicFrame>
        <p:nvGraphicFramePr>
          <p:cNvPr id="4" name="Chart 3">
            <a:extLst>
              <a:ext uri="{FF2B5EF4-FFF2-40B4-BE49-F238E27FC236}">
                <a16:creationId xmlns:a16="http://schemas.microsoft.com/office/drawing/2014/main" id="{2130CFB2-7369-4D40-937A-0A729E79B387}"/>
              </a:ext>
            </a:extLst>
          </p:cNvPr>
          <p:cNvGraphicFramePr>
            <a:graphicFrameLocks/>
          </p:cNvGraphicFramePr>
          <p:nvPr/>
        </p:nvGraphicFramePr>
        <p:xfrm>
          <a:off x="535065" y="2094849"/>
          <a:ext cx="11155736" cy="39560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3319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176668F-78BF-6749-9011-3D20CE7EA3F6}"/>
              </a:ext>
            </a:extLst>
          </p:cNvPr>
          <p:cNvSpPr txBox="1">
            <a:spLocks/>
          </p:cNvSpPr>
          <p:nvPr/>
        </p:nvSpPr>
        <p:spPr>
          <a:xfrm>
            <a:off x="626533" y="185256"/>
            <a:ext cx="10972800" cy="164354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t>Rank these potential risks to radiology future job market from greatest threat to smallest threat</a:t>
            </a:r>
          </a:p>
        </p:txBody>
      </p:sp>
      <p:graphicFrame>
        <p:nvGraphicFramePr>
          <p:cNvPr id="3" name="Chart 2">
            <a:extLst>
              <a:ext uri="{FF2B5EF4-FFF2-40B4-BE49-F238E27FC236}">
                <a16:creationId xmlns:a16="http://schemas.microsoft.com/office/drawing/2014/main" id="{1300B2A5-A102-D246-B6CC-3BC1BCC04F8A}"/>
              </a:ext>
            </a:extLst>
          </p:cNvPr>
          <p:cNvGraphicFramePr>
            <a:graphicFrameLocks/>
          </p:cNvGraphicFramePr>
          <p:nvPr/>
        </p:nvGraphicFramePr>
        <p:xfrm>
          <a:off x="314792" y="1828799"/>
          <a:ext cx="11602387" cy="42909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7081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C7D8D4-FA57-B723-7FD4-3C82B6569AD2}"/>
              </a:ext>
            </a:extLst>
          </p:cNvPr>
          <p:cNvPicPr>
            <a:picLocks noChangeAspect="1"/>
          </p:cNvPicPr>
          <p:nvPr/>
        </p:nvPicPr>
        <p:blipFill>
          <a:blip r:embed="rId2"/>
          <a:stretch>
            <a:fillRect/>
          </a:stretch>
        </p:blipFill>
        <p:spPr>
          <a:xfrm>
            <a:off x="1455774" y="1499191"/>
            <a:ext cx="9280451" cy="4327451"/>
          </a:xfrm>
          <a:prstGeom prst="rect">
            <a:avLst/>
          </a:prstGeom>
        </p:spPr>
      </p:pic>
      <p:sp>
        <p:nvSpPr>
          <p:cNvPr id="5" name="TextBox 4">
            <a:extLst>
              <a:ext uri="{FF2B5EF4-FFF2-40B4-BE49-F238E27FC236}">
                <a16:creationId xmlns:a16="http://schemas.microsoft.com/office/drawing/2014/main" id="{E9BCA834-4B5A-3150-C58D-A011558F3862}"/>
              </a:ext>
            </a:extLst>
          </p:cNvPr>
          <p:cNvSpPr txBox="1"/>
          <p:nvPr/>
        </p:nvSpPr>
        <p:spPr>
          <a:xfrm>
            <a:off x="1765006" y="4465674"/>
            <a:ext cx="3094075" cy="967563"/>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30327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FB2832-7F80-693B-1240-A05EE5F9455D}"/>
              </a:ext>
            </a:extLst>
          </p:cNvPr>
          <p:cNvPicPr>
            <a:picLocks noChangeAspect="1"/>
          </p:cNvPicPr>
          <p:nvPr/>
        </p:nvPicPr>
        <p:blipFill>
          <a:blip r:embed="rId2"/>
          <a:stretch>
            <a:fillRect/>
          </a:stretch>
        </p:blipFill>
        <p:spPr>
          <a:xfrm>
            <a:off x="166256" y="0"/>
            <a:ext cx="11817926" cy="6757710"/>
          </a:xfrm>
          <a:prstGeom prst="rect">
            <a:avLst/>
          </a:prstGeom>
        </p:spPr>
      </p:pic>
    </p:spTree>
    <p:extLst>
      <p:ext uri="{BB962C8B-B14F-4D97-AF65-F5344CB8AC3E}">
        <p14:creationId xmlns:p14="http://schemas.microsoft.com/office/powerpoint/2010/main" val="885826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F70C9C-8E1D-A182-D7ED-AD5C8DAAE18D}"/>
              </a:ext>
            </a:extLst>
          </p:cNvPr>
          <p:cNvPicPr>
            <a:picLocks noChangeAspect="1"/>
          </p:cNvPicPr>
          <p:nvPr/>
        </p:nvPicPr>
        <p:blipFill>
          <a:blip r:embed="rId3"/>
          <a:stretch>
            <a:fillRect/>
          </a:stretch>
        </p:blipFill>
        <p:spPr>
          <a:xfrm>
            <a:off x="284018" y="340242"/>
            <a:ext cx="11623963" cy="6806662"/>
          </a:xfrm>
          <a:prstGeom prst="rect">
            <a:avLst/>
          </a:prstGeom>
        </p:spPr>
      </p:pic>
    </p:spTree>
    <p:extLst>
      <p:ext uri="{BB962C8B-B14F-4D97-AF65-F5344CB8AC3E}">
        <p14:creationId xmlns:p14="http://schemas.microsoft.com/office/powerpoint/2010/main" val="2940206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28212-2886-D9B0-2B3E-0D16F1D80C97}"/>
              </a:ext>
            </a:extLst>
          </p:cNvPr>
          <p:cNvPicPr>
            <a:picLocks noChangeAspect="1"/>
          </p:cNvPicPr>
          <p:nvPr/>
        </p:nvPicPr>
        <p:blipFill>
          <a:blip r:embed="rId2"/>
          <a:stretch>
            <a:fillRect/>
          </a:stretch>
        </p:blipFill>
        <p:spPr>
          <a:xfrm>
            <a:off x="170121" y="0"/>
            <a:ext cx="11844670" cy="6858000"/>
          </a:xfrm>
          <a:prstGeom prst="rect">
            <a:avLst/>
          </a:prstGeom>
        </p:spPr>
      </p:pic>
    </p:spTree>
    <p:extLst>
      <p:ext uri="{BB962C8B-B14F-4D97-AF65-F5344CB8AC3E}">
        <p14:creationId xmlns:p14="http://schemas.microsoft.com/office/powerpoint/2010/main" val="637991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5F7CB7-A4D8-40AA-5DC8-A8C04B2C53AE}"/>
              </a:ext>
            </a:extLst>
          </p:cNvPr>
          <p:cNvPicPr>
            <a:picLocks noChangeAspect="1"/>
          </p:cNvPicPr>
          <p:nvPr/>
        </p:nvPicPr>
        <p:blipFill>
          <a:blip r:embed="rId2"/>
          <a:stretch>
            <a:fillRect/>
          </a:stretch>
        </p:blipFill>
        <p:spPr>
          <a:xfrm>
            <a:off x="308344" y="106326"/>
            <a:ext cx="11791507" cy="6666613"/>
          </a:xfrm>
          <a:prstGeom prst="rect">
            <a:avLst/>
          </a:prstGeom>
        </p:spPr>
      </p:pic>
    </p:spTree>
    <p:extLst>
      <p:ext uri="{BB962C8B-B14F-4D97-AF65-F5344CB8AC3E}">
        <p14:creationId xmlns:p14="http://schemas.microsoft.com/office/powerpoint/2010/main" val="1449939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7C7921-A300-D5C8-2D8A-C65FA4C0E9AE}"/>
              </a:ext>
            </a:extLst>
          </p:cNvPr>
          <p:cNvPicPr>
            <a:picLocks noChangeAspect="1"/>
          </p:cNvPicPr>
          <p:nvPr/>
        </p:nvPicPr>
        <p:blipFill>
          <a:blip r:embed="rId2"/>
          <a:stretch>
            <a:fillRect/>
          </a:stretch>
        </p:blipFill>
        <p:spPr>
          <a:xfrm>
            <a:off x="0" y="-89826"/>
            <a:ext cx="12089219" cy="6862765"/>
          </a:xfrm>
          <a:prstGeom prst="rect">
            <a:avLst/>
          </a:prstGeom>
        </p:spPr>
      </p:pic>
    </p:spTree>
    <p:extLst>
      <p:ext uri="{BB962C8B-B14F-4D97-AF65-F5344CB8AC3E}">
        <p14:creationId xmlns:p14="http://schemas.microsoft.com/office/powerpoint/2010/main" val="2543252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5E51C-43F4-4DD4-9405-078C518E370D}"/>
              </a:ext>
            </a:extLst>
          </p:cNvPr>
          <p:cNvSpPr>
            <a:spLocks noGrp="1"/>
          </p:cNvSpPr>
          <p:nvPr>
            <p:ph type="title"/>
          </p:nvPr>
        </p:nvSpPr>
        <p:spPr>
          <a:xfrm>
            <a:off x="333879" y="614910"/>
            <a:ext cx="11931452" cy="580588"/>
          </a:xfrm>
        </p:spPr>
        <p:txBody>
          <a:bodyPr>
            <a:normAutofit fontScale="90000"/>
          </a:bodyPr>
          <a:lstStyle/>
          <a:p>
            <a:pPr algn="ctr"/>
            <a:r>
              <a:rPr lang="en-US" sz="4400" dirty="0"/>
              <a:t>Trend in ACR Career Center Job Postings</a:t>
            </a:r>
          </a:p>
        </p:txBody>
      </p:sp>
      <p:sp>
        <p:nvSpPr>
          <p:cNvPr id="4" name="Footer Placeholder 3">
            <a:extLst>
              <a:ext uri="{FF2B5EF4-FFF2-40B4-BE49-F238E27FC236}">
                <a16:creationId xmlns:a16="http://schemas.microsoft.com/office/drawing/2014/main" id="{FDCE38A2-460C-46E5-87DD-EC0F3D694171}"/>
              </a:ext>
            </a:extLst>
          </p:cNvPr>
          <p:cNvSpPr>
            <a:spLocks noGrp="1"/>
          </p:cNvSpPr>
          <p:nvPr>
            <p:ph type="ftr" sz="quarter" idx="4294967295"/>
          </p:nvPr>
        </p:nvSpPr>
        <p:spPr>
          <a:xfrm>
            <a:off x="11988065" y="6344498"/>
            <a:ext cx="184731" cy="461665"/>
          </a:xfrm>
          <a:prstGeom prst="rect">
            <a:avLst/>
          </a:prstGeom>
        </p:spPr>
        <p:txBody>
          <a:bodyPr wrap="none" anchor="b" anchorCtr="1">
            <a:spAutoFit/>
          </a:bodyPr>
          <a:lstStyle/>
          <a:p>
            <a:endParaRPr lang="en-US" dirty="0"/>
          </a:p>
          <a:p>
            <a:endParaRPr lang="en-US" dirty="0"/>
          </a:p>
        </p:txBody>
      </p:sp>
      <p:graphicFrame>
        <p:nvGraphicFramePr>
          <p:cNvPr id="8" name="Chart 7">
            <a:extLst>
              <a:ext uri="{FF2B5EF4-FFF2-40B4-BE49-F238E27FC236}">
                <a16:creationId xmlns:a16="http://schemas.microsoft.com/office/drawing/2014/main" id="{D741B6BB-FC5B-C40D-1FE0-BEC9783C5D06}"/>
              </a:ext>
            </a:extLst>
          </p:cNvPr>
          <p:cNvGraphicFramePr>
            <a:graphicFrameLocks/>
          </p:cNvGraphicFramePr>
          <p:nvPr/>
        </p:nvGraphicFramePr>
        <p:xfrm>
          <a:off x="333879" y="1778693"/>
          <a:ext cx="11708965" cy="44451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10259919"/>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95480A-D6AE-D61D-8B00-D0E0DD69287A}"/>
              </a:ext>
            </a:extLst>
          </p:cNvPr>
          <p:cNvPicPr>
            <a:picLocks noChangeAspect="1"/>
          </p:cNvPicPr>
          <p:nvPr/>
        </p:nvPicPr>
        <p:blipFill>
          <a:blip r:embed="rId2"/>
          <a:stretch>
            <a:fillRect/>
          </a:stretch>
        </p:blipFill>
        <p:spPr>
          <a:xfrm>
            <a:off x="106325" y="1"/>
            <a:ext cx="11982893" cy="6315740"/>
          </a:xfrm>
          <a:prstGeom prst="rect">
            <a:avLst/>
          </a:prstGeom>
        </p:spPr>
      </p:pic>
    </p:spTree>
    <p:extLst>
      <p:ext uri="{BB962C8B-B14F-4D97-AF65-F5344CB8AC3E}">
        <p14:creationId xmlns:p14="http://schemas.microsoft.com/office/powerpoint/2010/main" val="37361608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D5CC89-5CE6-05A7-B2E2-3A297071089B}"/>
              </a:ext>
            </a:extLst>
          </p:cNvPr>
          <p:cNvPicPr>
            <a:picLocks noChangeAspect="1"/>
          </p:cNvPicPr>
          <p:nvPr/>
        </p:nvPicPr>
        <p:blipFill>
          <a:blip r:embed="rId2"/>
          <a:stretch>
            <a:fillRect/>
          </a:stretch>
        </p:blipFill>
        <p:spPr>
          <a:xfrm>
            <a:off x="95693" y="0"/>
            <a:ext cx="12004157" cy="6175187"/>
          </a:xfrm>
          <a:prstGeom prst="rect">
            <a:avLst/>
          </a:prstGeom>
        </p:spPr>
      </p:pic>
    </p:spTree>
    <p:extLst>
      <p:ext uri="{BB962C8B-B14F-4D97-AF65-F5344CB8AC3E}">
        <p14:creationId xmlns:p14="http://schemas.microsoft.com/office/powerpoint/2010/main" val="3726610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0075" y="141062"/>
            <a:ext cx="2604770" cy="269875"/>
          </a:xfrm>
          <a:prstGeom prst="rect">
            <a:avLst/>
          </a:prstGeom>
        </p:spPr>
        <p:txBody>
          <a:bodyPr vert="horz" wrap="square" lIns="0" tIns="12700" rIns="0" bIns="0" rtlCol="0">
            <a:spAutoFit/>
          </a:bodyPr>
          <a:lstStyle/>
          <a:p>
            <a:pPr marL="12700">
              <a:lnSpc>
                <a:spcPct val="100000"/>
              </a:lnSpc>
              <a:spcBef>
                <a:spcPts val="100"/>
              </a:spcBef>
            </a:pPr>
            <a:r>
              <a:rPr sz="1600" b="0" dirty="0">
                <a:solidFill>
                  <a:srgbClr val="FFFFFF"/>
                </a:solidFill>
                <a:latin typeface="Calibri Light"/>
                <a:cs typeface="Calibri Light"/>
              </a:rPr>
              <a:t>American</a:t>
            </a:r>
            <a:r>
              <a:rPr sz="1600" b="0" spc="-45" dirty="0">
                <a:solidFill>
                  <a:srgbClr val="FFFFFF"/>
                </a:solidFill>
                <a:latin typeface="Calibri Light"/>
                <a:cs typeface="Calibri Light"/>
              </a:rPr>
              <a:t> </a:t>
            </a:r>
            <a:r>
              <a:rPr sz="1600" b="0" dirty="0">
                <a:solidFill>
                  <a:srgbClr val="FFFFFF"/>
                </a:solidFill>
                <a:latin typeface="Calibri Light"/>
                <a:cs typeface="Calibri Light"/>
              </a:rPr>
              <a:t>College</a:t>
            </a:r>
            <a:r>
              <a:rPr sz="1600" b="0" spc="-35" dirty="0">
                <a:solidFill>
                  <a:srgbClr val="FFFFFF"/>
                </a:solidFill>
                <a:latin typeface="Calibri Light"/>
                <a:cs typeface="Calibri Light"/>
              </a:rPr>
              <a:t> </a:t>
            </a:r>
            <a:r>
              <a:rPr sz="1600" b="0" dirty="0">
                <a:solidFill>
                  <a:srgbClr val="FFFFFF"/>
                </a:solidFill>
                <a:latin typeface="Calibri Light"/>
                <a:cs typeface="Calibri Light"/>
              </a:rPr>
              <a:t>of</a:t>
            </a:r>
            <a:r>
              <a:rPr sz="1600" b="0" spc="-35" dirty="0">
                <a:solidFill>
                  <a:srgbClr val="FFFFFF"/>
                </a:solidFill>
                <a:latin typeface="Calibri Light"/>
                <a:cs typeface="Calibri Light"/>
              </a:rPr>
              <a:t> </a:t>
            </a:r>
            <a:r>
              <a:rPr sz="1600" b="0" spc="-10" dirty="0">
                <a:solidFill>
                  <a:srgbClr val="FFFFFF"/>
                </a:solidFill>
                <a:latin typeface="Calibri Light"/>
                <a:cs typeface="Calibri Light"/>
              </a:rPr>
              <a:t>Radiology®</a:t>
            </a:r>
            <a:endParaRPr sz="1600" dirty="0">
              <a:latin typeface="Calibri Light"/>
              <a:cs typeface="Calibri Light"/>
            </a:endParaRPr>
          </a:p>
        </p:txBody>
      </p:sp>
      <p:sp>
        <p:nvSpPr>
          <p:cNvPr id="3" name="object 3"/>
          <p:cNvSpPr txBox="1">
            <a:spLocks noGrp="1"/>
          </p:cNvSpPr>
          <p:nvPr>
            <p:ph type="title"/>
          </p:nvPr>
        </p:nvSpPr>
        <p:spPr>
          <a:xfrm>
            <a:off x="4837814" y="2794539"/>
            <a:ext cx="2562446" cy="504625"/>
          </a:xfrm>
          <a:prstGeom prst="rect">
            <a:avLst/>
          </a:prstGeom>
        </p:spPr>
        <p:txBody>
          <a:bodyPr vert="horz" wrap="square" lIns="0" tIns="12065" rIns="0" bIns="0" rtlCol="0">
            <a:spAutoFit/>
          </a:bodyPr>
          <a:lstStyle/>
          <a:p>
            <a:pPr marL="12700">
              <a:lnSpc>
                <a:spcPct val="100000"/>
              </a:lnSpc>
              <a:spcBef>
                <a:spcPts val="95"/>
              </a:spcBef>
            </a:pPr>
            <a:r>
              <a:rPr lang="en-US" sz="3200" b="1" spc="-45" dirty="0">
                <a:solidFill>
                  <a:srgbClr val="094162"/>
                </a:solidFill>
                <a:latin typeface="Trebuchet MS"/>
                <a:cs typeface="Trebuchet MS"/>
              </a:rPr>
              <a:t>Teleradiology</a:t>
            </a:r>
            <a:endParaRPr sz="3200" dirty="0">
              <a:latin typeface="Trebuchet MS"/>
              <a:cs typeface="Trebuchet M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C28450-32B1-59CC-4D03-1777949A88F2}"/>
              </a:ext>
            </a:extLst>
          </p:cNvPr>
          <p:cNvPicPr>
            <a:picLocks noChangeAspect="1"/>
          </p:cNvPicPr>
          <p:nvPr/>
        </p:nvPicPr>
        <p:blipFill>
          <a:blip r:embed="rId2"/>
          <a:stretch>
            <a:fillRect/>
          </a:stretch>
        </p:blipFill>
        <p:spPr>
          <a:xfrm>
            <a:off x="159488" y="2567379"/>
            <a:ext cx="5467673" cy="3450081"/>
          </a:xfrm>
          <a:prstGeom prst="rect">
            <a:avLst/>
          </a:prstGeom>
        </p:spPr>
      </p:pic>
      <p:pic>
        <p:nvPicPr>
          <p:cNvPr id="12" name="Picture 11">
            <a:extLst>
              <a:ext uri="{FF2B5EF4-FFF2-40B4-BE49-F238E27FC236}">
                <a16:creationId xmlns:a16="http://schemas.microsoft.com/office/drawing/2014/main" id="{F6610941-1A3C-1D20-E988-D9B0C4C18D77}"/>
              </a:ext>
            </a:extLst>
          </p:cNvPr>
          <p:cNvPicPr>
            <a:picLocks noChangeAspect="1"/>
          </p:cNvPicPr>
          <p:nvPr/>
        </p:nvPicPr>
        <p:blipFill>
          <a:blip r:embed="rId3"/>
          <a:stretch>
            <a:fillRect/>
          </a:stretch>
        </p:blipFill>
        <p:spPr>
          <a:xfrm>
            <a:off x="6148625" y="2301770"/>
            <a:ext cx="5133554" cy="3774305"/>
          </a:xfrm>
          <a:prstGeom prst="rect">
            <a:avLst/>
          </a:prstGeom>
        </p:spPr>
      </p:pic>
      <p:sp>
        <p:nvSpPr>
          <p:cNvPr id="2" name="Title 1">
            <a:extLst>
              <a:ext uri="{FF2B5EF4-FFF2-40B4-BE49-F238E27FC236}">
                <a16:creationId xmlns:a16="http://schemas.microsoft.com/office/drawing/2014/main" id="{77B11E3B-77EA-2410-A9FA-4859BC9456BF}"/>
              </a:ext>
            </a:extLst>
          </p:cNvPr>
          <p:cNvSpPr>
            <a:spLocks noGrp="1"/>
          </p:cNvSpPr>
          <p:nvPr>
            <p:ph type="title"/>
          </p:nvPr>
        </p:nvSpPr>
        <p:spPr/>
        <p:txBody>
          <a:bodyPr/>
          <a:lstStyle/>
          <a:p>
            <a:r>
              <a:rPr lang="en-US" dirty="0"/>
              <a:t>Most Practices Allow Some Form of Telework</a:t>
            </a:r>
          </a:p>
        </p:txBody>
      </p:sp>
      <p:sp>
        <p:nvSpPr>
          <p:cNvPr id="3" name="Text Placeholder 2">
            <a:extLst>
              <a:ext uri="{FF2B5EF4-FFF2-40B4-BE49-F238E27FC236}">
                <a16:creationId xmlns:a16="http://schemas.microsoft.com/office/drawing/2014/main" id="{E7B4CA35-B5DE-F6CA-C30E-40A2DA551EF2}"/>
              </a:ext>
            </a:extLst>
          </p:cNvPr>
          <p:cNvSpPr>
            <a:spLocks noGrp="1"/>
          </p:cNvSpPr>
          <p:nvPr>
            <p:ph type="body" idx="1"/>
          </p:nvPr>
        </p:nvSpPr>
        <p:spPr>
          <a:xfrm>
            <a:off x="838000" y="1001420"/>
            <a:ext cx="10516000" cy="790645"/>
          </a:xfrm>
        </p:spPr>
        <p:txBody>
          <a:bodyPr>
            <a:normAutofit/>
          </a:bodyPr>
          <a:lstStyle/>
          <a:p>
            <a:r>
              <a:rPr lang="en-US" dirty="0"/>
              <a:t>While the number of practices indicating that they allow telework decreases slightly, individuals indicating that they are working remotely now show significant growth</a:t>
            </a:r>
          </a:p>
        </p:txBody>
      </p:sp>
      <p:sp>
        <p:nvSpPr>
          <p:cNvPr id="4" name="TextBox 3">
            <a:extLst>
              <a:ext uri="{FF2B5EF4-FFF2-40B4-BE49-F238E27FC236}">
                <a16:creationId xmlns:a16="http://schemas.microsoft.com/office/drawing/2014/main" id="{66C3D7D5-60B7-FFDC-2BDF-1837078B8237}"/>
              </a:ext>
            </a:extLst>
          </p:cNvPr>
          <p:cNvSpPr txBox="1"/>
          <p:nvPr/>
        </p:nvSpPr>
        <p:spPr>
          <a:xfrm>
            <a:off x="-1" y="6606183"/>
            <a:ext cx="12192000" cy="281359"/>
          </a:xfrm>
          <a:prstGeom prst="rect">
            <a:avLst/>
          </a:prstGeom>
          <a:noFill/>
        </p:spPr>
        <p:txBody>
          <a:bodyPr wrap="square">
            <a:spAutoFit/>
          </a:bodyPr>
          <a:lstStyle/>
          <a:p>
            <a:pPr defTabSz="623438" fontAlgn="base">
              <a:spcBef>
                <a:spcPct val="0"/>
              </a:spcBef>
              <a:spcAft>
                <a:spcPct val="0"/>
              </a:spcAft>
              <a:defRPr/>
            </a:pPr>
            <a:r>
              <a:rPr lang="en-US" sz="614" i="1" dirty="0">
                <a:solidFill>
                  <a:srgbClr val="000000"/>
                </a:solidFill>
                <a:latin typeface="Trebuchet MS" panose="020B0603020202020204" pitchFamily="34" charset="0"/>
              </a:rPr>
              <a:t>Base: Fully and Partially Qualified Respondents (2021 n=1394, 2022 n= 1682) Questions: Does your practice allow employees to work remotely (telework)? By telework we mean the intermittent practice of remote reading by radiologists who normally work onsite. With regard to working remotely, which of the following describe what you, yourself, do?</a:t>
            </a:r>
          </a:p>
        </p:txBody>
      </p:sp>
      <p:sp>
        <p:nvSpPr>
          <p:cNvPr id="7" name="TextBox 6">
            <a:extLst>
              <a:ext uri="{FF2B5EF4-FFF2-40B4-BE49-F238E27FC236}">
                <a16:creationId xmlns:a16="http://schemas.microsoft.com/office/drawing/2014/main" id="{D09AAD1A-9EDC-D34E-9420-A22D16643309}"/>
              </a:ext>
            </a:extLst>
          </p:cNvPr>
          <p:cNvSpPr txBox="1"/>
          <p:nvPr/>
        </p:nvSpPr>
        <p:spPr>
          <a:xfrm>
            <a:off x="2473139" y="4188923"/>
            <a:ext cx="489562" cy="20699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noAutofit/>
          </a:bodyPr>
          <a:lstStyle/>
          <a:p>
            <a:pPr algn="l"/>
            <a:r>
              <a:rPr lang="en-US" sz="1091" b="1" dirty="0">
                <a:solidFill>
                  <a:schemeClr val="tx1"/>
                </a:solidFill>
              </a:rPr>
              <a:t>2021</a:t>
            </a:r>
          </a:p>
        </p:txBody>
      </p:sp>
      <p:sp>
        <p:nvSpPr>
          <p:cNvPr id="9" name="TextBox 8">
            <a:extLst>
              <a:ext uri="{FF2B5EF4-FFF2-40B4-BE49-F238E27FC236}">
                <a16:creationId xmlns:a16="http://schemas.microsoft.com/office/drawing/2014/main" id="{C29BC524-6DEC-23BC-B516-DFE0EA69D751}"/>
              </a:ext>
            </a:extLst>
          </p:cNvPr>
          <p:cNvSpPr txBox="1"/>
          <p:nvPr/>
        </p:nvSpPr>
        <p:spPr>
          <a:xfrm>
            <a:off x="909821" y="4188923"/>
            <a:ext cx="563905" cy="2601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defTabSz="837901">
              <a:defRPr/>
            </a:pPr>
            <a:r>
              <a:rPr lang="en-US" sz="1091" b="1" dirty="0">
                <a:solidFill>
                  <a:srgbClr val="000000"/>
                </a:solidFill>
                <a:latin typeface="Arial" panose="020B0604020202020204"/>
              </a:rPr>
              <a:t>2022</a:t>
            </a:r>
          </a:p>
        </p:txBody>
      </p:sp>
      <p:cxnSp>
        <p:nvCxnSpPr>
          <p:cNvPr id="11" name="Straight Arrow Connector 10">
            <a:extLst>
              <a:ext uri="{FF2B5EF4-FFF2-40B4-BE49-F238E27FC236}">
                <a16:creationId xmlns:a16="http://schemas.microsoft.com/office/drawing/2014/main" id="{EF212A0E-2471-E9FD-C319-20661C378330}"/>
              </a:ext>
            </a:extLst>
          </p:cNvPr>
          <p:cNvCxnSpPr>
            <a:cxnSpLocks/>
          </p:cNvCxnSpPr>
          <p:nvPr/>
        </p:nvCxnSpPr>
        <p:spPr>
          <a:xfrm flipH="1">
            <a:off x="2231311" y="4301491"/>
            <a:ext cx="2418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2A1659C-47D7-0727-6AD1-3E81296DF7F3}"/>
              </a:ext>
            </a:extLst>
          </p:cNvPr>
          <p:cNvCxnSpPr/>
          <p:nvPr/>
        </p:nvCxnSpPr>
        <p:spPr>
          <a:xfrm>
            <a:off x="1505390" y="4301491"/>
            <a:ext cx="2044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
            <a:extLst>
              <a:ext uri="{FF2B5EF4-FFF2-40B4-BE49-F238E27FC236}">
                <a16:creationId xmlns:a16="http://schemas.microsoft.com/office/drawing/2014/main" id="{8BCC4371-1F7F-2B28-78C5-38B25628221A}"/>
              </a:ext>
            </a:extLst>
          </p:cNvPr>
          <p:cNvSpPr txBox="1"/>
          <p:nvPr/>
        </p:nvSpPr>
        <p:spPr>
          <a:xfrm>
            <a:off x="8065943" y="2938783"/>
            <a:ext cx="385330" cy="216477"/>
          </a:xfrm>
          <a:prstGeom prst="rect">
            <a:avLst/>
          </a:prstGeom>
          <a:solidFill>
            <a:srgbClr val="FF00DF"/>
          </a:solid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818" dirty="0">
                <a:solidFill>
                  <a:schemeClr val="bg1"/>
                </a:solidFill>
              </a:rPr>
              <a:t>2021</a:t>
            </a:r>
          </a:p>
        </p:txBody>
      </p:sp>
      <p:sp>
        <p:nvSpPr>
          <p:cNvPr id="8" name="TextBox 7">
            <a:extLst>
              <a:ext uri="{FF2B5EF4-FFF2-40B4-BE49-F238E27FC236}">
                <a16:creationId xmlns:a16="http://schemas.microsoft.com/office/drawing/2014/main" id="{4300DD33-2853-BA59-91AC-12008C23F5CA}"/>
              </a:ext>
            </a:extLst>
          </p:cNvPr>
          <p:cNvSpPr txBox="1"/>
          <p:nvPr/>
        </p:nvSpPr>
        <p:spPr>
          <a:xfrm>
            <a:off x="1" y="6306763"/>
            <a:ext cx="12191999" cy="260199"/>
          </a:xfrm>
          <a:prstGeom prst="rect">
            <a:avLst/>
          </a:prstGeom>
          <a:solidFill>
            <a:srgbClr val="FF00DF"/>
          </a:solidFill>
        </p:spPr>
        <p:txBody>
          <a:bodyPr wrap="square">
            <a:spAutoFit/>
          </a:bodyPr>
          <a:lstStyle/>
          <a:p>
            <a:pPr marL="340293" lvl="1">
              <a:spcBef>
                <a:spcPts val="409"/>
              </a:spcBef>
            </a:pPr>
            <a:r>
              <a:rPr lang="en-US" sz="1091" b="1" dirty="0"/>
              <a:t>Abbreviations for Remote Work Comparisons</a:t>
            </a:r>
            <a:r>
              <a:rPr lang="en-US" sz="1091" dirty="0"/>
              <a:t>: </a:t>
            </a:r>
            <a:r>
              <a:rPr lang="en-US" sz="1091" dirty="0">
                <a:highlight>
                  <a:srgbClr val="FF00FF"/>
                </a:highlight>
              </a:rPr>
              <a:t> </a:t>
            </a:r>
            <a:r>
              <a:rPr lang="en-US" sz="1091" dirty="0">
                <a:solidFill>
                  <a:schemeClr val="bg1"/>
                </a:solidFill>
                <a:highlight>
                  <a:srgbClr val="FF00FF"/>
                </a:highlight>
              </a:rPr>
              <a:t>2021</a:t>
            </a:r>
            <a:r>
              <a:rPr lang="en-US" sz="1091" dirty="0">
                <a:highlight>
                  <a:srgbClr val="FF00FF"/>
                </a:highlight>
              </a:rPr>
              <a:t> </a:t>
            </a:r>
            <a:r>
              <a:rPr lang="en-US" sz="1091" dirty="0"/>
              <a:t>(2021 ACR/RBMA Workforce Survey),</a:t>
            </a:r>
            <a:r>
              <a:rPr lang="en-US" sz="1091" dirty="0">
                <a:solidFill>
                  <a:schemeClr val="bg1"/>
                </a:solidFill>
                <a:highlight>
                  <a:srgbClr val="FF00FF"/>
                </a:highlight>
              </a:rPr>
              <a:t> 2022 </a:t>
            </a:r>
            <a:r>
              <a:rPr lang="en-US" sz="1091" dirty="0"/>
              <a:t>(2022 ACR/RBMA Workforce Survey)</a:t>
            </a:r>
          </a:p>
        </p:txBody>
      </p:sp>
    </p:spTree>
    <p:extLst>
      <p:ext uri="{BB962C8B-B14F-4D97-AF65-F5344CB8AC3E}">
        <p14:creationId xmlns:p14="http://schemas.microsoft.com/office/powerpoint/2010/main" val="594349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0075" y="141062"/>
            <a:ext cx="2604770" cy="259045"/>
          </a:xfrm>
          <a:prstGeom prst="rect">
            <a:avLst/>
          </a:prstGeom>
        </p:spPr>
        <p:txBody>
          <a:bodyPr vert="horz" wrap="square" lIns="0" tIns="12700" rIns="0" bIns="0" rtlCol="0">
            <a:spAutoFit/>
          </a:bodyPr>
          <a:lstStyle/>
          <a:p>
            <a:pPr marL="12700">
              <a:lnSpc>
                <a:spcPct val="100000"/>
              </a:lnSpc>
              <a:spcBef>
                <a:spcPts val="100"/>
              </a:spcBef>
            </a:pPr>
            <a:r>
              <a:rPr sz="1600" b="0" dirty="0">
                <a:latin typeface="Calibri Light"/>
                <a:cs typeface="Calibri Light"/>
              </a:rPr>
              <a:t>American</a:t>
            </a:r>
            <a:r>
              <a:rPr sz="1600" b="0" spc="-45" dirty="0">
                <a:latin typeface="Calibri Light"/>
                <a:cs typeface="Calibri Light"/>
              </a:rPr>
              <a:t> </a:t>
            </a:r>
            <a:r>
              <a:rPr sz="1600" b="0" dirty="0">
                <a:latin typeface="Calibri Light"/>
                <a:cs typeface="Calibri Light"/>
              </a:rPr>
              <a:t>College</a:t>
            </a:r>
            <a:r>
              <a:rPr sz="1600" b="0" spc="-35" dirty="0">
                <a:latin typeface="Calibri Light"/>
                <a:cs typeface="Calibri Light"/>
              </a:rPr>
              <a:t> </a:t>
            </a:r>
            <a:r>
              <a:rPr sz="1600" b="0" dirty="0">
                <a:latin typeface="Calibri Light"/>
                <a:cs typeface="Calibri Light"/>
              </a:rPr>
              <a:t>of</a:t>
            </a:r>
            <a:r>
              <a:rPr sz="1600" b="0" spc="-35" dirty="0">
                <a:latin typeface="Calibri Light"/>
                <a:cs typeface="Calibri Light"/>
              </a:rPr>
              <a:t> </a:t>
            </a:r>
            <a:r>
              <a:rPr sz="1600" b="0" spc="-10" dirty="0">
                <a:latin typeface="Calibri Light"/>
                <a:cs typeface="Calibri Light"/>
              </a:rPr>
              <a:t>Radiology</a:t>
            </a:r>
            <a:r>
              <a:rPr sz="1600" b="0" spc="-10" dirty="0">
                <a:solidFill>
                  <a:srgbClr val="FFFFFF"/>
                </a:solidFill>
                <a:latin typeface="Calibri Light"/>
                <a:cs typeface="Calibri Light"/>
              </a:rPr>
              <a:t>®</a:t>
            </a:r>
            <a:endParaRPr sz="1600" dirty="0">
              <a:latin typeface="Calibri Light"/>
              <a:cs typeface="Calibri Light"/>
            </a:endParaRPr>
          </a:p>
        </p:txBody>
      </p:sp>
      <p:sp>
        <p:nvSpPr>
          <p:cNvPr id="3" name="object 3"/>
          <p:cNvSpPr txBox="1">
            <a:spLocks noGrp="1"/>
          </p:cNvSpPr>
          <p:nvPr>
            <p:ph type="title"/>
          </p:nvPr>
        </p:nvSpPr>
        <p:spPr>
          <a:xfrm>
            <a:off x="138892" y="572339"/>
            <a:ext cx="10394950" cy="513080"/>
          </a:xfrm>
          <a:prstGeom prst="rect">
            <a:avLst/>
          </a:prstGeom>
        </p:spPr>
        <p:txBody>
          <a:bodyPr vert="horz" wrap="square" lIns="0" tIns="12065" rIns="0" bIns="0" rtlCol="0">
            <a:spAutoFit/>
          </a:bodyPr>
          <a:lstStyle/>
          <a:p>
            <a:pPr marL="12700">
              <a:lnSpc>
                <a:spcPct val="100000"/>
              </a:lnSpc>
              <a:spcBef>
                <a:spcPts val="95"/>
              </a:spcBef>
            </a:pPr>
            <a:r>
              <a:rPr sz="3200" b="1" dirty="0">
                <a:solidFill>
                  <a:srgbClr val="094162"/>
                </a:solidFill>
                <a:latin typeface="Trebuchet MS"/>
                <a:cs typeface="Trebuchet MS"/>
              </a:rPr>
              <a:t>Nearly</a:t>
            </a:r>
            <a:r>
              <a:rPr sz="3200" b="1" spc="-65" dirty="0">
                <a:solidFill>
                  <a:srgbClr val="094162"/>
                </a:solidFill>
                <a:latin typeface="Trebuchet MS"/>
                <a:cs typeface="Trebuchet MS"/>
              </a:rPr>
              <a:t> </a:t>
            </a:r>
            <a:r>
              <a:rPr sz="3200" b="1" dirty="0">
                <a:solidFill>
                  <a:srgbClr val="094162"/>
                </a:solidFill>
                <a:latin typeface="Trebuchet MS"/>
                <a:cs typeface="Trebuchet MS"/>
              </a:rPr>
              <a:t>half</a:t>
            </a:r>
            <a:r>
              <a:rPr sz="3200" b="1" spc="-50" dirty="0">
                <a:solidFill>
                  <a:srgbClr val="094162"/>
                </a:solidFill>
                <a:latin typeface="Trebuchet MS"/>
                <a:cs typeface="Trebuchet MS"/>
              </a:rPr>
              <a:t> </a:t>
            </a:r>
            <a:r>
              <a:rPr sz="3200" b="1" dirty="0">
                <a:solidFill>
                  <a:srgbClr val="094162"/>
                </a:solidFill>
                <a:latin typeface="Trebuchet MS"/>
                <a:cs typeface="Trebuchet MS"/>
              </a:rPr>
              <a:t>of</a:t>
            </a:r>
            <a:r>
              <a:rPr sz="3200" b="1" spc="-70" dirty="0">
                <a:solidFill>
                  <a:srgbClr val="094162"/>
                </a:solidFill>
                <a:latin typeface="Trebuchet MS"/>
                <a:cs typeface="Trebuchet MS"/>
              </a:rPr>
              <a:t> </a:t>
            </a:r>
            <a:r>
              <a:rPr sz="3200" b="1" dirty="0">
                <a:solidFill>
                  <a:srgbClr val="094162"/>
                </a:solidFill>
                <a:latin typeface="Trebuchet MS"/>
                <a:cs typeface="Trebuchet MS"/>
              </a:rPr>
              <a:t>radiologists</a:t>
            </a:r>
            <a:r>
              <a:rPr sz="3200" b="1" spc="-55" dirty="0">
                <a:solidFill>
                  <a:srgbClr val="094162"/>
                </a:solidFill>
                <a:latin typeface="Trebuchet MS"/>
                <a:cs typeface="Trebuchet MS"/>
              </a:rPr>
              <a:t> </a:t>
            </a:r>
            <a:r>
              <a:rPr sz="3200" b="1" dirty="0">
                <a:solidFill>
                  <a:srgbClr val="094162"/>
                </a:solidFill>
                <a:latin typeface="Trebuchet MS"/>
                <a:cs typeface="Trebuchet MS"/>
              </a:rPr>
              <a:t>would</a:t>
            </a:r>
            <a:r>
              <a:rPr sz="3200" b="1" spc="-60" dirty="0">
                <a:solidFill>
                  <a:srgbClr val="094162"/>
                </a:solidFill>
                <a:latin typeface="Trebuchet MS"/>
                <a:cs typeface="Trebuchet MS"/>
              </a:rPr>
              <a:t> </a:t>
            </a:r>
            <a:r>
              <a:rPr sz="3200" b="1" dirty="0">
                <a:solidFill>
                  <a:srgbClr val="094162"/>
                </a:solidFill>
                <a:latin typeface="Trebuchet MS"/>
                <a:cs typeface="Trebuchet MS"/>
              </a:rPr>
              <a:t>like</a:t>
            </a:r>
            <a:r>
              <a:rPr sz="3200" b="1" spc="-70" dirty="0">
                <a:solidFill>
                  <a:srgbClr val="094162"/>
                </a:solidFill>
                <a:latin typeface="Trebuchet MS"/>
                <a:cs typeface="Trebuchet MS"/>
              </a:rPr>
              <a:t> </a:t>
            </a:r>
            <a:r>
              <a:rPr sz="3200" b="1" dirty="0">
                <a:solidFill>
                  <a:srgbClr val="094162"/>
                </a:solidFill>
                <a:latin typeface="Trebuchet MS"/>
                <a:cs typeface="Trebuchet MS"/>
              </a:rPr>
              <a:t>to</a:t>
            </a:r>
            <a:r>
              <a:rPr sz="3200" b="1" spc="-55" dirty="0">
                <a:solidFill>
                  <a:srgbClr val="094162"/>
                </a:solidFill>
                <a:latin typeface="Trebuchet MS"/>
                <a:cs typeface="Trebuchet MS"/>
              </a:rPr>
              <a:t> </a:t>
            </a:r>
            <a:r>
              <a:rPr sz="3200" b="1" dirty="0">
                <a:solidFill>
                  <a:srgbClr val="094162"/>
                </a:solidFill>
                <a:latin typeface="Trebuchet MS"/>
                <a:cs typeface="Trebuchet MS"/>
              </a:rPr>
              <a:t>work</a:t>
            </a:r>
            <a:r>
              <a:rPr sz="3200" b="1" spc="-75" dirty="0">
                <a:solidFill>
                  <a:srgbClr val="094162"/>
                </a:solidFill>
                <a:latin typeface="Trebuchet MS"/>
                <a:cs typeface="Trebuchet MS"/>
              </a:rPr>
              <a:t> </a:t>
            </a:r>
            <a:r>
              <a:rPr sz="3200" b="1" spc="-10" dirty="0">
                <a:solidFill>
                  <a:srgbClr val="094162"/>
                </a:solidFill>
                <a:latin typeface="Trebuchet MS"/>
                <a:cs typeface="Trebuchet MS"/>
              </a:rPr>
              <a:t>remotely</a:t>
            </a:r>
            <a:endParaRPr sz="3200" dirty="0">
              <a:latin typeface="Trebuchet MS"/>
              <a:cs typeface="Trebuchet MS"/>
            </a:endParaRPr>
          </a:p>
        </p:txBody>
      </p:sp>
      <p:sp>
        <p:nvSpPr>
          <p:cNvPr id="11" name="object 11"/>
          <p:cNvSpPr txBox="1"/>
          <p:nvPr/>
        </p:nvSpPr>
        <p:spPr>
          <a:xfrm>
            <a:off x="138892" y="1258282"/>
            <a:ext cx="11489055" cy="1684020"/>
          </a:xfrm>
          <a:prstGeom prst="rect">
            <a:avLst/>
          </a:prstGeom>
        </p:spPr>
        <p:txBody>
          <a:bodyPr vert="horz" wrap="square" lIns="0" tIns="53975" rIns="0" bIns="0" rtlCol="0">
            <a:spAutoFit/>
          </a:bodyPr>
          <a:lstStyle/>
          <a:p>
            <a:pPr marL="241300" marR="384810" indent="-228600">
              <a:lnSpc>
                <a:spcPts val="2590"/>
              </a:lnSpc>
              <a:spcBef>
                <a:spcPts val="425"/>
              </a:spcBef>
              <a:buClr>
                <a:srgbClr val="9AC549"/>
              </a:buClr>
              <a:buSzPct val="89583"/>
              <a:buFont typeface="Wingdings"/>
              <a:buChar char=""/>
              <a:tabLst>
                <a:tab pos="241300" algn="l"/>
              </a:tabLst>
            </a:pPr>
            <a:r>
              <a:rPr sz="2400" i="1" dirty="0">
                <a:solidFill>
                  <a:srgbClr val="094162"/>
                </a:solidFill>
                <a:latin typeface="Trebuchet MS"/>
                <a:cs typeface="Trebuchet MS"/>
              </a:rPr>
              <a:t>Academic</a:t>
            </a:r>
            <a:r>
              <a:rPr sz="2400" i="1" spc="-65" dirty="0">
                <a:solidFill>
                  <a:srgbClr val="094162"/>
                </a:solidFill>
                <a:latin typeface="Trebuchet MS"/>
                <a:cs typeface="Trebuchet MS"/>
              </a:rPr>
              <a:t> </a:t>
            </a:r>
            <a:r>
              <a:rPr sz="2400" i="1" dirty="0">
                <a:solidFill>
                  <a:srgbClr val="094162"/>
                </a:solidFill>
                <a:latin typeface="Trebuchet MS"/>
                <a:cs typeface="Trebuchet MS"/>
              </a:rPr>
              <a:t>practice</a:t>
            </a:r>
            <a:r>
              <a:rPr sz="2400" dirty="0">
                <a:solidFill>
                  <a:srgbClr val="094162"/>
                </a:solidFill>
                <a:latin typeface="Trebuchet MS"/>
                <a:cs typeface="Trebuchet MS"/>
              </a:rPr>
              <a:t>,</a:t>
            </a:r>
            <a:r>
              <a:rPr sz="2400" spc="-45" dirty="0">
                <a:solidFill>
                  <a:srgbClr val="094162"/>
                </a:solidFill>
                <a:latin typeface="Trebuchet MS"/>
                <a:cs typeface="Trebuchet MS"/>
              </a:rPr>
              <a:t> </a:t>
            </a:r>
            <a:r>
              <a:rPr sz="2400" dirty="0">
                <a:solidFill>
                  <a:srgbClr val="094162"/>
                </a:solidFill>
                <a:latin typeface="Trebuchet MS"/>
                <a:cs typeface="Trebuchet MS"/>
              </a:rPr>
              <a:t>the</a:t>
            </a:r>
            <a:r>
              <a:rPr sz="2400" spc="-45" dirty="0">
                <a:solidFill>
                  <a:srgbClr val="094162"/>
                </a:solidFill>
                <a:latin typeface="Trebuchet MS"/>
                <a:cs typeface="Trebuchet MS"/>
              </a:rPr>
              <a:t> </a:t>
            </a:r>
            <a:r>
              <a:rPr sz="2400" dirty="0">
                <a:solidFill>
                  <a:srgbClr val="094162"/>
                </a:solidFill>
                <a:latin typeface="Trebuchet MS"/>
                <a:cs typeface="Trebuchet MS"/>
              </a:rPr>
              <a:t>practice</a:t>
            </a:r>
            <a:r>
              <a:rPr sz="2400" spc="-35" dirty="0">
                <a:solidFill>
                  <a:srgbClr val="094162"/>
                </a:solidFill>
                <a:latin typeface="Trebuchet MS"/>
                <a:cs typeface="Trebuchet MS"/>
              </a:rPr>
              <a:t> </a:t>
            </a:r>
            <a:r>
              <a:rPr sz="2400" dirty="0">
                <a:solidFill>
                  <a:srgbClr val="094162"/>
                </a:solidFill>
                <a:latin typeface="Trebuchet MS"/>
                <a:cs typeface="Trebuchet MS"/>
              </a:rPr>
              <a:t>type</a:t>
            </a:r>
            <a:r>
              <a:rPr sz="2400" spc="-50" dirty="0">
                <a:solidFill>
                  <a:srgbClr val="094162"/>
                </a:solidFill>
                <a:latin typeface="Trebuchet MS"/>
                <a:cs typeface="Trebuchet MS"/>
              </a:rPr>
              <a:t> </a:t>
            </a:r>
            <a:r>
              <a:rPr sz="2400" dirty="0">
                <a:solidFill>
                  <a:srgbClr val="094162"/>
                </a:solidFill>
                <a:latin typeface="Trebuchet MS"/>
                <a:cs typeface="Trebuchet MS"/>
              </a:rPr>
              <a:t>most</a:t>
            </a:r>
            <a:r>
              <a:rPr sz="2400" spc="-50" dirty="0">
                <a:solidFill>
                  <a:srgbClr val="094162"/>
                </a:solidFill>
                <a:latin typeface="Trebuchet MS"/>
                <a:cs typeface="Trebuchet MS"/>
              </a:rPr>
              <a:t> </a:t>
            </a:r>
            <a:r>
              <a:rPr sz="2400" dirty="0">
                <a:solidFill>
                  <a:srgbClr val="094162"/>
                </a:solidFill>
                <a:latin typeface="Trebuchet MS"/>
                <a:cs typeface="Trebuchet MS"/>
              </a:rPr>
              <a:t>likely</a:t>
            </a:r>
            <a:r>
              <a:rPr sz="2400" spc="-20" dirty="0">
                <a:solidFill>
                  <a:srgbClr val="094162"/>
                </a:solidFill>
                <a:latin typeface="Trebuchet MS"/>
                <a:cs typeface="Trebuchet MS"/>
              </a:rPr>
              <a:t> </a:t>
            </a:r>
            <a:r>
              <a:rPr sz="2400" dirty="0">
                <a:solidFill>
                  <a:srgbClr val="094162"/>
                </a:solidFill>
                <a:latin typeface="Trebuchet MS"/>
                <a:cs typeface="Trebuchet MS"/>
              </a:rPr>
              <a:t>to</a:t>
            </a:r>
            <a:r>
              <a:rPr sz="2400" spc="-55" dirty="0">
                <a:solidFill>
                  <a:srgbClr val="094162"/>
                </a:solidFill>
                <a:latin typeface="Trebuchet MS"/>
                <a:cs typeface="Trebuchet MS"/>
              </a:rPr>
              <a:t> </a:t>
            </a:r>
            <a:r>
              <a:rPr sz="2400" dirty="0">
                <a:solidFill>
                  <a:srgbClr val="094162"/>
                </a:solidFill>
                <a:latin typeface="Trebuchet MS"/>
                <a:cs typeface="Trebuchet MS"/>
              </a:rPr>
              <a:t>see</a:t>
            </a:r>
            <a:r>
              <a:rPr sz="2400" spc="-40" dirty="0">
                <a:solidFill>
                  <a:srgbClr val="094162"/>
                </a:solidFill>
                <a:latin typeface="Trebuchet MS"/>
                <a:cs typeface="Trebuchet MS"/>
              </a:rPr>
              <a:t> </a:t>
            </a:r>
            <a:r>
              <a:rPr sz="2400" dirty="0">
                <a:solidFill>
                  <a:srgbClr val="094162"/>
                </a:solidFill>
                <a:latin typeface="Trebuchet MS"/>
                <a:cs typeface="Trebuchet MS"/>
              </a:rPr>
              <a:t>a</a:t>
            </a:r>
            <a:r>
              <a:rPr sz="2400" spc="-45" dirty="0">
                <a:solidFill>
                  <a:srgbClr val="094162"/>
                </a:solidFill>
                <a:latin typeface="Trebuchet MS"/>
                <a:cs typeface="Trebuchet MS"/>
              </a:rPr>
              <a:t> </a:t>
            </a:r>
            <a:r>
              <a:rPr sz="2400" dirty="0">
                <a:solidFill>
                  <a:srgbClr val="094162"/>
                </a:solidFill>
                <a:latin typeface="Trebuchet MS"/>
                <a:cs typeface="Trebuchet MS"/>
              </a:rPr>
              <a:t>greater</a:t>
            </a:r>
            <a:r>
              <a:rPr sz="2400" spc="-30" dirty="0">
                <a:solidFill>
                  <a:srgbClr val="094162"/>
                </a:solidFill>
                <a:latin typeface="Trebuchet MS"/>
                <a:cs typeface="Trebuchet MS"/>
              </a:rPr>
              <a:t> </a:t>
            </a:r>
            <a:r>
              <a:rPr sz="2400" dirty="0">
                <a:solidFill>
                  <a:srgbClr val="094162"/>
                </a:solidFill>
                <a:latin typeface="Trebuchet MS"/>
                <a:cs typeface="Trebuchet MS"/>
              </a:rPr>
              <a:t>proportion</a:t>
            </a:r>
            <a:r>
              <a:rPr sz="2400" spc="-40" dirty="0">
                <a:solidFill>
                  <a:srgbClr val="094162"/>
                </a:solidFill>
                <a:latin typeface="Trebuchet MS"/>
                <a:cs typeface="Trebuchet MS"/>
              </a:rPr>
              <a:t> </a:t>
            </a:r>
            <a:r>
              <a:rPr sz="2400" spc="-25" dirty="0">
                <a:solidFill>
                  <a:srgbClr val="094162"/>
                </a:solidFill>
                <a:latin typeface="Trebuchet MS"/>
                <a:cs typeface="Trebuchet MS"/>
              </a:rPr>
              <a:t>of </a:t>
            </a:r>
            <a:r>
              <a:rPr sz="2400" dirty="0">
                <a:solidFill>
                  <a:srgbClr val="094162"/>
                </a:solidFill>
                <a:latin typeface="Trebuchet MS"/>
                <a:cs typeface="Trebuchet MS"/>
              </a:rPr>
              <a:t>women</a:t>
            </a:r>
            <a:r>
              <a:rPr sz="2400" spc="-50" dirty="0">
                <a:solidFill>
                  <a:srgbClr val="094162"/>
                </a:solidFill>
                <a:latin typeface="Trebuchet MS"/>
                <a:cs typeface="Trebuchet MS"/>
              </a:rPr>
              <a:t> </a:t>
            </a:r>
            <a:r>
              <a:rPr sz="2400" dirty="0">
                <a:solidFill>
                  <a:srgbClr val="094162"/>
                </a:solidFill>
                <a:latin typeface="Trebuchet MS"/>
                <a:cs typeface="Trebuchet MS"/>
              </a:rPr>
              <a:t>in</a:t>
            </a:r>
            <a:r>
              <a:rPr sz="2400" spc="-40" dirty="0">
                <a:solidFill>
                  <a:srgbClr val="094162"/>
                </a:solidFill>
                <a:latin typeface="Trebuchet MS"/>
                <a:cs typeface="Trebuchet MS"/>
              </a:rPr>
              <a:t> </a:t>
            </a:r>
            <a:r>
              <a:rPr sz="2400" dirty="0">
                <a:solidFill>
                  <a:srgbClr val="094162"/>
                </a:solidFill>
                <a:latin typeface="Trebuchet MS"/>
                <a:cs typeface="Trebuchet MS"/>
              </a:rPr>
              <a:t>practice,</a:t>
            </a:r>
            <a:r>
              <a:rPr sz="2400" spc="-30" dirty="0">
                <a:solidFill>
                  <a:srgbClr val="094162"/>
                </a:solidFill>
                <a:latin typeface="Trebuchet MS"/>
                <a:cs typeface="Trebuchet MS"/>
              </a:rPr>
              <a:t> </a:t>
            </a:r>
            <a:r>
              <a:rPr sz="2400" dirty="0">
                <a:solidFill>
                  <a:srgbClr val="094162"/>
                </a:solidFill>
                <a:latin typeface="Trebuchet MS"/>
                <a:cs typeface="Trebuchet MS"/>
              </a:rPr>
              <a:t>are</a:t>
            </a:r>
            <a:r>
              <a:rPr sz="2400" spc="-35" dirty="0">
                <a:solidFill>
                  <a:srgbClr val="094162"/>
                </a:solidFill>
                <a:latin typeface="Trebuchet MS"/>
                <a:cs typeface="Trebuchet MS"/>
              </a:rPr>
              <a:t> </a:t>
            </a:r>
            <a:r>
              <a:rPr sz="2400" dirty="0">
                <a:solidFill>
                  <a:srgbClr val="094162"/>
                </a:solidFill>
                <a:latin typeface="Trebuchet MS"/>
                <a:cs typeface="Trebuchet MS"/>
              </a:rPr>
              <a:t>also</a:t>
            </a:r>
            <a:r>
              <a:rPr sz="2400" spc="-40" dirty="0">
                <a:solidFill>
                  <a:srgbClr val="094162"/>
                </a:solidFill>
                <a:latin typeface="Trebuchet MS"/>
                <a:cs typeface="Trebuchet MS"/>
              </a:rPr>
              <a:t> </a:t>
            </a:r>
            <a:r>
              <a:rPr sz="2400" dirty="0">
                <a:solidFill>
                  <a:srgbClr val="094162"/>
                </a:solidFill>
                <a:latin typeface="Trebuchet MS"/>
                <a:cs typeface="Trebuchet MS"/>
              </a:rPr>
              <a:t>more</a:t>
            </a:r>
            <a:r>
              <a:rPr sz="2400" spc="-40" dirty="0">
                <a:solidFill>
                  <a:srgbClr val="094162"/>
                </a:solidFill>
                <a:latin typeface="Trebuchet MS"/>
                <a:cs typeface="Trebuchet MS"/>
              </a:rPr>
              <a:t> </a:t>
            </a:r>
            <a:r>
              <a:rPr sz="2400" dirty="0">
                <a:solidFill>
                  <a:srgbClr val="094162"/>
                </a:solidFill>
                <a:latin typeface="Trebuchet MS"/>
                <a:cs typeface="Trebuchet MS"/>
              </a:rPr>
              <a:t>likely</a:t>
            </a:r>
            <a:r>
              <a:rPr sz="2400" spc="-20" dirty="0">
                <a:solidFill>
                  <a:srgbClr val="094162"/>
                </a:solidFill>
                <a:latin typeface="Trebuchet MS"/>
                <a:cs typeface="Trebuchet MS"/>
              </a:rPr>
              <a:t> </a:t>
            </a:r>
            <a:r>
              <a:rPr sz="2400" dirty="0">
                <a:solidFill>
                  <a:srgbClr val="094162"/>
                </a:solidFill>
                <a:latin typeface="Trebuchet MS"/>
                <a:cs typeface="Trebuchet MS"/>
              </a:rPr>
              <a:t>to</a:t>
            </a:r>
            <a:r>
              <a:rPr sz="2400" spc="-45" dirty="0">
                <a:solidFill>
                  <a:srgbClr val="094162"/>
                </a:solidFill>
                <a:latin typeface="Trebuchet MS"/>
                <a:cs typeface="Trebuchet MS"/>
              </a:rPr>
              <a:t> </a:t>
            </a:r>
            <a:r>
              <a:rPr sz="2400" i="1" dirty="0">
                <a:solidFill>
                  <a:srgbClr val="094162"/>
                </a:solidFill>
                <a:latin typeface="Trebuchet MS"/>
                <a:cs typeface="Trebuchet MS"/>
              </a:rPr>
              <a:t>allow</a:t>
            </a:r>
            <a:r>
              <a:rPr sz="2400" i="1" spc="-30" dirty="0">
                <a:solidFill>
                  <a:srgbClr val="094162"/>
                </a:solidFill>
                <a:latin typeface="Trebuchet MS"/>
                <a:cs typeface="Trebuchet MS"/>
              </a:rPr>
              <a:t> </a:t>
            </a:r>
            <a:r>
              <a:rPr sz="2400" i="1" spc="-10" dirty="0">
                <a:solidFill>
                  <a:srgbClr val="094162"/>
                </a:solidFill>
                <a:latin typeface="Trebuchet MS"/>
                <a:cs typeface="Trebuchet MS"/>
              </a:rPr>
              <a:t>telework</a:t>
            </a:r>
            <a:endParaRPr sz="2400" dirty="0">
              <a:latin typeface="Trebuchet MS"/>
              <a:cs typeface="Trebuchet MS"/>
            </a:endParaRPr>
          </a:p>
          <a:p>
            <a:pPr marL="240665" indent="-227965">
              <a:lnSpc>
                <a:spcPct val="100000"/>
              </a:lnSpc>
              <a:spcBef>
                <a:spcPts val="875"/>
              </a:spcBef>
              <a:buClr>
                <a:srgbClr val="9AC549"/>
              </a:buClr>
              <a:buSzPct val="89583"/>
              <a:buFont typeface="Wingdings"/>
              <a:buChar char=""/>
              <a:tabLst>
                <a:tab pos="240665" algn="l"/>
              </a:tabLst>
            </a:pPr>
            <a:r>
              <a:rPr sz="2400" dirty="0">
                <a:solidFill>
                  <a:srgbClr val="094162"/>
                </a:solidFill>
                <a:latin typeface="Trebuchet MS"/>
                <a:cs typeface="Trebuchet MS"/>
              </a:rPr>
              <a:t>Half</a:t>
            </a:r>
            <a:r>
              <a:rPr sz="2400" spc="-40" dirty="0">
                <a:solidFill>
                  <a:srgbClr val="094162"/>
                </a:solidFill>
                <a:latin typeface="Trebuchet MS"/>
                <a:cs typeface="Trebuchet MS"/>
              </a:rPr>
              <a:t> </a:t>
            </a:r>
            <a:r>
              <a:rPr sz="2400" dirty="0">
                <a:solidFill>
                  <a:srgbClr val="094162"/>
                </a:solidFill>
                <a:latin typeface="Trebuchet MS"/>
                <a:cs typeface="Trebuchet MS"/>
              </a:rPr>
              <a:t>of</a:t>
            </a:r>
            <a:r>
              <a:rPr sz="2400" spc="-45" dirty="0">
                <a:solidFill>
                  <a:srgbClr val="094162"/>
                </a:solidFill>
                <a:latin typeface="Trebuchet MS"/>
                <a:cs typeface="Trebuchet MS"/>
              </a:rPr>
              <a:t> </a:t>
            </a:r>
            <a:r>
              <a:rPr sz="2400" dirty="0">
                <a:solidFill>
                  <a:srgbClr val="094162"/>
                </a:solidFill>
                <a:latin typeface="Trebuchet MS"/>
                <a:cs typeface="Trebuchet MS"/>
              </a:rPr>
              <a:t>radiologists</a:t>
            </a:r>
            <a:r>
              <a:rPr sz="2400" spc="-25" dirty="0">
                <a:solidFill>
                  <a:srgbClr val="094162"/>
                </a:solidFill>
                <a:latin typeface="Trebuchet MS"/>
                <a:cs typeface="Trebuchet MS"/>
              </a:rPr>
              <a:t> </a:t>
            </a:r>
            <a:r>
              <a:rPr sz="2400" dirty="0">
                <a:solidFill>
                  <a:srgbClr val="094162"/>
                </a:solidFill>
                <a:latin typeface="Trebuchet MS"/>
                <a:cs typeface="Trebuchet MS"/>
              </a:rPr>
              <a:t>in</a:t>
            </a:r>
            <a:r>
              <a:rPr sz="2400" spc="-25" dirty="0">
                <a:solidFill>
                  <a:srgbClr val="094162"/>
                </a:solidFill>
                <a:latin typeface="Trebuchet MS"/>
                <a:cs typeface="Trebuchet MS"/>
              </a:rPr>
              <a:t> </a:t>
            </a:r>
            <a:r>
              <a:rPr sz="2400" i="1" dirty="0">
                <a:solidFill>
                  <a:srgbClr val="094162"/>
                </a:solidFill>
                <a:latin typeface="Trebuchet MS"/>
                <a:cs typeface="Trebuchet MS"/>
              </a:rPr>
              <a:t>academic</a:t>
            </a:r>
            <a:r>
              <a:rPr sz="2400" i="1" spc="-60" dirty="0">
                <a:solidFill>
                  <a:srgbClr val="094162"/>
                </a:solidFill>
                <a:latin typeface="Trebuchet MS"/>
                <a:cs typeface="Trebuchet MS"/>
              </a:rPr>
              <a:t> </a:t>
            </a:r>
            <a:r>
              <a:rPr sz="2400" i="1" dirty="0">
                <a:solidFill>
                  <a:srgbClr val="094162"/>
                </a:solidFill>
                <a:latin typeface="Trebuchet MS"/>
                <a:cs typeface="Trebuchet MS"/>
              </a:rPr>
              <a:t>practice</a:t>
            </a:r>
            <a:r>
              <a:rPr sz="2400" i="1" spc="-35" dirty="0">
                <a:solidFill>
                  <a:srgbClr val="094162"/>
                </a:solidFill>
                <a:latin typeface="Trebuchet MS"/>
                <a:cs typeface="Trebuchet MS"/>
              </a:rPr>
              <a:t> </a:t>
            </a:r>
            <a:r>
              <a:rPr sz="2400" dirty="0">
                <a:solidFill>
                  <a:srgbClr val="094162"/>
                </a:solidFill>
                <a:latin typeface="Trebuchet MS"/>
                <a:cs typeface="Trebuchet MS"/>
              </a:rPr>
              <a:t>hope</a:t>
            </a:r>
            <a:r>
              <a:rPr sz="2400" spc="-50" dirty="0">
                <a:solidFill>
                  <a:srgbClr val="094162"/>
                </a:solidFill>
                <a:latin typeface="Trebuchet MS"/>
                <a:cs typeface="Trebuchet MS"/>
              </a:rPr>
              <a:t> </a:t>
            </a:r>
            <a:r>
              <a:rPr sz="2400" dirty="0">
                <a:solidFill>
                  <a:srgbClr val="094162"/>
                </a:solidFill>
                <a:latin typeface="Trebuchet MS"/>
                <a:cs typeface="Trebuchet MS"/>
              </a:rPr>
              <a:t>to</a:t>
            </a:r>
            <a:r>
              <a:rPr sz="2400" spc="-45" dirty="0">
                <a:solidFill>
                  <a:srgbClr val="094162"/>
                </a:solidFill>
                <a:latin typeface="Trebuchet MS"/>
                <a:cs typeface="Trebuchet MS"/>
              </a:rPr>
              <a:t> </a:t>
            </a:r>
            <a:r>
              <a:rPr sz="2400" dirty="0">
                <a:solidFill>
                  <a:srgbClr val="094162"/>
                </a:solidFill>
                <a:latin typeface="Trebuchet MS"/>
                <a:cs typeface="Trebuchet MS"/>
              </a:rPr>
              <a:t>work</a:t>
            </a:r>
            <a:r>
              <a:rPr sz="2400" spc="-35" dirty="0">
                <a:solidFill>
                  <a:srgbClr val="094162"/>
                </a:solidFill>
                <a:latin typeface="Trebuchet MS"/>
                <a:cs typeface="Trebuchet MS"/>
              </a:rPr>
              <a:t> </a:t>
            </a:r>
            <a:r>
              <a:rPr sz="2400" spc="-10" dirty="0">
                <a:solidFill>
                  <a:srgbClr val="094162"/>
                </a:solidFill>
                <a:latin typeface="Trebuchet MS"/>
                <a:cs typeface="Trebuchet MS"/>
              </a:rPr>
              <a:t>remotely</a:t>
            </a:r>
            <a:endParaRPr sz="2400" dirty="0">
              <a:latin typeface="Trebuchet MS"/>
              <a:cs typeface="Trebuchet MS"/>
            </a:endParaRPr>
          </a:p>
          <a:p>
            <a:pPr marL="240665" indent="-227965">
              <a:lnSpc>
                <a:spcPct val="100000"/>
              </a:lnSpc>
              <a:spcBef>
                <a:spcPts val="915"/>
              </a:spcBef>
              <a:buClr>
                <a:srgbClr val="9AC549"/>
              </a:buClr>
              <a:buSzPct val="89583"/>
              <a:buFont typeface="Wingdings"/>
              <a:buChar char=""/>
              <a:tabLst>
                <a:tab pos="240665" algn="l"/>
              </a:tabLst>
            </a:pPr>
            <a:r>
              <a:rPr sz="2400" dirty="0">
                <a:solidFill>
                  <a:srgbClr val="094162"/>
                </a:solidFill>
                <a:latin typeface="Trebuchet MS"/>
                <a:cs typeface="Trebuchet MS"/>
              </a:rPr>
              <a:t>Fewer</a:t>
            </a:r>
            <a:r>
              <a:rPr sz="2400" spc="-60" dirty="0">
                <a:solidFill>
                  <a:srgbClr val="094162"/>
                </a:solidFill>
                <a:latin typeface="Trebuchet MS"/>
                <a:cs typeface="Trebuchet MS"/>
              </a:rPr>
              <a:t> </a:t>
            </a:r>
            <a:r>
              <a:rPr sz="2400" dirty="0">
                <a:solidFill>
                  <a:srgbClr val="094162"/>
                </a:solidFill>
                <a:latin typeface="Trebuchet MS"/>
                <a:cs typeface="Trebuchet MS"/>
              </a:rPr>
              <a:t>than</a:t>
            </a:r>
            <a:r>
              <a:rPr sz="2400" spc="-75" dirty="0">
                <a:solidFill>
                  <a:srgbClr val="094162"/>
                </a:solidFill>
                <a:latin typeface="Trebuchet MS"/>
                <a:cs typeface="Trebuchet MS"/>
              </a:rPr>
              <a:t> </a:t>
            </a:r>
            <a:r>
              <a:rPr sz="2400" dirty="0">
                <a:solidFill>
                  <a:srgbClr val="094162"/>
                </a:solidFill>
                <a:latin typeface="Trebuchet MS"/>
                <a:cs typeface="Trebuchet MS"/>
              </a:rPr>
              <a:t>2</a:t>
            </a:r>
            <a:r>
              <a:rPr sz="2400" spc="-70" dirty="0">
                <a:solidFill>
                  <a:srgbClr val="094162"/>
                </a:solidFill>
                <a:latin typeface="Trebuchet MS"/>
                <a:cs typeface="Trebuchet MS"/>
              </a:rPr>
              <a:t> </a:t>
            </a:r>
            <a:r>
              <a:rPr sz="2400" dirty="0">
                <a:solidFill>
                  <a:srgbClr val="094162"/>
                </a:solidFill>
                <a:latin typeface="Trebuchet MS"/>
                <a:cs typeface="Trebuchet MS"/>
              </a:rPr>
              <a:t>in</a:t>
            </a:r>
            <a:r>
              <a:rPr sz="2400" spc="-70" dirty="0">
                <a:solidFill>
                  <a:srgbClr val="094162"/>
                </a:solidFill>
                <a:latin typeface="Trebuchet MS"/>
                <a:cs typeface="Trebuchet MS"/>
              </a:rPr>
              <a:t> </a:t>
            </a:r>
            <a:r>
              <a:rPr sz="2400" dirty="0">
                <a:solidFill>
                  <a:srgbClr val="094162"/>
                </a:solidFill>
                <a:latin typeface="Trebuchet MS"/>
                <a:cs typeface="Trebuchet MS"/>
              </a:rPr>
              <a:t>every</a:t>
            </a:r>
            <a:r>
              <a:rPr sz="2400" spc="-45" dirty="0">
                <a:solidFill>
                  <a:srgbClr val="094162"/>
                </a:solidFill>
                <a:latin typeface="Trebuchet MS"/>
                <a:cs typeface="Trebuchet MS"/>
              </a:rPr>
              <a:t> </a:t>
            </a:r>
            <a:r>
              <a:rPr sz="2400" dirty="0">
                <a:solidFill>
                  <a:srgbClr val="094162"/>
                </a:solidFill>
                <a:latin typeface="Trebuchet MS"/>
                <a:cs typeface="Trebuchet MS"/>
              </a:rPr>
              <a:t>10</a:t>
            </a:r>
            <a:r>
              <a:rPr sz="2400" spc="-70" dirty="0">
                <a:solidFill>
                  <a:srgbClr val="094162"/>
                </a:solidFill>
                <a:latin typeface="Trebuchet MS"/>
                <a:cs typeface="Trebuchet MS"/>
              </a:rPr>
              <a:t> </a:t>
            </a:r>
            <a:r>
              <a:rPr sz="2400" dirty="0">
                <a:solidFill>
                  <a:srgbClr val="094162"/>
                </a:solidFill>
                <a:latin typeface="Trebuchet MS"/>
                <a:cs typeface="Trebuchet MS"/>
              </a:rPr>
              <a:t>radiologists</a:t>
            </a:r>
            <a:r>
              <a:rPr sz="2400" spc="-55" dirty="0">
                <a:solidFill>
                  <a:srgbClr val="094162"/>
                </a:solidFill>
                <a:latin typeface="Trebuchet MS"/>
                <a:cs typeface="Trebuchet MS"/>
              </a:rPr>
              <a:t> </a:t>
            </a:r>
            <a:r>
              <a:rPr sz="2400" dirty="0">
                <a:solidFill>
                  <a:srgbClr val="094162"/>
                </a:solidFill>
                <a:latin typeface="Trebuchet MS"/>
                <a:cs typeface="Trebuchet MS"/>
              </a:rPr>
              <a:t>in</a:t>
            </a:r>
            <a:r>
              <a:rPr sz="2400" spc="-70" dirty="0">
                <a:solidFill>
                  <a:srgbClr val="094162"/>
                </a:solidFill>
                <a:latin typeface="Trebuchet MS"/>
                <a:cs typeface="Trebuchet MS"/>
              </a:rPr>
              <a:t> </a:t>
            </a:r>
            <a:r>
              <a:rPr sz="2400" spc="-10" dirty="0">
                <a:solidFill>
                  <a:srgbClr val="094162"/>
                </a:solidFill>
                <a:latin typeface="Trebuchet MS"/>
                <a:cs typeface="Trebuchet MS"/>
              </a:rPr>
              <a:t>non-</a:t>
            </a:r>
            <a:r>
              <a:rPr sz="2400" dirty="0">
                <a:solidFill>
                  <a:srgbClr val="094162"/>
                </a:solidFill>
                <a:latin typeface="Trebuchet MS"/>
                <a:cs typeface="Trebuchet MS"/>
              </a:rPr>
              <a:t>academic</a:t>
            </a:r>
            <a:r>
              <a:rPr sz="2400" spc="-65" dirty="0">
                <a:solidFill>
                  <a:srgbClr val="094162"/>
                </a:solidFill>
                <a:latin typeface="Trebuchet MS"/>
                <a:cs typeface="Trebuchet MS"/>
              </a:rPr>
              <a:t> </a:t>
            </a:r>
            <a:r>
              <a:rPr sz="2400" dirty="0">
                <a:solidFill>
                  <a:srgbClr val="094162"/>
                </a:solidFill>
                <a:latin typeface="Trebuchet MS"/>
                <a:cs typeface="Trebuchet MS"/>
              </a:rPr>
              <a:t>settings</a:t>
            </a:r>
            <a:r>
              <a:rPr sz="2400" spc="-65" dirty="0">
                <a:solidFill>
                  <a:srgbClr val="094162"/>
                </a:solidFill>
                <a:latin typeface="Trebuchet MS"/>
                <a:cs typeface="Trebuchet MS"/>
              </a:rPr>
              <a:t> </a:t>
            </a:r>
            <a:r>
              <a:rPr sz="2400" i="1" dirty="0">
                <a:solidFill>
                  <a:srgbClr val="094162"/>
                </a:solidFill>
                <a:latin typeface="Trebuchet MS"/>
                <a:cs typeface="Trebuchet MS"/>
              </a:rPr>
              <a:t>telework</a:t>
            </a:r>
            <a:r>
              <a:rPr sz="2400" i="1" spc="-70" dirty="0">
                <a:solidFill>
                  <a:srgbClr val="094162"/>
                </a:solidFill>
                <a:latin typeface="Trebuchet MS"/>
                <a:cs typeface="Trebuchet MS"/>
              </a:rPr>
              <a:t> </a:t>
            </a:r>
            <a:r>
              <a:rPr sz="2400" i="1" spc="-10" dirty="0">
                <a:solidFill>
                  <a:srgbClr val="094162"/>
                </a:solidFill>
                <a:latin typeface="Trebuchet MS"/>
                <a:cs typeface="Trebuchet MS"/>
              </a:rPr>
              <a:t>currently</a:t>
            </a:r>
            <a:endParaRPr sz="2400" dirty="0">
              <a:latin typeface="Trebuchet MS"/>
              <a:cs typeface="Trebuchet MS"/>
            </a:endParaRPr>
          </a:p>
        </p:txBody>
      </p:sp>
      <p:pic>
        <p:nvPicPr>
          <p:cNvPr id="13" name="object 13"/>
          <p:cNvPicPr/>
          <p:nvPr/>
        </p:nvPicPr>
        <p:blipFill>
          <a:blip r:embed="rId2" cstate="print"/>
          <a:stretch>
            <a:fillRect/>
          </a:stretch>
        </p:blipFill>
        <p:spPr>
          <a:xfrm>
            <a:off x="0" y="3322320"/>
            <a:ext cx="5097779" cy="2889503"/>
          </a:xfrm>
          <a:prstGeom prst="rect">
            <a:avLst/>
          </a:prstGeom>
        </p:spPr>
      </p:pic>
      <p:pic>
        <p:nvPicPr>
          <p:cNvPr id="14" name="object 14"/>
          <p:cNvPicPr/>
          <p:nvPr/>
        </p:nvPicPr>
        <p:blipFill>
          <a:blip r:embed="rId3" cstate="print"/>
          <a:stretch>
            <a:fillRect/>
          </a:stretch>
        </p:blipFill>
        <p:spPr>
          <a:xfrm>
            <a:off x="5447538" y="3338321"/>
            <a:ext cx="6505193" cy="2755379"/>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5757240" y="79200"/>
            <a:ext cx="67752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dirty="0">
                <a:solidFill>
                  <a:srgbClr val="FFFFFF"/>
                </a:solidFill>
                <a:latin typeface="Arial"/>
              </a:rPr>
              <a:t>Fig. 1 </a:t>
            </a:r>
          </a:p>
        </p:txBody>
      </p:sp>
      <p:pic>
        <p:nvPicPr>
          <p:cNvPr id="48" name="Main graphic"/>
          <p:cNvPicPr/>
          <p:nvPr/>
        </p:nvPicPr>
        <p:blipFill>
          <a:blip r:embed="rId3"/>
          <a:stretch/>
        </p:blipFill>
        <p:spPr>
          <a:xfrm>
            <a:off x="1562582" y="1226916"/>
            <a:ext cx="8368496" cy="4502552"/>
          </a:xfrm>
          <a:prstGeom prst="rect">
            <a:avLst/>
          </a:prstGeom>
          <a:ln>
            <a:noFill/>
          </a:ln>
        </p:spPr>
      </p:pic>
      <p:sp>
        <p:nvSpPr>
          <p:cNvPr id="2" name="TextShape 1">
            <a:extLst>
              <a:ext uri="{FF2B5EF4-FFF2-40B4-BE49-F238E27FC236}">
                <a16:creationId xmlns:a16="http://schemas.microsoft.com/office/drawing/2014/main" id="{EB7C9B60-EDCE-5F48-3E0E-823F6F6D22AB}"/>
              </a:ext>
            </a:extLst>
          </p:cNvPr>
          <p:cNvSpPr txBox="1"/>
          <p:nvPr/>
        </p:nvSpPr>
        <p:spPr>
          <a:xfrm>
            <a:off x="1291078" y="6007261"/>
            <a:ext cx="8640000" cy="562843"/>
          </a:xfrm>
          <a:prstGeom prst="rect">
            <a:avLst/>
          </a:prstGeom>
          <a:noFill/>
          <a:ln>
            <a:noFill/>
          </a:ln>
        </p:spPr>
        <p:txBody>
          <a:bodyPr lIns="90000" tIns="45000" rIns="90000" bIns="45000"/>
          <a:lstStyle/>
          <a:p>
            <a:pPr algn="ctr">
              <a:spcAft>
                <a:spcPts val="3186"/>
              </a:spcAft>
            </a:pPr>
            <a:r>
              <a:rPr lang="en-US" sz="1600" i="1" spc="-1" dirty="0">
                <a:latin typeface="Arial"/>
              </a:rPr>
              <a:t>The New Normal or a Return to Normal; </a:t>
            </a:r>
            <a:r>
              <a:rPr lang="en-US" sz="1600" spc="-1" dirty="0">
                <a:latin typeface="Arial"/>
              </a:rPr>
              <a:t>DOI: 10.1016/j.jacr.2023.04.014</a:t>
            </a:r>
          </a:p>
        </p:txBody>
      </p:sp>
      <p:sp>
        <p:nvSpPr>
          <p:cNvPr id="4" name="TextBox 3">
            <a:extLst>
              <a:ext uri="{FF2B5EF4-FFF2-40B4-BE49-F238E27FC236}">
                <a16:creationId xmlns:a16="http://schemas.microsoft.com/office/drawing/2014/main" id="{C58D5F25-2020-5791-E4EC-9E5E25FA5C31}"/>
              </a:ext>
            </a:extLst>
          </p:cNvPr>
          <p:cNvSpPr txBox="1"/>
          <p:nvPr/>
        </p:nvSpPr>
        <p:spPr>
          <a:xfrm>
            <a:off x="2475479" y="386280"/>
            <a:ext cx="7241041" cy="800219"/>
          </a:xfrm>
          <a:prstGeom prst="rect">
            <a:avLst/>
          </a:prstGeom>
          <a:noFill/>
        </p:spPr>
        <p:txBody>
          <a:bodyPr wrap="square">
            <a:spAutoFit/>
          </a:bodyPr>
          <a:lstStyle/>
          <a:p>
            <a:r>
              <a:rPr lang="en-US" sz="2800" b="0" strike="noStrike" spc="-1" dirty="0">
                <a:latin typeface="Arial"/>
              </a:rPr>
              <a:t>Perceived Advantages of Remote </a:t>
            </a:r>
            <a:r>
              <a:rPr lang="en-US" sz="2800" spc="-1" dirty="0">
                <a:latin typeface="Arial"/>
              </a:rPr>
              <a:t>R</a:t>
            </a:r>
            <a:r>
              <a:rPr lang="en-US" sz="2800" b="0" strike="noStrike" spc="-1" dirty="0">
                <a:latin typeface="Arial"/>
              </a:rPr>
              <a:t>eading</a:t>
            </a:r>
          </a:p>
          <a:p>
            <a:endParaRPr lang="en-US" sz="1800" b="0" strike="noStrike" spc="-1" dirty="0">
              <a:latin typeface="Arial"/>
            </a:endParaRPr>
          </a:p>
        </p:txBody>
      </p:sp>
    </p:spTree>
    <p:extLst>
      <p:ext uri="{BB962C8B-B14F-4D97-AF65-F5344CB8AC3E}">
        <p14:creationId xmlns:p14="http://schemas.microsoft.com/office/powerpoint/2010/main" val="95173602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5757240" y="79200"/>
            <a:ext cx="67752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dirty="0">
                <a:solidFill>
                  <a:srgbClr val="FFFFFF"/>
                </a:solidFill>
                <a:latin typeface="Arial"/>
              </a:rPr>
              <a:t>Fig. 2 </a:t>
            </a:r>
          </a:p>
        </p:txBody>
      </p:sp>
      <p:pic>
        <p:nvPicPr>
          <p:cNvPr id="53" name="Main graphic"/>
          <p:cNvPicPr/>
          <p:nvPr/>
        </p:nvPicPr>
        <p:blipFill>
          <a:blip r:embed="rId3"/>
          <a:stretch/>
        </p:blipFill>
        <p:spPr>
          <a:xfrm>
            <a:off x="1990845" y="972273"/>
            <a:ext cx="7951807" cy="4988689"/>
          </a:xfrm>
          <a:prstGeom prst="rect">
            <a:avLst/>
          </a:prstGeom>
          <a:ln>
            <a:noFill/>
          </a:ln>
        </p:spPr>
      </p:pic>
      <p:sp>
        <p:nvSpPr>
          <p:cNvPr id="2" name="TextShape 1">
            <a:extLst>
              <a:ext uri="{FF2B5EF4-FFF2-40B4-BE49-F238E27FC236}">
                <a16:creationId xmlns:a16="http://schemas.microsoft.com/office/drawing/2014/main" id="{3FAB2EA2-4CDE-D8DF-C1B5-BD0F857F3DD2}"/>
              </a:ext>
            </a:extLst>
          </p:cNvPr>
          <p:cNvSpPr txBox="1"/>
          <p:nvPr/>
        </p:nvSpPr>
        <p:spPr>
          <a:xfrm>
            <a:off x="1291078" y="6007261"/>
            <a:ext cx="8640000" cy="562843"/>
          </a:xfrm>
          <a:prstGeom prst="rect">
            <a:avLst/>
          </a:prstGeom>
          <a:noFill/>
          <a:ln>
            <a:noFill/>
          </a:ln>
        </p:spPr>
        <p:txBody>
          <a:bodyPr lIns="90000" tIns="45000" rIns="90000" bIns="45000"/>
          <a:lstStyle/>
          <a:p>
            <a:pPr algn="ctr">
              <a:spcAft>
                <a:spcPts val="3186"/>
              </a:spcAft>
            </a:pPr>
            <a:r>
              <a:rPr lang="en-US" sz="1600" i="1" spc="-1" dirty="0">
                <a:latin typeface="Arial"/>
              </a:rPr>
              <a:t>The New Normal or a Return to Normal; </a:t>
            </a:r>
            <a:r>
              <a:rPr lang="en-US" sz="1600" spc="-1" dirty="0">
                <a:latin typeface="Arial"/>
              </a:rPr>
              <a:t>DOI: 10.1016/j.jacr.2023.04.014</a:t>
            </a:r>
          </a:p>
        </p:txBody>
      </p:sp>
      <p:sp>
        <p:nvSpPr>
          <p:cNvPr id="4" name="TextBox 3">
            <a:extLst>
              <a:ext uri="{FF2B5EF4-FFF2-40B4-BE49-F238E27FC236}">
                <a16:creationId xmlns:a16="http://schemas.microsoft.com/office/drawing/2014/main" id="{5AA910AD-C546-0BB7-6641-C253CB4A76D3}"/>
              </a:ext>
            </a:extLst>
          </p:cNvPr>
          <p:cNvSpPr txBox="1"/>
          <p:nvPr/>
        </p:nvSpPr>
        <p:spPr>
          <a:xfrm>
            <a:off x="3048000" y="268833"/>
            <a:ext cx="6096000" cy="461665"/>
          </a:xfrm>
          <a:prstGeom prst="rect">
            <a:avLst/>
          </a:prstGeom>
          <a:noFill/>
        </p:spPr>
        <p:txBody>
          <a:bodyPr wrap="square">
            <a:spAutoFit/>
          </a:bodyPr>
          <a:lstStyle/>
          <a:p>
            <a:pPr algn="r"/>
            <a:r>
              <a:rPr lang="en-US" sz="2400" b="0" strike="noStrike" spc="-1" dirty="0">
                <a:latin typeface="Arial"/>
              </a:rPr>
              <a:t>Perceived Drawbacks of Remote </a:t>
            </a:r>
            <a:r>
              <a:rPr lang="en-US" sz="2400" spc="-1" dirty="0">
                <a:latin typeface="Arial"/>
              </a:rPr>
              <a:t>R</a:t>
            </a:r>
            <a:r>
              <a:rPr lang="en-US" sz="2400" b="0" strike="noStrike" spc="-1" dirty="0">
                <a:latin typeface="Arial"/>
              </a:rPr>
              <a:t>eading</a:t>
            </a:r>
            <a:endParaRPr lang="en-US" sz="1800" b="0" strike="noStrike" spc="-1" dirty="0">
              <a:latin typeface="Arial"/>
            </a:endParaRPr>
          </a:p>
        </p:txBody>
      </p:sp>
    </p:spTree>
    <p:extLst>
      <p:ext uri="{BB962C8B-B14F-4D97-AF65-F5344CB8AC3E}">
        <p14:creationId xmlns:p14="http://schemas.microsoft.com/office/powerpoint/2010/main" val="355798727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2F710-BB9E-F4CA-D57E-6D7B5E0B4F75}"/>
              </a:ext>
            </a:extLst>
          </p:cNvPr>
          <p:cNvSpPr>
            <a:spLocks noGrp="1"/>
          </p:cNvSpPr>
          <p:nvPr>
            <p:ph type="title"/>
          </p:nvPr>
        </p:nvSpPr>
        <p:spPr>
          <a:xfrm>
            <a:off x="838200" y="2460143"/>
            <a:ext cx="10515600" cy="1325563"/>
          </a:xfrm>
        </p:spPr>
        <p:txBody>
          <a:bodyPr>
            <a:normAutofit fontScale="90000"/>
          </a:bodyPr>
          <a:lstStyle/>
          <a:p>
            <a:r>
              <a:rPr lang="en-US" sz="3100" b="1" i="0" u="none" strike="noStrike" cap="all" dirty="0">
                <a:solidFill>
                  <a:srgbClr val="37474F"/>
                </a:solidFill>
                <a:effectLst/>
                <a:latin typeface="Montserrat" pitchFamily="2" charset="77"/>
              </a:rPr>
              <a:t>RECRUITING BEGINS FOR US RADIOLOGY CONNEXIA: A NEXT GENERATION TELERADIOLOGY ORGANIZATION FOCUSED ON FLEXIBILITY, QUALITY, AND CONNECTIVITY</a:t>
            </a:r>
            <a:br>
              <a:rPr lang="en-US" b="1" i="0" u="none" strike="noStrike" cap="all" dirty="0">
                <a:solidFill>
                  <a:srgbClr val="37474F"/>
                </a:solidFill>
                <a:effectLst/>
                <a:latin typeface="Montserrat" pitchFamily="2" charset="77"/>
              </a:rPr>
            </a:br>
            <a:endParaRPr lang="en-US" dirty="0"/>
          </a:p>
        </p:txBody>
      </p:sp>
      <p:sp>
        <p:nvSpPr>
          <p:cNvPr id="4" name="TextBox 3">
            <a:extLst>
              <a:ext uri="{FF2B5EF4-FFF2-40B4-BE49-F238E27FC236}">
                <a16:creationId xmlns:a16="http://schemas.microsoft.com/office/drawing/2014/main" id="{513141C7-DF2D-1EAB-8E7E-64A7A3A7FC64}"/>
              </a:ext>
            </a:extLst>
          </p:cNvPr>
          <p:cNvSpPr txBox="1"/>
          <p:nvPr/>
        </p:nvSpPr>
        <p:spPr>
          <a:xfrm>
            <a:off x="1024358" y="3958045"/>
            <a:ext cx="10515599" cy="923330"/>
          </a:xfrm>
          <a:prstGeom prst="rect">
            <a:avLst/>
          </a:prstGeom>
          <a:noFill/>
        </p:spPr>
        <p:txBody>
          <a:bodyPr wrap="square">
            <a:spAutoFit/>
          </a:bodyPr>
          <a:lstStyle/>
          <a:p>
            <a:r>
              <a:rPr lang="en-US" b="0" i="0" u="none" strike="noStrike" dirty="0">
                <a:solidFill>
                  <a:srgbClr val="37474F"/>
                </a:solidFill>
                <a:effectLst/>
                <a:latin typeface="EB Garamond" panose="020F0502020204030204" pitchFamily="34" charset="0"/>
              </a:rPr>
              <a:t>Lindsay Muns, President of US Radiology Connexia</a:t>
            </a:r>
            <a:r>
              <a:rPr lang="en-US" dirty="0">
                <a:solidFill>
                  <a:srgbClr val="37474F"/>
                </a:solidFill>
                <a:latin typeface="EB Garamond" panose="020F0502020204030204" pitchFamily="34" charset="0"/>
              </a:rPr>
              <a:t> : ”</a:t>
            </a:r>
            <a:r>
              <a:rPr lang="en-US" b="0" i="0" u="none" strike="noStrike" dirty="0">
                <a:solidFill>
                  <a:srgbClr val="37474F"/>
                </a:solidFill>
                <a:effectLst/>
                <a:latin typeface="EB Garamond" panose="020F0502020204030204" pitchFamily="34" charset="0"/>
              </a:rPr>
              <a:t>We believe that one of the keys to attracting and retaining talented physicians in this competitive market is providing more options for radiologists who might otherwise consider changing professions, as well as appealing to the next generation of physicians-in-training.”</a:t>
            </a:r>
            <a:endParaRPr lang="en-US" dirty="0"/>
          </a:p>
        </p:txBody>
      </p:sp>
      <p:pic>
        <p:nvPicPr>
          <p:cNvPr id="5" name="Picture 4">
            <a:extLst>
              <a:ext uri="{FF2B5EF4-FFF2-40B4-BE49-F238E27FC236}">
                <a16:creationId xmlns:a16="http://schemas.microsoft.com/office/drawing/2014/main" id="{5EAFE914-F2C4-662B-6C31-504F39A93CE9}"/>
              </a:ext>
            </a:extLst>
          </p:cNvPr>
          <p:cNvPicPr>
            <a:picLocks noChangeAspect="1"/>
          </p:cNvPicPr>
          <p:nvPr/>
        </p:nvPicPr>
        <p:blipFill>
          <a:blip r:embed="rId2"/>
          <a:stretch>
            <a:fillRect/>
          </a:stretch>
        </p:blipFill>
        <p:spPr>
          <a:xfrm>
            <a:off x="3560619" y="335230"/>
            <a:ext cx="5043054" cy="1548988"/>
          </a:xfrm>
          <a:prstGeom prst="rect">
            <a:avLst/>
          </a:prstGeom>
        </p:spPr>
      </p:pic>
    </p:spTree>
    <p:extLst>
      <p:ext uri="{BB962C8B-B14F-4D97-AF65-F5344CB8AC3E}">
        <p14:creationId xmlns:p14="http://schemas.microsoft.com/office/powerpoint/2010/main" val="1810089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A5B7B-DC3F-ED31-E7A3-A448FD393DBE}"/>
              </a:ext>
            </a:extLst>
          </p:cNvPr>
          <p:cNvSpPr>
            <a:spLocks noGrp="1"/>
          </p:cNvSpPr>
          <p:nvPr>
            <p:ph type="title"/>
          </p:nvPr>
        </p:nvSpPr>
        <p:spPr/>
        <p:txBody>
          <a:bodyPr/>
          <a:lstStyle/>
          <a:p>
            <a:r>
              <a:rPr lang="en-US" dirty="0"/>
              <a:t>Potential Workforce Solutions</a:t>
            </a:r>
          </a:p>
        </p:txBody>
      </p:sp>
      <p:sp>
        <p:nvSpPr>
          <p:cNvPr id="3" name="Content Placeholder 2">
            <a:extLst>
              <a:ext uri="{FF2B5EF4-FFF2-40B4-BE49-F238E27FC236}">
                <a16:creationId xmlns:a16="http://schemas.microsoft.com/office/drawing/2014/main" id="{104758F0-F68F-CF76-2381-CD400A78BA86}"/>
              </a:ext>
            </a:extLst>
          </p:cNvPr>
          <p:cNvSpPr>
            <a:spLocks noGrp="1"/>
          </p:cNvSpPr>
          <p:nvPr>
            <p:ph idx="1"/>
          </p:nvPr>
        </p:nvSpPr>
        <p:spPr/>
        <p:txBody>
          <a:bodyPr/>
          <a:lstStyle/>
          <a:p>
            <a:r>
              <a:rPr lang="en-US" dirty="0"/>
              <a:t>Leverage the supply/demand market dynamics</a:t>
            </a:r>
          </a:p>
          <a:p>
            <a:r>
              <a:rPr lang="en-US" dirty="0"/>
              <a:t>Increase number of residency slots</a:t>
            </a:r>
          </a:p>
          <a:p>
            <a:r>
              <a:rPr lang="en-US" dirty="0"/>
              <a:t>Increase productivity</a:t>
            </a:r>
          </a:p>
          <a:p>
            <a:r>
              <a:rPr lang="en-US" dirty="0"/>
              <a:t>Increase number and utilization of Non-physician providers</a:t>
            </a:r>
          </a:p>
          <a:p>
            <a:r>
              <a:rPr lang="en-US" dirty="0"/>
              <a:t>Retain/recruit retired radiologists</a:t>
            </a:r>
          </a:p>
          <a:p>
            <a:endParaRPr lang="en-US" dirty="0"/>
          </a:p>
        </p:txBody>
      </p:sp>
    </p:spTree>
    <p:extLst>
      <p:ext uri="{BB962C8B-B14F-4D97-AF65-F5344CB8AC3E}">
        <p14:creationId xmlns:p14="http://schemas.microsoft.com/office/powerpoint/2010/main" val="8041321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29FD5-E7C3-985F-5694-A46CAFFDCC7C}"/>
              </a:ext>
            </a:extLst>
          </p:cNvPr>
          <p:cNvSpPr>
            <a:spLocks noGrp="1"/>
          </p:cNvSpPr>
          <p:nvPr>
            <p:ph type="title"/>
          </p:nvPr>
        </p:nvSpPr>
        <p:spPr/>
        <p:txBody>
          <a:bodyPr>
            <a:normAutofit/>
          </a:bodyPr>
          <a:lstStyle/>
          <a:p>
            <a:r>
              <a:rPr lang="en-US" sz="3600" dirty="0"/>
              <a:t>Pending Residency Slot Legislation</a:t>
            </a:r>
          </a:p>
        </p:txBody>
      </p:sp>
      <p:sp>
        <p:nvSpPr>
          <p:cNvPr id="3" name="Content Placeholder 2">
            <a:extLst>
              <a:ext uri="{FF2B5EF4-FFF2-40B4-BE49-F238E27FC236}">
                <a16:creationId xmlns:a16="http://schemas.microsoft.com/office/drawing/2014/main" id="{D171FAA3-DEF4-ABD5-CFE8-D7EEFF0FAECF}"/>
              </a:ext>
            </a:extLst>
          </p:cNvPr>
          <p:cNvSpPr>
            <a:spLocks noGrp="1"/>
          </p:cNvSpPr>
          <p:nvPr>
            <p:ph idx="1"/>
          </p:nvPr>
        </p:nvSpPr>
        <p:spPr>
          <a:xfrm>
            <a:off x="719952" y="1517554"/>
            <a:ext cx="10515600" cy="3666193"/>
          </a:xfrm>
        </p:spPr>
        <p:txBody>
          <a:bodyPr>
            <a:normAutofit/>
          </a:bodyPr>
          <a:lstStyle/>
          <a:p>
            <a:pPr marR="0" indent="0" algn="l">
              <a:spcBef>
                <a:spcPts val="0"/>
              </a:spcBef>
              <a:spcAft>
                <a:spcPts val="0"/>
              </a:spcAft>
              <a:buNone/>
            </a:pPr>
            <a:r>
              <a:rPr lang="en-US" sz="1900" b="0" i="0" u="none" strike="noStrike" dirty="0">
                <a:solidFill>
                  <a:srgbClr val="212121"/>
                </a:solidFill>
                <a:effectLst/>
                <a:latin typeface="Calibri" panose="020F0502020204030204" pitchFamily="34" charset="0"/>
              </a:rPr>
              <a:t> </a:t>
            </a:r>
          </a:p>
          <a:p>
            <a:pPr marL="0" marR="0" algn="l">
              <a:spcBef>
                <a:spcPts val="0"/>
              </a:spcBef>
              <a:spcAft>
                <a:spcPts val="0"/>
              </a:spcAft>
              <a:buFont typeface="Arial" panose="020B0604020202020204" pitchFamily="34" charset="0"/>
              <a:buChar char="•"/>
            </a:pPr>
            <a:r>
              <a:rPr lang="en-US" sz="2400" b="0" i="0" u="none" strike="noStrike" dirty="0">
                <a:solidFill>
                  <a:srgbClr val="212121"/>
                </a:solidFill>
                <a:effectLst/>
                <a:latin typeface="Calibri" panose="020F0502020204030204" pitchFamily="34" charset="0"/>
              </a:rPr>
              <a:t>Resident Physician Shortage Reduction Act</a:t>
            </a:r>
          </a:p>
          <a:p>
            <a:pPr marL="0" marR="0" indent="0" algn="l">
              <a:spcBef>
                <a:spcPts val="0"/>
              </a:spcBef>
              <a:spcAft>
                <a:spcPts val="0"/>
              </a:spcAft>
              <a:buNone/>
            </a:pPr>
            <a:endParaRPr lang="en-US" sz="2400" b="0" i="0" u="none" strike="noStrike" dirty="0">
              <a:solidFill>
                <a:srgbClr val="212121"/>
              </a:solidFill>
              <a:effectLst/>
              <a:latin typeface="Calibri" panose="020F0502020204030204" pitchFamily="34" charset="0"/>
            </a:endParaRPr>
          </a:p>
          <a:p>
            <a:pPr marL="0" marR="0" algn="l">
              <a:spcBef>
                <a:spcPts val="0"/>
              </a:spcBef>
              <a:spcAft>
                <a:spcPts val="0"/>
              </a:spcAft>
              <a:buFont typeface="Arial" panose="020B0604020202020204" pitchFamily="34" charset="0"/>
              <a:buChar char="•"/>
            </a:pPr>
            <a:r>
              <a:rPr lang="en-US" sz="2400" b="0" i="0" strike="noStrike" dirty="0">
                <a:effectLst/>
                <a:latin typeface="Calibri" panose="020F0502020204030204" pitchFamily="34" charset="0"/>
              </a:rPr>
              <a:t>Lower Costs, More Transparencies Act</a:t>
            </a:r>
            <a:r>
              <a:rPr lang="en-US" sz="2400" dirty="0">
                <a:latin typeface="Calibri" panose="020F0502020204030204" pitchFamily="34" charset="0"/>
              </a:rPr>
              <a:t> </a:t>
            </a:r>
          </a:p>
          <a:p>
            <a:pPr marL="0" marR="0" indent="0" algn="l">
              <a:spcBef>
                <a:spcPts val="0"/>
              </a:spcBef>
              <a:spcAft>
                <a:spcPts val="0"/>
              </a:spcAft>
              <a:buNone/>
            </a:pPr>
            <a:endParaRPr lang="en-US" sz="2400" dirty="0">
              <a:solidFill>
                <a:srgbClr val="212121"/>
              </a:solidFill>
              <a:latin typeface="Calibri" panose="020F0502020204030204" pitchFamily="34" charset="0"/>
            </a:endParaRPr>
          </a:p>
          <a:p>
            <a:pPr marL="0" marR="0" algn="l">
              <a:spcBef>
                <a:spcPts val="0"/>
              </a:spcBef>
              <a:spcAft>
                <a:spcPts val="0"/>
              </a:spcAft>
              <a:buFont typeface="Arial" panose="020B0604020202020204" pitchFamily="34" charset="0"/>
              <a:buChar char="•"/>
            </a:pPr>
            <a:r>
              <a:rPr lang="en-US" sz="2400" b="0" i="0" u="none" strike="noStrike" dirty="0">
                <a:solidFill>
                  <a:srgbClr val="183151"/>
                </a:solidFill>
                <a:effectLst/>
              </a:rPr>
              <a:t>Specialty Physicians Advancing Rural Care </a:t>
            </a:r>
            <a:r>
              <a:rPr lang="en-US" sz="2400" b="0" i="0" u="none" strike="noStrike" dirty="0">
                <a:solidFill>
                  <a:srgbClr val="212121"/>
                </a:solidFill>
                <a:effectLst/>
                <a:latin typeface="Calibri" panose="020F0502020204030204" pitchFamily="34" charset="0"/>
              </a:rPr>
              <a:t>(SPARC) Act (</a:t>
            </a:r>
            <a:r>
              <a:rPr lang="en-US" sz="2400" b="0" i="0" u="sng" strike="noStrike" dirty="0">
                <a:effectLst/>
                <a:latin typeface="Calibri" panose="020F0502020204030204" pitchFamily="34" charset="0"/>
              </a:rPr>
              <a:t>S. 705</a:t>
            </a:r>
            <a:r>
              <a:rPr lang="en-US" sz="2400" b="0" i="0" u="none" strike="noStrike" dirty="0">
                <a:effectLst/>
                <a:latin typeface="Calibri" panose="020F0502020204030204" pitchFamily="34" charset="0"/>
              </a:rPr>
              <a:t>/ </a:t>
            </a:r>
            <a:r>
              <a:rPr lang="en-US" sz="2400" b="0" i="0" u="sng" strike="noStrike" dirty="0">
                <a:effectLst/>
                <a:latin typeface="Calibri" panose="020F0502020204030204" pitchFamily="34" charset="0"/>
              </a:rPr>
              <a:t>H.R. 2761</a:t>
            </a:r>
            <a:r>
              <a:rPr lang="en-US" sz="2400" b="0" i="0" u="none" strike="noStrike" dirty="0">
                <a:solidFill>
                  <a:srgbClr val="212121"/>
                </a:solidFill>
                <a:effectLst/>
                <a:latin typeface="Calibri" panose="020F0502020204030204" pitchFamily="34" charset="0"/>
              </a:rPr>
              <a:t>).  </a:t>
            </a:r>
            <a:r>
              <a:rPr lang="en-US" b="0" i="0" u="none" strike="noStrike" dirty="0">
                <a:solidFill>
                  <a:srgbClr val="212121"/>
                </a:solidFill>
                <a:effectLst/>
                <a:latin typeface="Calibri" panose="020F0502020204030204" pitchFamily="34" charset="0"/>
              </a:rPr>
              <a:t> </a:t>
            </a:r>
          </a:p>
          <a:p>
            <a:pPr marL="0" indent="0">
              <a:buNone/>
            </a:pPr>
            <a:endParaRPr lang="en-US" dirty="0"/>
          </a:p>
        </p:txBody>
      </p:sp>
    </p:spTree>
    <p:extLst>
      <p:ext uri="{BB962C8B-B14F-4D97-AF65-F5344CB8AC3E}">
        <p14:creationId xmlns:p14="http://schemas.microsoft.com/office/powerpoint/2010/main" val="4029610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E295BB-A2D1-010B-1D54-B8BD7A2B5C80}"/>
              </a:ext>
            </a:extLst>
          </p:cNvPr>
          <p:cNvPicPr>
            <a:picLocks noChangeAspect="1"/>
          </p:cNvPicPr>
          <p:nvPr/>
        </p:nvPicPr>
        <p:blipFill>
          <a:blip r:embed="rId3"/>
          <a:stretch>
            <a:fillRect/>
          </a:stretch>
        </p:blipFill>
        <p:spPr>
          <a:xfrm>
            <a:off x="1908185" y="187376"/>
            <a:ext cx="8375630" cy="6483247"/>
          </a:xfrm>
          <a:prstGeom prst="rect">
            <a:avLst/>
          </a:prstGeom>
        </p:spPr>
      </p:pic>
      <p:sp>
        <p:nvSpPr>
          <p:cNvPr id="5" name="TextBox 4">
            <a:extLst>
              <a:ext uri="{FF2B5EF4-FFF2-40B4-BE49-F238E27FC236}">
                <a16:creationId xmlns:a16="http://schemas.microsoft.com/office/drawing/2014/main" id="{93ECB102-0541-39E5-3C50-EFECC99762D9}"/>
              </a:ext>
            </a:extLst>
          </p:cNvPr>
          <p:cNvSpPr txBox="1"/>
          <p:nvPr/>
        </p:nvSpPr>
        <p:spPr>
          <a:xfrm>
            <a:off x="2106117" y="888416"/>
            <a:ext cx="6303365" cy="1077218"/>
          </a:xfrm>
          <a:prstGeom prst="rect">
            <a:avLst/>
          </a:prstGeom>
          <a:solidFill>
            <a:schemeClr val="bg1"/>
          </a:solidFill>
        </p:spPr>
        <p:txBody>
          <a:bodyPr wrap="square" rtlCol="0">
            <a:spAutoFit/>
          </a:bodyPr>
          <a:lstStyle/>
          <a:p>
            <a:r>
              <a:rPr lang="en-US" sz="3200" b="1" dirty="0">
                <a:latin typeface="Trebuchet MS" panose="020B0603020202020204" pitchFamily="34" charset="0"/>
              </a:rPr>
              <a:t>Physician Supply and Demand:</a:t>
            </a:r>
          </a:p>
          <a:p>
            <a:r>
              <a:rPr lang="en-US" sz="3200" b="1" dirty="0">
                <a:latin typeface="Trebuchet MS" panose="020B0603020202020204" pitchFamily="34" charset="0"/>
              </a:rPr>
              <a:t>Projections From 2019 to 2034</a:t>
            </a:r>
          </a:p>
        </p:txBody>
      </p:sp>
    </p:spTree>
    <p:extLst>
      <p:ext uri="{BB962C8B-B14F-4D97-AF65-F5344CB8AC3E}">
        <p14:creationId xmlns:p14="http://schemas.microsoft.com/office/powerpoint/2010/main" val="242242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0D05CC-BF14-024F-8228-FC9A8817F0D5}"/>
              </a:ext>
            </a:extLst>
          </p:cNvPr>
          <p:cNvPicPr>
            <a:picLocks noChangeAspect="1"/>
          </p:cNvPicPr>
          <p:nvPr/>
        </p:nvPicPr>
        <p:blipFill>
          <a:blip r:embed="rId2"/>
          <a:stretch>
            <a:fillRect/>
          </a:stretch>
        </p:blipFill>
        <p:spPr>
          <a:xfrm>
            <a:off x="103188" y="1414103"/>
            <a:ext cx="5668961" cy="3042009"/>
          </a:xfrm>
          <a:prstGeom prst="rect">
            <a:avLst/>
          </a:prstGeom>
        </p:spPr>
      </p:pic>
      <p:graphicFrame>
        <p:nvGraphicFramePr>
          <p:cNvPr id="8" name="Table 7">
            <a:extLst>
              <a:ext uri="{FF2B5EF4-FFF2-40B4-BE49-F238E27FC236}">
                <a16:creationId xmlns:a16="http://schemas.microsoft.com/office/drawing/2014/main" id="{1AC570DD-929F-C547-8188-12119B823DB5}"/>
              </a:ext>
            </a:extLst>
          </p:cNvPr>
          <p:cNvGraphicFramePr>
            <a:graphicFrameLocks noGrp="1"/>
          </p:cNvGraphicFramePr>
          <p:nvPr/>
        </p:nvGraphicFramePr>
        <p:xfrm>
          <a:off x="6043612" y="3046095"/>
          <a:ext cx="5956038" cy="2595880"/>
        </p:xfrm>
        <a:graphic>
          <a:graphicData uri="http://schemas.openxmlformats.org/drawingml/2006/table">
            <a:tbl>
              <a:tblPr firstRow="1" bandRow="1">
                <a:tableStyleId>{5C22544A-7EE6-4342-B048-85BDC9FD1C3A}</a:tableStyleId>
              </a:tblPr>
              <a:tblGrid>
                <a:gridCol w="3800959">
                  <a:extLst>
                    <a:ext uri="{9D8B030D-6E8A-4147-A177-3AD203B41FA5}">
                      <a16:colId xmlns:a16="http://schemas.microsoft.com/office/drawing/2014/main" val="3045618907"/>
                    </a:ext>
                  </a:extLst>
                </a:gridCol>
                <a:gridCol w="2155079">
                  <a:extLst>
                    <a:ext uri="{9D8B030D-6E8A-4147-A177-3AD203B41FA5}">
                      <a16:colId xmlns:a16="http://schemas.microsoft.com/office/drawing/2014/main" val="3652062624"/>
                    </a:ext>
                  </a:extLst>
                </a:gridCol>
              </a:tblGrid>
              <a:tr h="370840">
                <a:tc>
                  <a:txBody>
                    <a:bodyPr/>
                    <a:lstStyle/>
                    <a:p>
                      <a:r>
                        <a:rPr lang="en-US" dirty="0"/>
                        <a:t>Specialty </a:t>
                      </a:r>
                    </a:p>
                  </a:txBody>
                  <a:tcPr/>
                </a:tc>
                <a:tc>
                  <a:txBody>
                    <a:bodyPr/>
                    <a:lstStyle/>
                    <a:p>
                      <a:r>
                        <a:rPr lang="en-US" dirty="0"/>
                        <a:t># Filled / # Positions</a:t>
                      </a:r>
                    </a:p>
                  </a:txBody>
                  <a:tcPr/>
                </a:tc>
                <a:extLst>
                  <a:ext uri="{0D108BD9-81ED-4DB2-BD59-A6C34878D82A}">
                    <a16:rowId xmlns:a16="http://schemas.microsoft.com/office/drawing/2014/main" val="937374533"/>
                  </a:ext>
                </a:extLst>
              </a:tr>
              <a:tr h="370840">
                <a:tc>
                  <a:txBody>
                    <a:bodyPr/>
                    <a:lstStyle/>
                    <a:p>
                      <a:r>
                        <a:rPr lang="en-US" b="1" dirty="0"/>
                        <a:t>Radiology- diagnostic</a:t>
                      </a:r>
                    </a:p>
                  </a:txBody>
                  <a:tcPr/>
                </a:tc>
                <a:tc>
                  <a:txBody>
                    <a:bodyPr/>
                    <a:lstStyle/>
                    <a:p>
                      <a:r>
                        <a:rPr lang="en-US" b="1" dirty="0"/>
                        <a:t>1006/1006</a:t>
                      </a:r>
                    </a:p>
                  </a:txBody>
                  <a:tcPr/>
                </a:tc>
                <a:extLst>
                  <a:ext uri="{0D108BD9-81ED-4DB2-BD59-A6C34878D82A}">
                    <a16:rowId xmlns:a16="http://schemas.microsoft.com/office/drawing/2014/main" val="2793535032"/>
                  </a:ext>
                </a:extLst>
              </a:tr>
              <a:tr h="370840">
                <a:tc>
                  <a:txBody>
                    <a:bodyPr/>
                    <a:lstStyle/>
                    <a:p>
                      <a:r>
                        <a:rPr lang="en-US" b="1" dirty="0"/>
                        <a:t>Interventional Radiology (integrated)</a:t>
                      </a:r>
                    </a:p>
                  </a:txBody>
                  <a:tcPr/>
                </a:tc>
                <a:tc>
                  <a:txBody>
                    <a:bodyPr/>
                    <a:lstStyle/>
                    <a:p>
                      <a:r>
                        <a:rPr lang="en-US" b="1" dirty="0"/>
                        <a:t>123/125</a:t>
                      </a:r>
                    </a:p>
                  </a:txBody>
                  <a:tcPr/>
                </a:tc>
                <a:extLst>
                  <a:ext uri="{0D108BD9-81ED-4DB2-BD59-A6C34878D82A}">
                    <a16:rowId xmlns:a16="http://schemas.microsoft.com/office/drawing/2014/main" val="287353817"/>
                  </a:ext>
                </a:extLst>
              </a:tr>
              <a:tr h="370840">
                <a:tc>
                  <a:txBody>
                    <a:bodyPr/>
                    <a:lstStyle/>
                    <a:p>
                      <a:r>
                        <a:rPr lang="en-US" dirty="0"/>
                        <a:t>Orthopaedic surgery</a:t>
                      </a:r>
                    </a:p>
                  </a:txBody>
                  <a:tcPr/>
                </a:tc>
                <a:tc>
                  <a:txBody>
                    <a:bodyPr/>
                    <a:lstStyle/>
                    <a:p>
                      <a:r>
                        <a:rPr lang="en-US" dirty="0"/>
                        <a:t>899/899</a:t>
                      </a:r>
                    </a:p>
                  </a:txBody>
                  <a:tcPr/>
                </a:tc>
                <a:extLst>
                  <a:ext uri="{0D108BD9-81ED-4DB2-BD59-A6C34878D82A}">
                    <a16:rowId xmlns:a16="http://schemas.microsoft.com/office/drawing/2014/main" val="2121023999"/>
                  </a:ext>
                </a:extLst>
              </a:tr>
              <a:tr h="370840">
                <a:tc>
                  <a:txBody>
                    <a:bodyPr/>
                    <a:lstStyle/>
                    <a:p>
                      <a:r>
                        <a:rPr lang="en-US" dirty="0"/>
                        <a:t>Plastic surgery (integrated)</a:t>
                      </a:r>
                    </a:p>
                  </a:txBody>
                  <a:tcPr/>
                </a:tc>
                <a:tc>
                  <a:txBody>
                    <a:bodyPr/>
                    <a:lstStyle/>
                    <a:p>
                      <a:r>
                        <a:rPr lang="en-US" dirty="0"/>
                        <a:t>207/207</a:t>
                      </a:r>
                    </a:p>
                  </a:txBody>
                  <a:tcPr/>
                </a:tc>
                <a:extLst>
                  <a:ext uri="{0D108BD9-81ED-4DB2-BD59-A6C34878D82A}">
                    <a16:rowId xmlns:a16="http://schemas.microsoft.com/office/drawing/2014/main" val="4283832733"/>
                  </a:ext>
                </a:extLst>
              </a:tr>
              <a:tr h="370840">
                <a:tc>
                  <a:txBody>
                    <a:bodyPr/>
                    <a:lstStyle/>
                    <a:p>
                      <a:r>
                        <a:rPr lang="en-US" dirty="0"/>
                        <a:t>Dermatology</a:t>
                      </a:r>
                    </a:p>
                  </a:txBody>
                  <a:tcPr/>
                </a:tc>
                <a:tc>
                  <a:txBody>
                    <a:bodyPr/>
                    <a:lstStyle/>
                    <a:p>
                      <a:r>
                        <a:rPr lang="en-US" dirty="0"/>
                        <a:t>29/29</a:t>
                      </a:r>
                    </a:p>
                  </a:txBody>
                  <a:tcPr/>
                </a:tc>
                <a:extLst>
                  <a:ext uri="{0D108BD9-81ED-4DB2-BD59-A6C34878D82A}">
                    <a16:rowId xmlns:a16="http://schemas.microsoft.com/office/drawing/2014/main" val="2675364435"/>
                  </a:ext>
                </a:extLst>
              </a:tr>
              <a:tr h="370840">
                <a:tc>
                  <a:txBody>
                    <a:bodyPr/>
                    <a:lstStyle/>
                    <a:p>
                      <a:r>
                        <a:rPr lang="en-US" dirty="0"/>
                        <a:t>Neurosurgery</a:t>
                      </a:r>
                    </a:p>
                  </a:txBody>
                  <a:tcPr/>
                </a:tc>
                <a:tc>
                  <a:txBody>
                    <a:bodyPr/>
                    <a:lstStyle/>
                    <a:p>
                      <a:r>
                        <a:rPr lang="en-US" dirty="0"/>
                        <a:t>240/243</a:t>
                      </a:r>
                    </a:p>
                  </a:txBody>
                  <a:tcPr/>
                </a:tc>
                <a:extLst>
                  <a:ext uri="{0D108BD9-81ED-4DB2-BD59-A6C34878D82A}">
                    <a16:rowId xmlns:a16="http://schemas.microsoft.com/office/drawing/2014/main" val="4143186072"/>
                  </a:ext>
                </a:extLst>
              </a:tr>
            </a:tbl>
          </a:graphicData>
        </a:graphic>
      </p:graphicFrame>
      <p:pic>
        <p:nvPicPr>
          <p:cNvPr id="10" name="Picture 9">
            <a:extLst>
              <a:ext uri="{FF2B5EF4-FFF2-40B4-BE49-F238E27FC236}">
                <a16:creationId xmlns:a16="http://schemas.microsoft.com/office/drawing/2014/main" id="{72F3ACFD-8CF0-264C-BF78-DB20D93A71EC}"/>
              </a:ext>
            </a:extLst>
          </p:cNvPr>
          <p:cNvPicPr>
            <a:picLocks noChangeAspect="1"/>
          </p:cNvPicPr>
          <p:nvPr/>
        </p:nvPicPr>
        <p:blipFill>
          <a:blip r:embed="rId3"/>
          <a:stretch>
            <a:fillRect/>
          </a:stretch>
        </p:blipFill>
        <p:spPr>
          <a:xfrm>
            <a:off x="6043612" y="663278"/>
            <a:ext cx="3898900" cy="1168400"/>
          </a:xfrm>
          <a:prstGeom prst="rect">
            <a:avLst/>
          </a:prstGeom>
        </p:spPr>
      </p:pic>
      <p:pic>
        <p:nvPicPr>
          <p:cNvPr id="12" name="Picture 11">
            <a:extLst>
              <a:ext uri="{FF2B5EF4-FFF2-40B4-BE49-F238E27FC236}">
                <a16:creationId xmlns:a16="http://schemas.microsoft.com/office/drawing/2014/main" id="{84FD3545-8D18-2148-AD1D-70505817F1F2}"/>
              </a:ext>
            </a:extLst>
          </p:cNvPr>
          <p:cNvPicPr>
            <a:picLocks noChangeAspect="1"/>
          </p:cNvPicPr>
          <p:nvPr/>
        </p:nvPicPr>
        <p:blipFill>
          <a:blip r:embed="rId4"/>
          <a:stretch>
            <a:fillRect/>
          </a:stretch>
        </p:blipFill>
        <p:spPr>
          <a:xfrm>
            <a:off x="6043612" y="1944073"/>
            <a:ext cx="4560888" cy="989627"/>
          </a:xfrm>
          <a:prstGeom prst="rect">
            <a:avLst/>
          </a:prstGeom>
        </p:spPr>
      </p:pic>
    </p:spTree>
    <p:extLst>
      <p:ext uri="{BB962C8B-B14F-4D97-AF65-F5344CB8AC3E}">
        <p14:creationId xmlns:p14="http://schemas.microsoft.com/office/powerpoint/2010/main" val="11247863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ure thumbnail g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353" y="345471"/>
            <a:ext cx="9016410" cy="49092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2486" y="6039042"/>
            <a:ext cx="42767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Kahn, et al, IJROBP 2020;106(1)</a:t>
            </a:r>
          </a:p>
        </p:txBody>
      </p:sp>
      <p:sp>
        <p:nvSpPr>
          <p:cNvPr id="2" name="TextBox 1">
            <a:extLst>
              <a:ext uri="{FF2B5EF4-FFF2-40B4-BE49-F238E27FC236}">
                <a16:creationId xmlns:a16="http://schemas.microsoft.com/office/drawing/2014/main" id="{B3D96D53-4F31-34CD-384A-9A4BD7573821}"/>
              </a:ext>
            </a:extLst>
          </p:cNvPr>
          <p:cNvSpPr txBox="1"/>
          <p:nvPr/>
        </p:nvSpPr>
        <p:spPr>
          <a:xfrm>
            <a:off x="3220388" y="559865"/>
            <a:ext cx="3777521" cy="1200329"/>
          </a:xfrm>
          <a:prstGeom prst="rect">
            <a:avLst/>
          </a:prstGeom>
          <a:noFill/>
        </p:spPr>
        <p:txBody>
          <a:bodyPr wrap="square" rtlCol="0">
            <a:spAutoFit/>
          </a:bodyPr>
          <a:lstStyle/>
          <a:p>
            <a:pPr algn="ctr"/>
            <a:r>
              <a:rPr lang="en-US" sz="3600" dirty="0"/>
              <a:t>National Residency Match Program</a:t>
            </a:r>
          </a:p>
        </p:txBody>
      </p:sp>
      <p:sp>
        <p:nvSpPr>
          <p:cNvPr id="3" name="TextBox 2">
            <a:extLst>
              <a:ext uri="{FF2B5EF4-FFF2-40B4-BE49-F238E27FC236}">
                <a16:creationId xmlns:a16="http://schemas.microsoft.com/office/drawing/2014/main" id="{B2A873DF-1BD8-0536-EBDB-4686F5EEE7C5}"/>
              </a:ext>
            </a:extLst>
          </p:cNvPr>
          <p:cNvSpPr txBox="1"/>
          <p:nvPr/>
        </p:nvSpPr>
        <p:spPr>
          <a:xfrm>
            <a:off x="8618386" y="1425580"/>
            <a:ext cx="2276408" cy="461665"/>
          </a:xfrm>
          <a:prstGeom prst="rect">
            <a:avLst/>
          </a:prstGeom>
          <a:noFill/>
        </p:spPr>
        <p:txBody>
          <a:bodyPr wrap="square" rtlCol="0">
            <a:spAutoFit/>
          </a:bodyPr>
          <a:lstStyle/>
          <a:p>
            <a:r>
              <a:rPr lang="en-US" sz="2400" dirty="0"/>
              <a:t>Rad Onc slots</a:t>
            </a:r>
          </a:p>
        </p:txBody>
      </p:sp>
      <p:sp>
        <p:nvSpPr>
          <p:cNvPr id="5" name="TextBox 4">
            <a:extLst>
              <a:ext uri="{FF2B5EF4-FFF2-40B4-BE49-F238E27FC236}">
                <a16:creationId xmlns:a16="http://schemas.microsoft.com/office/drawing/2014/main" id="{90F36906-08E1-41A9-46DF-A4DF87229D8E}"/>
              </a:ext>
            </a:extLst>
          </p:cNvPr>
          <p:cNvSpPr txBox="1"/>
          <p:nvPr/>
        </p:nvSpPr>
        <p:spPr>
          <a:xfrm>
            <a:off x="8722443" y="3869941"/>
            <a:ext cx="2504842" cy="461665"/>
          </a:xfrm>
          <a:prstGeom prst="rect">
            <a:avLst/>
          </a:prstGeom>
          <a:noFill/>
        </p:spPr>
        <p:txBody>
          <a:bodyPr wrap="square" rtlCol="0">
            <a:spAutoFit/>
          </a:bodyPr>
          <a:lstStyle/>
          <a:p>
            <a:r>
              <a:rPr lang="en-US" sz="2400" dirty="0"/>
              <a:t>Rad Onc Programs</a:t>
            </a:r>
          </a:p>
        </p:txBody>
      </p:sp>
    </p:spTree>
    <p:extLst>
      <p:ext uri="{BB962C8B-B14F-4D97-AF65-F5344CB8AC3E}">
        <p14:creationId xmlns:p14="http://schemas.microsoft.com/office/powerpoint/2010/main" val="275751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649" y="152473"/>
            <a:ext cx="10515600" cy="1325563"/>
          </a:xfrm>
        </p:spPr>
        <p:txBody>
          <a:bodyPr>
            <a:normAutofit/>
          </a:bodyPr>
          <a:lstStyle/>
          <a:p>
            <a:r>
              <a:rPr lang="en-US" sz="3600" dirty="0"/>
              <a:t>R.O. Expansion: National Residency Match Program </a:t>
            </a:r>
          </a:p>
        </p:txBody>
      </p:sp>
      <p:graphicFrame>
        <p:nvGraphicFramePr>
          <p:cNvPr id="4" name="Chart 3">
            <a:extLst>
              <a:ext uri="{FF2B5EF4-FFF2-40B4-BE49-F238E27FC236}">
                <a16:creationId xmlns:a16="http://schemas.microsoft.com/office/drawing/2014/main" id="{6AFAA2AC-E329-F4EA-752E-36FD68F49BAB}"/>
              </a:ext>
            </a:extLst>
          </p:cNvPr>
          <p:cNvGraphicFramePr>
            <a:graphicFrameLocks/>
          </p:cNvGraphicFramePr>
          <p:nvPr/>
        </p:nvGraphicFramePr>
        <p:xfrm>
          <a:off x="1296649" y="1349114"/>
          <a:ext cx="9631181" cy="51041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1456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CBF5F-0A40-B682-4B53-149B8A5076F4}"/>
              </a:ext>
            </a:extLst>
          </p:cNvPr>
          <p:cNvSpPr>
            <a:spLocks noGrp="1"/>
          </p:cNvSpPr>
          <p:nvPr>
            <p:ph type="title"/>
          </p:nvPr>
        </p:nvSpPr>
        <p:spPr>
          <a:xfrm>
            <a:off x="1275389" y="389145"/>
            <a:ext cx="9640031" cy="3767185"/>
          </a:xfrm>
        </p:spPr>
        <p:txBody>
          <a:bodyPr/>
          <a:lstStyle/>
          <a:p>
            <a:pPr algn="ctr"/>
            <a:r>
              <a:rPr lang="en-US" sz="3200" i="0" u="none" strike="noStrike" dirty="0">
                <a:solidFill>
                  <a:schemeClr val="tx1"/>
                </a:solidFill>
                <a:effectLst/>
                <a:latin typeface="Helvetica" pitchFamily="2" charset="0"/>
              </a:rPr>
              <a:t>Budget Neutrality and Medicare Physician Fee Schedule Reimbursement Trends for Radiologists, 2005 to 2021</a:t>
            </a:r>
            <a:br>
              <a:rPr lang="en-US" i="0" u="none" strike="noStrike" dirty="0">
                <a:solidFill>
                  <a:schemeClr val="tx1"/>
                </a:solidFill>
                <a:effectLst/>
                <a:latin typeface="Helvetica" pitchFamily="2" charset="0"/>
              </a:rPr>
            </a:br>
            <a:br>
              <a:rPr lang="en-US" i="0" u="none" strike="noStrike" dirty="0">
                <a:solidFill>
                  <a:schemeClr val="tx1"/>
                </a:solidFill>
                <a:effectLst/>
                <a:latin typeface="Helvetica" pitchFamily="2" charset="0"/>
              </a:rPr>
            </a:br>
            <a:br>
              <a:rPr lang="en-US" i="0" u="none" strike="noStrike" dirty="0">
                <a:solidFill>
                  <a:schemeClr val="tx1"/>
                </a:solidFill>
                <a:effectLst/>
                <a:latin typeface="Helvetica" pitchFamily="2" charset="0"/>
              </a:rPr>
            </a:br>
            <a:br>
              <a:rPr lang="en-US" i="0" u="none" strike="noStrike" dirty="0">
                <a:solidFill>
                  <a:schemeClr val="tx1"/>
                </a:solidFill>
                <a:effectLst/>
                <a:latin typeface="Helvetica" pitchFamily="2" charset="0"/>
              </a:rPr>
            </a:br>
            <a:endParaRPr lang="en-US" dirty="0">
              <a:solidFill>
                <a:schemeClr val="tx1"/>
              </a:solidFill>
            </a:endParaRPr>
          </a:p>
        </p:txBody>
      </p:sp>
      <p:sp>
        <p:nvSpPr>
          <p:cNvPr id="3" name="Subtitle 2">
            <a:extLst>
              <a:ext uri="{FF2B5EF4-FFF2-40B4-BE49-F238E27FC236}">
                <a16:creationId xmlns:a16="http://schemas.microsoft.com/office/drawing/2014/main" id="{B3769213-FE46-8849-08F2-7FA861ACEE15}"/>
              </a:ext>
            </a:extLst>
          </p:cNvPr>
          <p:cNvSpPr>
            <a:spLocks noGrp="1"/>
          </p:cNvSpPr>
          <p:nvPr>
            <p:ph type="subTitle"/>
          </p:nvPr>
        </p:nvSpPr>
        <p:spPr>
          <a:xfrm>
            <a:off x="706738" y="2397428"/>
            <a:ext cx="10971300" cy="665823"/>
          </a:xfrm>
        </p:spPr>
        <p:txBody>
          <a:bodyPr/>
          <a:lstStyle/>
          <a:p>
            <a:pPr algn="l">
              <a:buFont typeface="Arial" panose="020B0604020202020204" pitchFamily="34" charset="0"/>
              <a:buChar char="•"/>
            </a:pPr>
            <a:r>
              <a:rPr lang="en-US" sz="2400" dirty="0">
                <a:solidFill>
                  <a:srgbClr val="505050"/>
                </a:solidFill>
                <a:latin typeface="Helvetica" pitchFamily="2" charset="0"/>
              </a:rPr>
              <a:t>RVUs per beneficiary performed by radiologists increased 13.1% from </a:t>
            </a:r>
          </a:p>
          <a:p>
            <a:pPr algn="l"/>
            <a:r>
              <a:rPr lang="en-US" sz="2400" dirty="0">
                <a:solidFill>
                  <a:srgbClr val="505050"/>
                </a:solidFill>
                <a:latin typeface="Helvetica" pitchFamily="2" charset="0"/>
              </a:rPr>
              <a:t>2005 to 2021</a:t>
            </a:r>
            <a:endParaRPr lang="en-US" sz="2400" dirty="0"/>
          </a:p>
        </p:txBody>
      </p:sp>
      <p:sp>
        <p:nvSpPr>
          <p:cNvPr id="7" name="TextBox 6">
            <a:extLst>
              <a:ext uri="{FF2B5EF4-FFF2-40B4-BE49-F238E27FC236}">
                <a16:creationId xmlns:a16="http://schemas.microsoft.com/office/drawing/2014/main" id="{DD3339A3-C869-D173-DB2D-51F5454434F2}"/>
              </a:ext>
            </a:extLst>
          </p:cNvPr>
          <p:cNvSpPr txBox="1"/>
          <p:nvPr/>
        </p:nvSpPr>
        <p:spPr>
          <a:xfrm>
            <a:off x="609755" y="4350120"/>
            <a:ext cx="6097772" cy="369332"/>
          </a:xfrm>
          <a:prstGeom prst="rect">
            <a:avLst/>
          </a:prstGeom>
          <a:noFill/>
        </p:spPr>
        <p:txBody>
          <a:bodyPr wrap="square">
            <a:spAutoFit/>
          </a:bodyPr>
          <a:lstStyle/>
          <a:p>
            <a:r>
              <a:rPr lang="en-US" sz="1800" i="0" u="none" strike="noStrike" dirty="0">
                <a:solidFill>
                  <a:schemeClr val="tx1"/>
                </a:solidFill>
                <a:effectLst/>
                <a:latin typeface="Helvetica" pitchFamily="2" charset="0"/>
              </a:rPr>
              <a:t>https://doi.org/10.1016/j.jacr.2023.07.009</a:t>
            </a:r>
            <a:endParaRPr lang="en-US" dirty="0"/>
          </a:p>
        </p:txBody>
      </p:sp>
    </p:spTree>
    <p:extLst>
      <p:ext uri="{BB962C8B-B14F-4D97-AF65-F5344CB8AC3E}">
        <p14:creationId xmlns:p14="http://schemas.microsoft.com/office/powerpoint/2010/main" val="4076804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00FBAF0-AE6C-1BE1-9BDF-BF305BC20F9A}"/>
              </a:ext>
            </a:extLst>
          </p:cNvPr>
          <p:cNvSpPr>
            <a:spLocks noGrp="1"/>
          </p:cNvSpPr>
          <p:nvPr>
            <p:ph idx="1"/>
          </p:nvPr>
        </p:nvSpPr>
        <p:spPr>
          <a:xfrm>
            <a:off x="838200" y="2670048"/>
            <a:ext cx="10515600" cy="3910861"/>
          </a:xfrm>
        </p:spPr>
        <p:txBody>
          <a:bodyPr>
            <a:normAutofit fontScale="92500" lnSpcReduction="10000"/>
          </a:bodyPr>
          <a:lstStyle/>
          <a:p>
            <a:r>
              <a:rPr lang="en-US" sz="2600" b="0" i="0" u="none" strike="noStrike" dirty="0">
                <a:solidFill>
                  <a:srgbClr val="2A2A2A"/>
                </a:solidFill>
                <a:effectLst/>
                <a:latin typeface="Arial" panose="020B0604020202020204" pitchFamily="34" charset="0"/>
                <a:cs typeface="Arial" panose="020B0604020202020204" pitchFamily="34" charset="0"/>
              </a:rPr>
              <a:t>There are more than 350,000 nurse practitioners in the United States.</a:t>
            </a:r>
          </a:p>
          <a:p>
            <a:r>
              <a:rPr lang="en-US" sz="2600" dirty="0">
                <a:solidFill>
                  <a:srgbClr val="2A2A2A"/>
                </a:solidFill>
                <a:latin typeface="Arial" panose="020B0604020202020204" pitchFamily="34" charset="0"/>
                <a:cs typeface="Arial" panose="020B0604020202020204" pitchFamily="34" charset="0"/>
              </a:rPr>
              <a:t>Organizations</a:t>
            </a:r>
            <a:r>
              <a:rPr lang="en-US" sz="2600" b="0" i="0" u="none" strike="noStrike" dirty="0">
                <a:solidFill>
                  <a:srgbClr val="2A2A2A"/>
                </a:solidFill>
                <a:effectLst/>
                <a:latin typeface="Arial" panose="020B0604020202020204" pitchFamily="34" charset="0"/>
                <a:cs typeface="Arial" panose="020B0604020202020204" pitchFamily="34" charset="0"/>
              </a:rPr>
              <a:t> have long pushed for N.P. independence.</a:t>
            </a:r>
          </a:p>
          <a:p>
            <a:r>
              <a:rPr lang="en-US" sz="2600" b="0" i="0" u="none" strike="noStrike" dirty="0">
                <a:solidFill>
                  <a:srgbClr val="2A2A2A"/>
                </a:solidFill>
                <a:effectLst/>
                <a:latin typeface="Arial" panose="020B0604020202020204" pitchFamily="34" charset="0"/>
                <a:cs typeface="Arial" panose="020B0604020202020204" pitchFamily="34" charset="0"/>
              </a:rPr>
              <a:t>More than half of states no longer require a physician to sign off on the work of a nurse practitioner.</a:t>
            </a:r>
          </a:p>
          <a:p>
            <a:pPr lvl="1"/>
            <a:r>
              <a:rPr lang="en-US" sz="2300" b="0" i="0" u="none" strike="noStrike" dirty="0">
                <a:solidFill>
                  <a:srgbClr val="2A2A2A"/>
                </a:solidFill>
                <a:effectLst/>
                <a:latin typeface="Arial" panose="020B0604020202020204" pitchFamily="34" charset="0"/>
                <a:cs typeface="Arial" panose="020B0604020202020204" pitchFamily="34" charset="0"/>
              </a:rPr>
              <a:t>1994: 5</a:t>
            </a:r>
          </a:p>
          <a:p>
            <a:pPr lvl="1"/>
            <a:r>
              <a:rPr lang="en-US" sz="2300" b="0" i="0" u="none" strike="noStrike" dirty="0">
                <a:solidFill>
                  <a:srgbClr val="2A2A2A"/>
                </a:solidFill>
                <a:effectLst/>
                <a:latin typeface="Arial" panose="020B0604020202020204" pitchFamily="34" charset="0"/>
                <a:cs typeface="Arial" panose="020B0604020202020204" pitchFamily="34" charset="0"/>
              </a:rPr>
              <a:t>2000: 10</a:t>
            </a:r>
          </a:p>
          <a:p>
            <a:pPr lvl="1"/>
            <a:r>
              <a:rPr lang="en-US" sz="2300" b="0" i="0" u="none" strike="noStrike" dirty="0">
                <a:solidFill>
                  <a:srgbClr val="2A2A2A"/>
                </a:solidFill>
                <a:effectLst/>
                <a:latin typeface="Arial" panose="020B0604020202020204" pitchFamily="34" charset="0"/>
                <a:cs typeface="Arial" panose="020B0604020202020204" pitchFamily="34" charset="0"/>
              </a:rPr>
              <a:t>2005: 11</a:t>
            </a:r>
          </a:p>
          <a:p>
            <a:pPr lvl="1"/>
            <a:r>
              <a:rPr lang="en-US" sz="2300" b="0" i="0" u="none" strike="noStrike" dirty="0">
                <a:solidFill>
                  <a:srgbClr val="2A2A2A"/>
                </a:solidFill>
                <a:effectLst/>
                <a:latin typeface="Arial" panose="020B0604020202020204" pitchFamily="34" charset="0"/>
                <a:cs typeface="Arial" panose="020B0604020202020204" pitchFamily="34" charset="0"/>
              </a:rPr>
              <a:t>2023: 27 and D.C.</a:t>
            </a:r>
          </a:p>
          <a:p>
            <a:r>
              <a:rPr lang="en-US" sz="2600" dirty="0">
                <a:solidFill>
                  <a:srgbClr val="2A2A2A"/>
                </a:solidFill>
                <a:latin typeface="Arial" panose="020B0604020202020204" pitchFamily="34" charset="0"/>
                <a:cs typeface="Arial" panose="020B0604020202020204" pitchFamily="34" charset="0"/>
              </a:rPr>
              <a:t>Institute of Medicine (2010): “</a:t>
            </a:r>
            <a:r>
              <a:rPr lang="en-US" sz="2600" i="1" dirty="0">
                <a:effectLst/>
                <a:latin typeface="Arial" panose="020B0604020202020204" pitchFamily="34" charset="0"/>
                <a:cs typeface="Arial" panose="020B0604020202020204" pitchFamily="34" charset="0"/>
              </a:rPr>
              <a:t>Nurses should be full partners, with physicians and other health care professionals, in redesigning health care in the United States.” </a:t>
            </a:r>
          </a:p>
          <a:p>
            <a:pPr marL="0" indent="0">
              <a:buNone/>
            </a:pPr>
            <a:endParaRPr lang="en-US" dirty="0">
              <a:solidFill>
                <a:srgbClr val="2A2A2A"/>
              </a:solidFill>
              <a:latin typeface="Georgia" panose="02040502050405020303" pitchFamily="18" charset="0"/>
            </a:endParaRPr>
          </a:p>
        </p:txBody>
      </p:sp>
      <p:pic>
        <p:nvPicPr>
          <p:cNvPr id="2" name="Picture 1">
            <a:extLst>
              <a:ext uri="{FF2B5EF4-FFF2-40B4-BE49-F238E27FC236}">
                <a16:creationId xmlns:a16="http://schemas.microsoft.com/office/drawing/2014/main" id="{171AFA4D-C9EC-6BAB-45BF-C294E8D95962}"/>
              </a:ext>
            </a:extLst>
          </p:cNvPr>
          <p:cNvPicPr>
            <a:picLocks noChangeAspect="1"/>
          </p:cNvPicPr>
          <p:nvPr/>
        </p:nvPicPr>
        <p:blipFill>
          <a:blip r:embed="rId3"/>
          <a:stretch>
            <a:fillRect/>
          </a:stretch>
        </p:blipFill>
        <p:spPr>
          <a:xfrm>
            <a:off x="318977" y="521176"/>
            <a:ext cx="9185564" cy="1892415"/>
          </a:xfrm>
          <a:prstGeom prst="rect">
            <a:avLst/>
          </a:prstGeom>
        </p:spPr>
      </p:pic>
      <p:pic>
        <p:nvPicPr>
          <p:cNvPr id="1026" name="Picture 2" descr="Arlene Wright, DNP, APRN, FNP-BC, FNAP - Millennium Physician Group">
            <a:extLst>
              <a:ext uri="{FF2B5EF4-FFF2-40B4-BE49-F238E27FC236}">
                <a16:creationId xmlns:a16="http://schemas.microsoft.com/office/drawing/2014/main" id="{C3CEDA59-E672-F9C1-7214-FD37972273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7818" y="542718"/>
            <a:ext cx="2057400" cy="1870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3033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01761B-B67A-8D19-649D-AB9668FFC9B0}"/>
              </a:ext>
            </a:extLst>
          </p:cNvPr>
          <p:cNvPicPr>
            <a:picLocks noChangeAspect="1"/>
          </p:cNvPicPr>
          <p:nvPr/>
        </p:nvPicPr>
        <p:blipFill>
          <a:blip r:embed="rId3"/>
          <a:stretch>
            <a:fillRect/>
          </a:stretch>
        </p:blipFill>
        <p:spPr>
          <a:xfrm>
            <a:off x="710623" y="681037"/>
            <a:ext cx="2679700" cy="749300"/>
          </a:xfrm>
          <a:prstGeom prst="rect">
            <a:avLst/>
          </a:prstGeom>
        </p:spPr>
      </p:pic>
      <p:sp>
        <p:nvSpPr>
          <p:cNvPr id="3" name="Title 2">
            <a:extLst>
              <a:ext uri="{FF2B5EF4-FFF2-40B4-BE49-F238E27FC236}">
                <a16:creationId xmlns:a16="http://schemas.microsoft.com/office/drawing/2014/main" id="{6099B2D0-80D4-8951-95E0-812AC7C6951B}"/>
              </a:ext>
            </a:extLst>
          </p:cNvPr>
          <p:cNvSpPr>
            <a:spLocks noGrp="1"/>
          </p:cNvSpPr>
          <p:nvPr>
            <p:ph type="title"/>
          </p:nvPr>
        </p:nvSpPr>
        <p:spPr>
          <a:xfrm>
            <a:off x="710623" y="1564162"/>
            <a:ext cx="10515600" cy="1325563"/>
          </a:xfrm>
        </p:spPr>
        <p:txBody>
          <a:bodyPr>
            <a:normAutofit fontScale="90000"/>
          </a:bodyPr>
          <a:lstStyle/>
          <a:p>
            <a:r>
              <a:rPr lang="en-US" sz="2700" i="0" u="none" strike="noStrike" dirty="0">
                <a:effectLst/>
                <a:latin typeface="Helvetica Now Display Bold" pitchFamily="2" charset="0"/>
              </a:rPr>
              <a:t>Survey: 2023 Review of Physician and Advanced Practitioner Recruiting Incentives</a:t>
            </a:r>
            <a:br>
              <a:rPr lang="en-US" b="1" i="0" u="none" strike="noStrike" dirty="0">
                <a:effectLst/>
                <a:latin typeface="Helvetica Now Display Bold" pitchFamily="2" charset="0"/>
              </a:rPr>
            </a:br>
            <a:endParaRPr lang="en-US" dirty="0"/>
          </a:p>
        </p:txBody>
      </p:sp>
      <p:sp>
        <p:nvSpPr>
          <p:cNvPr id="4" name="Content Placeholder 3">
            <a:extLst>
              <a:ext uri="{FF2B5EF4-FFF2-40B4-BE49-F238E27FC236}">
                <a16:creationId xmlns:a16="http://schemas.microsoft.com/office/drawing/2014/main" id="{56693819-6190-2F03-C823-9A7D651F3711}"/>
              </a:ext>
            </a:extLst>
          </p:cNvPr>
          <p:cNvSpPr>
            <a:spLocks noGrp="1"/>
          </p:cNvSpPr>
          <p:nvPr>
            <p:ph idx="1"/>
          </p:nvPr>
        </p:nvSpPr>
        <p:spPr>
          <a:xfrm>
            <a:off x="710623" y="2370203"/>
            <a:ext cx="10515600" cy="4351338"/>
          </a:xfrm>
        </p:spPr>
        <p:txBody>
          <a:bodyPr>
            <a:normAutofit fontScale="92500" lnSpcReduction="10000"/>
          </a:bodyPr>
          <a:lstStyle/>
          <a:p>
            <a:r>
              <a:rPr lang="en-US" b="0" i="0" u="none" strike="noStrike" dirty="0">
                <a:solidFill>
                  <a:schemeClr val="bg2">
                    <a:lumMod val="75000"/>
                  </a:schemeClr>
                </a:solidFill>
                <a:effectLst/>
                <a:latin typeface="-webkit-standard"/>
              </a:rPr>
              <a:t>Radiology is the third most sought-after specialty among healthcare employers</a:t>
            </a:r>
          </a:p>
          <a:p>
            <a:r>
              <a:rPr lang="en-US" b="0" i="0" u="none" strike="noStrike" dirty="0">
                <a:solidFill>
                  <a:schemeClr val="bg2">
                    <a:lumMod val="75000"/>
                  </a:schemeClr>
                </a:solidFill>
                <a:effectLst/>
                <a:latin typeface="-webkit-standard"/>
              </a:rPr>
              <a:t>Radiologists represented the No. 2 most requested search among AMCs, behind only anesthesiologists.</a:t>
            </a:r>
          </a:p>
          <a:p>
            <a:r>
              <a:rPr lang="en-US" b="0" i="0" u="none" strike="noStrike" dirty="0">
                <a:solidFill>
                  <a:schemeClr val="bg2">
                    <a:lumMod val="75000"/>
                  </a:schemeClr>
                </a:solidFill>
                <a:effectLst/>
                <a:latin typeface="-webkit-standard"/>
              </a:rPr>
              <a:t>The average starting radiologist salary of $472,000—which includes base salary and guaranteed income only, and not bonus or benefits—represents a more than 27% increase from AMN’s 2017/2018 report. A regional breakdown of the data shows radiologists earned the highest average starting salary in the Midwest ($495,600) and lowest in the Southeast ($438,622).</a:t>
            </a:r>
          </a:p>
          <a:p>
            <a:r>
              <a:rPr lang="en-US" b="0" i="0" u="none" strike="noStrike" dirty="0">
                <a:solidFill>
                  <a:srgbClr val="000000"/>
                </a:solidFill>
                <a:effectLst/>
                <a:latin typeface="-webkit-standard"/>
              </a:rPr>
              <a:t>“The rapid expansion of the NP workforce, which now includes 355,000 professionals, has been critical to ameliorating the physician shortage.”</a:t>
            </a:r>
            <a:endParaRPr lang="en-US" dirty="0"/>
          </a:p>
        </p:txBody>
      </p:sp>
    </p:spTree>
    <p:extLst>
      <p:ext uri="{BB962C8B-B14F-4D97-AF65-F5344CB8AC3E}">
        <p14:creationId xmlns:p14="http://schemas.microsoft.com/office/powerpoint/2010/main" val="5361547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8B23F22-C288-4F10-B08B-AF6F68EAD565}"/>
              </a:ext>
            </a:extLst>
          </p:cNvPr>
          <p:cNvPicPr>
            <a:picLocks noChangeAspect="1"/>
          </p:cNvPicPr>
          <p:nvPr/>
        </p:nvPicPr>
        <p:blipFill>
          <a:blip r:embed="rId3"/>
          <a:stretch>
            <a:fillRect/>
          </a:stretch>
        </p:blipFill>
        <p:spPr>
          <a:xfrm>
            <a:off x="5720316" y="1420386"/>
            <a:ext cx="6332772" cy="4383404"/>
          </a:xfrm>
          <a:prstGeom prst="rect">
            <a:avLst/>
          </a:prstGeom>
        </p:spPr>
      </p:pic>
      <p:sp>
        <p:nvSpPr>
          <p:cNvPr id="2" name="Title 1">
            <a:extLst>
              <a:ext uri="{FF2B5EF4-FFF2-40B4-BE49-F238E27FC236}">
                <a16:creationId xmlns:a16="http://schemas.microsoft.com/office/drawing/2014/main" id="{7E4269F9-7A05-4878-9904-EF70C8E142EA}"/>
              </a:ext>
            </a:extLst>
          </p:cNvPr>
          <p:cNvSpPr>
            <a:spLocks noGrp="1"/>
          </p:cNvSpPr>
          <p:nvPr>
            <p:ph type="title"/>
          </p:nvPr>
        </p:nvSpPr>
        <p:spPr>
          <a:xfrm>
            <a:off x="305169" y="829782"/>
            <a:ext cx="10972800" cy="313932"/>
          </a:xfrm>
        </p:spPr>
        <p:txBody>
          <a:bodyPr>
            <a:noAutofit/>
          </a:bodyPr>
          <a:lstStyle/>
          <a:p>
            <a:r>
              <a:rPr lang="en-US" sz="2800" dirty="0"/>
              <a:t>Over half (57%) utilize NPRPs in their Practice</a:t>
            </a:r>
          </a:p>
        </p:txBody>
      </p:sp>
      <p:sp>
        <p:nvSpPr>
          <p:cNvPr id="3" name="Content Placeholder 2">
            <a:extLst>
              <a:ext uri="{FF2B5EF4-FFF2-40B4-BE49-F238E27FC236}">
                <a16:creationId xmlns:a16="http://schemas.microsoft.com/office/drawing/2014/main" id="{79A8FC29-8BFA-4328-BB5A-AAD769199B94}"/>
              </a:ext>
            </a:extLst>
          </p:cNvPr>
          <p:cNvSpPr>
            <a:spLocks noGrp="1"/>
          </p:cNvSpPr>
          <p:nvPr>
            <p:ph idx="1"/>
          </p:nvPr>
        </p:nvSpPr>
        <p:spPr>
          <a:xfrm>
            <a:off x="154278" y="1420386"/>
            <a:ext cx="5941722" cy="4752070"/>
          </a:xfrm>
        </p:spPr>
        <p:txBody>
          <a:bodyPr/>
          <a:lstStyle/>
          <a:p>
            <a:r>
              <a:rPr lang="en-US" sz="2000" dirty="0"/>
              <a:t>Those who are significantly</a:t>
            </a:r>
            <a:r>
              <a:rPr lang="en-US" sz="2000" baseline="30000" dirty="0">
                <a:solidFill>
                  <a:srgbClr val="FF0000"/>
                </a:solidFill>
              </a:rPr>
              <a:t>1</a:t>
            </a:r>
            <a:r>
              <a:rPr lang="en-US" sz="2000" dirty="0"/>
              <a:t> </a:t>
            </a:r>
            <a:r>
              <a:rPr lang="en-US" sz="2000" i="1" dirty="0">
                <a:effectLst>
                  <a:outerShdw blurRad="38100" dist="38100" dir="2700000" algn="tl">
                    <a:srgbClr val="000000">
                      <a:alpha val="43137"/>
                    </a:srgbClr>
                  </a:outerShdw>
                </a:effectLst>
              </a:rPr>
              <a:t>more likely </a:t>
            </a:r>
            <a:r>
              <a:rPr lang="en-US" sz="2000" dirty="0"/>
              <a:t>than the total sample to utilize NPRPs include:</a:t>
            </a:r>
          </a:p>
          <a:p>
            <a:pPr lvl="1"/>
            <a:r>
              <a:rPr lang="en-US" sz="1400" dirty="0"/>
              <a:t>IRs (</a:t>
            </a:r>
            <a:r>
              <a:rPr lang="en-US" sz="1400" dirty="0">
                <a:solidFill>
                  <a:srgbClr val="FF0000"/>
                </a:solidFill>
              </a:rPr>
              <a:t>73</a:t>
            </a:r>
            <a:r>
              <a:rPr lang="en-US" sz="1400" dirty="0"/>
              <a:t>%)</a:t>
            </a:r>
          </a:p>
          <a:p>
            <a:pPr lvl="1"/>
            <a:r>
              <a:rPr lang="en-US" sz="1400" dirty="0"/>
              <a:t>Academic practice (</a:t>
            </a:r>
            <a:r>
              <a:rPr lang="en-US" sz="1400" dirty="0">
                <a:solidFill>
                  <a:srgbClr val="FF0000"/>
                </a:solidFill>
              </a:rPr>
              <a:t>68</a:t>
            </a:r>
            <a:r>
              <a:rPr lang="en-US" sz="1400" dirty="0"/>
              <a:t>%)</a:t>
            </a:r>
          </a:p>
          <a:p>
            <a:pPr lvl="1"/>
            <a:r>
              <a:rPr lang="en-US" sz="1400" dirty="0"/>
              <a:t>National practice (</a:t>
            </a:r>
            <a:r>
              <a:rPr lang="en-US" sz="1400" dirty="0">
                <a:solidFill>
                  <a:srgbClr val="FF0000"/>
                </a:solidFill>
              </a:rPr>
              <a:t>64</a:t>
            </a:r>
            <a:r>
              <a:rPr lang="en-US" sz="1400" dirty="0"/>
              <a:t>%)</a:t>
            </a:r>
          </a:p>
          <a:p>
            <a:pPr lvl="1"/>
            <a:r>
              <a:rPr lang="en-US" sz="1400" dirty="0"/>
              <a:t>Northeast region ( </a:t>
            </a:r>
            <a:r>
              <a:rPr lang="en-US" sz="1400" dirty="0">
                <a:solidFill>
                  <a:srgbClr val="FF0000"/>
                </a:solidFill>
              </a:rPr>
              <a:t>63</a:t>
            </a:r>
            <a:r>
              <a:rPr lang="en-US" sz="1400" dirty="0"/>
              <a:t>%)</a:t>
            </a:r>
          </a:p>
          <a:p>
            <a:pPr lvl="1"/>
            <a:r>
              <a:rPr lang="en-US" sz="1400" dirty="0"/>
              <a:t>Those who are not very concerned about the future scope of RAs (</a:t>
            </a:r>
            <a:r>
              <a:rPr lang="en-US" sz="1400" dirty="0">
                <a:solidFill>
                  <a:srgbClr val="FF0000"/>
                </a:solidFill>
              </a:rPr>
              <a:t>71</a:t>
            </a:r>
            <a:r>
              <a:rPr lang="en-US" sz="1400" dirty="0"/>
              <a:t>%)</a:t>
            </a:r>
          </a:p>
          <a:p>
            <a:pPr lvl="1"/>
            <a:r>
              <a:rPr lang="en-US" sz="1400" dirty="0"/>
              <a:t>Those extremely/very familiar with MARCA (</a:t>
            </a:r>
            <a:r>
              <a:rPr lang="en-US" sz="1400" dirty="0">
                <a:solidFill>
                  <a:srgbClr val="FF0000"/>
                </a:solidFill>
              </a:rPr>
              <a:t>65</a:t>
            </a:r>
            <a:r>
              <a:rPr lang="en-US" sz="1400" dirty="0"/>
              <a:t>%)</a:t>
            </a:r>
          </a:p>
          <a:p>
            <a:pPr lvl="1"/>
            <a:r>
              <a:rPr lang="en-US" sz="1400" dirty="0"/>
              <a:t>Those who support or are neutral about MARCA (</a:t>
            </a:r>
            <a:r>
              <a:rPr lang="en-US" sz="1400" dirty="0">
                <a:solidFill>
                  <a:srgbClr val="FF0000"/>
                </a:solidFill>
              </a:rPr>
              <a:t>84</a:t>
            </a:r>
            <a:r>
              <a:rPr lang="en-US" sz="1400" dirty="0"/>
              <a:t>% and  </a:t>
            </a:r>
            <a:r>
              <a:rPr lang="en-US" sz="1400" dirty="0">
                <a:solidFill>
                  <a:srgbClr val="FF0000"/>
                </a:solidFill>
              </a:rPr>
              <a:t>69</a:t>
            </a:r>
            <a:r>
              <a:rPr lang="en-US" sz="1400" dirty="0"/>
              <a:t>%, respectively)</a:t>
            </a:r>
          </a:p>
          <a:p>
            <a:r>
              <a:rPr lang="en-US" sz="2000" dirty="0"/>
              <a:t>Those who are </a:t>
            </a:r>
            <a:r>
              <a:rPr lang="en-US" sz="2000" i="1" dirty="0">
                <a:effectLst>
                  <a:outerShdw blurRad="38100" dist="38100" dir="2700000" algn="tl">
                    <a:srgbClr val="000000">
                      <a:alpha val="43137"/>
                    </a:srgbClr>
                  </a:outerShdw>
                </a:effectLst>
              </a:rPr>
              <a:t>less likely </a:t>
            </a:r>
            <a:r>
              <a:rPr lang="en-US" sz="2000" dirty="0"/>
              <a:t>than the total to utilize NPRPs include:</a:t>
            </a:r>
          </a:p>
          <a:p>
            <a:pPr lvl="1"/>
            <a:r>
              <a:rPr lang="en-US" sz="1400" dirty="0"/>
              <a:t>DRs (55%), Those who are Late career (54%), those in a hospital setting (51%), those in Uniform (18%), and women (54%)</a:t>
            </a:r>
          </a:p>
          <a:p>
            <a:pPr lvl="1"/>
            <a:endParaRPr lang="en-US" sz="1400" dirty="0"/>
          </a:p>
        </p:txBody>
      </p:sp>
      <p:sp>
        <p:nvSpPr>
          <p:cNvPr id="8" name="Oval 7">
            <a:extLst>
              <a:ext uri="{FF2B5EF4-FFF2-40B4-BE49-F238E27FC236}">
                <a16:creationId xmlns:a16="http://schemas.microsoft.com/office/drawing/2014/main" id="{1B13E85F-8E98-4952-8ECA-246C079AA926}"/>
              </a:ext>
            </a:extLst>
          </p:cNvPr>
          <p:cNvSpPr/>
          <p:nvPr/>
        </p:nvSpPr>
        <p:spPr>
          <a:xfrm>
            <a:off x="9261695" y="3974471"/>
            <a:ext cx="497941" cy="425513"/>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43548F0-E268-4659-8786-C8092D4C66F8}"/>
              </a:ext>
            </a:extLst>
          </p:cNvPr>
          <p:cNvSpPr txBox="1"/>
          <p:nvPr/>
        </p:nvSpPr>
        <p:spPr>
          <a:xfrm>
            <a:off x="11887017" y="153908"/>
            <a:ext cx="33214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10</a:t>
            </a:r>
          </a:p>
        </p:txBody>
      </p:sp>
      <p:sp>
        <p:nvSpPr>
          <p:cNvPr id="4" name="TextBox 3">
            <a:extLst>
              <a:ext uri="{FF2B5EF4-FFF2-40B4-BE49-F238E27FC236}">
                <a16:creationId xmlns:a16="http://schemas.microsoft.com/office/drawing/2014/main" id="{3DDF1154-C80E-A43B-A006-0DC9AC46422A}"/>
              </a:ext>
            </a:extLst>
          </p:cNvPr>
          <p:cNvSpPr txBox="1"/>
          <p:nvPr/>
        </p:nvSpPr>
        <p:spPr>
          <a:xfrm>
            <a:off x="3081867" y="6080462"/>
            <a:ext cx="5941722" cy="369332"/>
          </a:xfrm>
          <a:prstGeom prst="rect">
            <a:avLst/>
          </a:prstGeom>
          <a:noFill/>
        </p:spPr>
        <p:txBody>
          <a:bodyPr wrap="square" rtlCol="0">
            <a:spAutoFit/>
          </a:bodyPr>
          <a:lstStyle/>
          <a:p>
            <a:r>
              <a:rPr lang="en-US" dirty="0"/>
              <a:t>ACR- Human Resources Commission: Workforce Survey 2021</a:t>
            </a:r>
          </a:p>
        </p:txBody>
      </p:sp>
    </p:spTree>
    <p:extLst>
      <p:ext uri="{BB962C8B-B14F-4D97-AF65-F5344CB8AC3E}">
        <p14:creationId xmlns:p14="http://schemas.microsoft.com/office/powerpoint/2010/main" val="23679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1B1B-3B78-4802-BBF0-9E120BE0F81D}"/>
              </a:ext>
            </a:extLst>
          </p:cNvPr>
          <p:cNvSpPr>
            <a:spLocks noGrp="1"/>
          </p:cNvSpPr>
          <p:nvPr>
            <p:ph type="title"/>
          </p:nvPr>
        </p:nvSpPr>
        <p:spPr>
          <a:xfrm>
            <a:off x="139148" y="703407"/>
            <a:ext cx="11446639" cy="418576"/>
          </a:xfrm>
        </p:spPr>
        <p:txBody>
          <a:bodyPr>
            <a:noAutofit/>
          </a:bodyPr>
          <a:lstStyle/>
          <a:p>
            <a:r>
              <a:rPr lang="en-US" sz="3600" dirty="0"/>
              <a:t>ACR Survey: Non-Physician Radiology Providers</a:t>
            </a:r>
          </a:p>
        </p:txBody>
      </p:sp>
      <p:sp>
        <p:nvSpPr>
          <p:cNvPr id="3" name="Content Placeholder 2">
            <a:extLst>
              <a:ext uri="{FF2B5EF4-FFF2-40B4-BE49-F238E27FC236}">
                <a16:creationId xmlns:a16="http://schemas.microsoft.com/office/drawing/2014/main" id="{3F0F5852-20A5-44B8-9C42-E0B2BB8B1DB9}"/>
              </a:ext>
            </a:extLst>
          </p:cNvPr>
          <p:cNvSpPr>
            <a:spLocks noGrp="1"/>
          </p:cNvSpPr>
          <p:nvPr>
            <p:ph idx="1"/>
          </p:nvPr>
        </p:nvSpPr>
        <p:spPr>
          <a:xfrm>
            <a:off x="139148" y="1267708"/>
            <a:ext cx="11757577" cy="1702004"/>
          </a:xfrm>
        </p:spPr>
        <p:txBody>
          <a:bodyPr/>
          <a:lstStyle/>
          <a:p>
            <a:pPr>
              <a:lnSpc>
                <a:spcPct val="100000"/>
              </a:lnSpc>
              <a:spcBef>
                <a:spcPts val="600"/>
              </a:spcBef>
              <a:spcAft>
                <a:spcPts val="600"/>
              </a:spcAft>
            </a:pPr>
            <a:r>
              <a:rPr lang="en-US" sz="1800" i="1" dirty="0">
                <a:effectLst>
                  <a:outerShdw blurRad="38100" dist="38100" dir="2700000" algn="tl">
                    <a:srgbClr val="000000">
                      <a:alpha val="43137"/>
                    </a:srgbClr>
                  </a:outerShdw>
                </a:effectLst>
              </a:rPr>
              <a:t>Private practices </a:t>
            </a:r>
            <a:r>
              <a:rPr lang="en-US" sz="1800" dirty="0"/>
              <a:t>employ </a:t>
            </a:r>
            <a:r>
              <a:rPr lang="en-US" sz="1800" i="1" dirty="0">
                <a:effectLst>
                  <a:outerShdw blurRad="38100" dist="38100" dir="2700000" algn="tl">
                    <a:srgbClr val="000000">
                      <a:alpha val="43137"/>
                    </a:srgbClr>
                  </a:outerShdw>
                </a:effectLst>
              </a:rPr>
              <a:t>40% or more </a:t>
            </a:r>
            <a:r>
              <a:rPr lang="en-US" sz="1800" dirty="0"/>
              <a:t>of the total share of each NPRP type</a:t>
            </a:r>
          </a:p>
          <a:p>
            <a:pPr>
              <a:lnSpc>
                <a:spcPct val="100000"/>
              </a:lnSpc>
              <a:spcBef>
                <a:spcPts val="600"/>
              </a:spcBef>
              <a:spcAft>
                <a:spcPts val="600"/>
              </a:spcAft>
            </a:pPr>
            <a:r>
              <a:rPr lang="en-US" sz="1800" i="1" dirty="0">
                <a:effectLst>
                  <a:outerShdw blurRad="38100" dist="38100" dir="2700000" algn="tl">
                    <a:srgbClr val="000000">
                      <a:alpha val="43137"/>
                    </a:srgbClr>
                  </a:outerShdw>
                </a:effectLst>
              </a:rPr>
              <a:t>Academic practices </a:t>
            </a:r>
            <a:r>
              <a:rPr lang="en-US" sz="1800" dirty="0"/>
              <a:t>employ more than </a:t>
            </a:r>
            <a:r>
              <a:rPr lang="en-US" sz="1800" i="1" dirty="0">
                <a:effectLst>
                  <a:outerShdw blurRad="38100" dist="38100" dir="2700000" algn="tl">
                    <a:srgbClr val="000000">
                      <a:alpha val="43137"/>
                    </a:srgbClr>
                  </a:outerShdw>
                </a:effectLst>
              </a:rPr>
              <a:t>one third </a:t>
            </a:r>
            <a:r>
              <a:rPr lang="en-US" sz="1800" dirty="0"/>
              <a:t>of all </a:t>
            </a:r>
            <a:r>
              <a:rPr lang="en-US" sz="1800" i="1" dirty="0">
                <a:effectLst>
                  <a:outerShdw blurRad="38100" dist="38100" dir="2700000" algn="tl">
                    <a:srgbClr val="000000">
                      <a:alpha val="43137"/>
                    </a:srgbClr>
                  </a:outerShdw>
                </a:effectLst>
              </a:rPr>
              <a:t>nurse practitioners </a:t>
            </a:r>
            <a:r>
              <a:rPr lang="en-US" sz="1800" dirty="0"/>
              <a:t>in radiology practice</a:t>
            </a:r>
          </a:p>
          <a:p>
            <a:pPr marL="0" indent="0">
              <a:buNone/>
            </a:pPr>
            <a:endParaRPr lang="en-US" dirty="0"/>
          </a:p>
        </p:txBody>
      </p:sp>
      <p:pic>
        <p:nvPicPr>
          <p:cNvPr id="4" name="Picture 3">
            <a:extLst>
              <a:ext uri="{FF2B5EF4-FFF2-40B4-BE49-F238E27FC236}">
                <a16:creationId xmlns:a16="http://schemas.microsoft.com/office/drawing/2014/main" id="{8B8DE176-F3CE-43C2-A882-56FE84D910B6}"/>
              </a:ext>
            </a:extLst>
          </p:cNvPr>
          <p:cNvPicPr>
            <a:picLocks noChangeAspect="1"/>
          </p:cNvPicPr>
          <p:nvPr/>
        </p:nvPicPr>
        <p:blipFill>
          <a:blip r:embed="rId3"/>
          <a:stretch>
            <a:fillRect/>
          </a:stretch>
        </p:blipFill>
        <p:spPr>
          <a:xfrm>
            <a:off x="1458259" y="2677364"/>
            <a:ext cx="9275482" cy="3729411"/>
          </a:xfrm>
          <a:prstGeom prst="rect">
            <a:avLst/>
          </a:prstGeom>
        </p:spPr>
      </p:pic>
    </p:spTree>
    <p:extLst>
      <p:ext uri="{BB962C8B-B14F-4D97-AF65-F5344CB8AC3E}">
        <p14:creationId xmlns:p14="http://schemas.microsoft.com/office/powerpoint/2010/main" val="335125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805606-852B-11E9-DB89-B5A80042659A}"/>
              </a:ext>
            </a:extLst>
          </p:cNvPr>
          <p:cNvSpPr>
            <a:spLocks noGrp="1"/>
          </p:cNvSpPr>
          <p:nvPr>
            <p:ph type="title"/>
          </p:nvPr>
        </p:nvSpPr>
        <p:spPr>
          <a:xfrm>
            <a:off x="666775" y="2779645"/>
            <a:ext cx="10972800" cy="422295"/>
          </a:xfrm>
        </p:spPr>
        <p:txBody>
          <a:bodyPr>
            <a:normAutofit fontScale="90000"/>
          </a:bodyPr>
          <a:lstStyle/>
          <a:p>
            <a:pPr algn="ctr"/>
            <a:r>
              <a:rPr lang="en-US" dirty="0"/>
              <a:t>Personal Thoughts</a:t>
            </a:r>
          </a:p>
        </p:txBody>
      </p:sp>
    </p:spTree>
    <p:extLst>
      <p:ext uri="{BB962C8B-B14F-4D97-AF65-F5344CB8AC3E}">
        <p14:creationId xmlns:p14="http://schemas.microsoft.com/office/powerpoint/2010/main" val="306391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a:extLst>
              <a:ext uri="{FF2B5EF4-FFF2-40B4-BE49-F238E27FC236}">
                <a16:creationId xmlns:a16="http://schemas.microsoft.com/office/drawing/2014/main" id="{D071C7D3-D87C-294F-B55C-FB83BD8E6230}"/>
              </a:ext>
            </a:extLst>
          </p:cNvPr>
          <p:cNvSpPr/>
          <p:nvPr/>
        </p:nvSpPr>
        <p:spPr>
          <a:xfrm>
            <a:off x="5919528" y="2615945"/>
            <a:ext cx="472440" cy="472440"/>
          </a:xfrm>
          <a:prstGeom prst="wedgeEllipse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srgbClr val="FFFFFF"/>
              </a:solidFill>
              <a:latin typeface="Calibri" panose="020F0502020204030204"/>
            </a:endParaRPr>
          </a:p>
        </p:txBody>
      </p:sp>
      <p:sp>
        <p:nvSpPr>
          <p:cNvPr id="5" name="TextBox 4">
            <a:extLst>
              <a:ext uri="{FF2B5EF4-FFF2-40B4-BE49-F238E27FC236}">
                <a16:creationId xmlns:a16="http://schemas.microsoft.com/office/drawing/2014/main" id="{5DAEEDA4-7794-4F2D-A235-1989F3CC128A}"/>
              </a:ext>
            </a:extLst>
          </p:cNvPr>
          <p:cNvSpPr txBox="1"/>
          <p:nvPr/>
        </p:nvSpPr>
        <p:spPr>
          <a:xfrm>
            <a:off x="4014533" y="3962671"/>
            <a:ext cx="4162935" cy="369332"/>
          </a:xfrm>
          <a:prstGeom prst="rect">
            <a:avLst/>
          </a:prstGeom>
          <a:noFill/>
        </p:spPr>
        <p:txBody>
          <a:bodyPr wrap="square" rtlCol="0">
            <a:spAutoFit/>
          </a:bodyPr>
          <a:lstStyle/>
          <a:p>
            <a:pPr algn="ctr" defTabSz="685800">
              <a:defRPr/>
            </a:pPr>
            <a:r>
              <a:rPr lang="en-US" dirty="0">
                <a:solidFill>
                  <a:srgbClr val="000000"/>
                </a:solidFill>
                <a:latin typeface="Calibri" panose="020F0502020204030204"/>
              </a:rPr>
              <a:t>hfleishon@outlook.com|  @FleishonMD</a:t>
            </a:r>
          </a:p>
        </p:txBody>
      </p:sp>
      <p:sp>
        <p:nvSpPr>
          <p:cNvPr id="6" name="TextBox 5">
            <a:extLst>
              <a:ext uri="{FF2B5EF4-FFF2-40B4-BE49-F238E27FC236}">
                <a16:creationId xmlns:a16="http://schemas.microsoft.com/office/drawing/2014/main" id="{D06A92E8-2CF9-7E48-A92C-0A70141C660E}"/>
              </a:ext>
            </a:extLst>
          </p:cNvPr>
          <p:cNvSpPr txBox="1"/>
          <p:nvPr/>
        </p:nvSpPr>
        <p:spPr>
          <a:xfrm>
            <a:off x="3125207" y="3339344"/>
            <a:ext cx="5941586" cy="507831"/>
          </a:xfrm>
          <a:prstGeom prst="rect">
            <a:avLst/>
          </a:prstGeom>
          <a:noFill/>
        </p:spPr>
        <p:txBody>
          <a:bodyPr wrap="square" rtlCol="0">
            <a:spAutoFit/>
          </a:bodyPr>
          <a:lstStyle/>
          <a:p>
            <a:pPr algn="ctr" defTabSz="685800">
              <a:defRPr/>
            </a:pPr>
            <a:r>
              <a:rPr lang="en-US" sz="2700" dirty="0">
                <a:solidFill>
                  <a:srgbClr val="000000"/>
                </a:solidFill>
                <a:latin typeface="Calibri" panose="020F0502020204030204"/>
              </a:rPr>
              <a:t>Thank You</a:t>
            </a:r>
          </a:p>
        </p:txBody>
      </p:sp>
    </p:spTree>
    <p:extLst>
      <p:ext uri="{BB962C8B-B14F-4D97-AF65-F5344CB8AC3E}">
        <p14:creationId xmlns:p14="http://schemas.microsoft.com/office/powerpoint/2010/main" val="101745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F30D3F-0A86-5F04-FF18-109D8D3EFDB2}"/>
              </a:ext>
            </a:extLst>
          </p:cNvPr>
          <p:cNvPicPr>
            <a:picLocks noChangeAspect="1"/>
          </p:cNvPicPr>
          <p:nvPr/>
        </p:nvPicPr>
        <p:blipFill>
          <a:blip r:embed="rId3"/>
          <a:stretch>
            <a:fillRect/>
          </a:stretch>
        </p:blipFill>
        <p:spPr>
          <a:xfrm>
            <a:off x="2343434" y="439527"/>
            <a:ext cx="7505131" cy="5978946"/>
          </a:xfrm>
          <a:prstGeom prst="rect">
            <a:avLst/>
          </a:prstGeom>
        </p:spPr>
      </p:pic>
    </p:spTree>
    <p:extLst>
      <p:ext uri="{BB962C8B-B14F-4D97-AF65-F5344CB8AC3E}">
        <p14:creationId xmlns:p14="http://schemas.microsoft.com/office/powerpoint/2010/main" val="4355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93ABD4-B3A0-608D-5BCF-FA4878994F55}"/>
              </a:ext>
            </a:extLst>
          </p:cNvPr>
          <p:cNvPicPr>
            <a:picLocks noChangeAspect="1"/>
          </p:cNvPicPr>
          <p:nvPr/>
        </p:nvPicPr>
        <p:blipFill>
          <a:blip r:embed="rId2"/>
          <a:stretch>
            <a:fillRect/>
          </a:stretch>
        </p:blipFill>
        <p:spPr>
          <a:xfrm>
            <a:off x="711200" y="539646"/>
            <a:ext cx="10859247" cy="1528213"/>
          </a:xfrm>
          <a:prstGeom prst="rect">
            <a:avLst/>
          </a:prstGeom>
        </p:spPr>
      </p:pic>
      <p:sp>
        <p:nvSpPr>
          <p:cNvPr id="3" name="Subtitle 2">
            <a:extLst>
              <a:ext uri="{FF2B5EF4-FFF2-40B4-BE49-F238E27FC236}">
                <a16:creationId xmlns:a16="http://schemas.microsoft.com/office/drawing/2014/main" id="{56DCFEC5-1474-6158-D5CA-1E1C1973391A}"/>
              </a:ext>
            </a:extLst>
          </p:cNvPr>
          <p:cNvSpPr>
            <a:spLocks noGrp="1"/>
          </p:cNvSpPr>
          <p:nvPr>
            <p:ph type="subTitle"/>
          </p:nvPr>
        </p:nvSpPr>
        <p:spPr>
          <a:xfrm>
            <a:off x="610158" y="2840741"/>
            <a:ext cx="10971684" cy="3034677"/>
          </a:xfrm>
        </p:spPr>
        <p:txBody>
          <a:bodyPr/>
          <a:lstStyle/>
          <a:p>
            <a:pPr algn="l">
              <a:buFont typeface="Arial" panose="020B0604020202020204" pitchFamily="34" charset="0"/>
              <a:buChar char="•"/>
            </a:pPr>
            <a:r>
              <a:rPr lang="en-US" sz="2400" b="1" i="0" dirty="0">
                <a:solidFill>
                  <a:srgbClr val="292929"/>
                </a:solidFill>
                <a:effectLst/>
                <a:latin typeface="robotobold"/>
              </a:rPr>
              <a:t>Demographics — </a:t>
            </a:r>
            <a:r>
              <a:rPr lang="en-US" sz="2000" b="0" i="0" dirty="0">
                <a:solidFill>
                  <a:srgbClr val="292929"/>
                </a:solidFill>
                <a:effectLst/>
                <a:latin typeface="robotobold"/>
              </a:rPr>
              <a:t>specifically, population growth and aging, continue to be the primary driver of increasing demand from 2019 to 2034.</a:t>
            </a:r>
          </a:p>
          <a:p>
            <a:pPr algn="l"/>
            <a:endParaRPr lang="en-US" sz="2400" b="0" i="0" dirty="0">
              <a:solidFill>
                <a:srgbClr val="292929"/>
              </a:solidFill>
              <a:effectLst/>
              <a:latin typeface="robotobold"/>
            </a:endParaRPr>
          </a:p>
          <a:p>
            <a:pPr algn="l">
              <a:buFont typeface="Arial" panose="020B0604020202020204" pitchFamily="34" charset="0"/>
              <a:buChar char="•"/>
            </a:pPr>
            <a:r>
              <a:rPr lang="en-US" sz="2000" b="0" i="0" dirty="0">
                <a:solidFill>
                  <a:srgbClr val="292929"/>
                </a:solidFill>
                <a:effectLst/>
                <a:latin typeface="robotobold"/>
              </a:rPr>
              <a:t>A large portion of the physician workforce is nearing traditional </a:t>
            </a:r>
            <a:r>
              <a:rPr lang="en-US" sz="2400" i="0" dirty="0">
                <a:solidFill>
                  <a:srgbClr val="292929"/>
                </a:solidFill>
                <a:effectLst/>
                <a:latin typeface="robotobold"/>
              </a:rPr>
              <a:t>retirement age</a:t>
            </a:r>
            <a:r>
              <a:rPr lang="en-US" sz="2400" b="1" i="0" dirty="0">
                <a:solidFill>
                  <a:srgbClr val="292929"/>
                </a:solidFill>
                <a:effectLst/>
                <a:latin typeface="robotobold"/>
              </a:rPr>
              <a:t>, </a:t>
            </a:r>
            <a:r>
              <a:rPr lang="en-US" sz="2000" b="0" i="0" dirty="0">
                <a:solidFill>
                  <a:srgbClr val="292929"/>
                </a:solidFill>
                <a:effectLst/>
                <a:latin typeface="robotobold"/>
              </a:rPr>
              <a:t>and supply projections are sensitive to workforce decisions of older physicians. </a:t>
            </a:r>
          </a:p>
          <a:p>
            <a:pPr algn="l"/>
            <a:endParaRPr lang="en-US" sz="2400" b="0" i="0" dirty="0">
              <a:solidFill>
                <a:srgbClr val="292929"/>
              </a:solidFill>
              <a:effectLst/>
              <a:latin typeface="robotobold"/>
            </a:endParaRPr>
          </a:p>
          <a:p>
            <a:pPr algn="l">
              <a:buFont typeface="Arial" panose="020B0604020202020204" pitchFamily="34" charset="0"/>
              <a:buChar char="•"/>
            </a:pPr>
            <a:r>
              <a:rPr lang="en-US" sz="2400" i="0" dirty="0">
                <a:solidFill>
                  <a:srgbClr val="292929"/>
                </a:solidFill>
                <a:effectLst/>
                <a:latin typeface="robotobold"/>
              </a:rPr>
              <a:t>If marginalized minority populations, </a:t>
            </a:r>
            <a:r>
              <a:rPr lang="en-US" sz="2000" b="0" i="0" dirty="0">
                <a:solidFill>
                  <a:srgbClr val="292929"/>
                </a:solidFill>
                <a:effectLst/>
                <a:latin typeface="robotobold"/>
              </a:rPr>
              <a:t>people living in rural communities, and people without health insurance had the same health care use patterns as populations with fewer barriers to access, up to an additional 180,400 physicians would be needed now. </a:t>
            </a:r>
            <a:endParaRPr lang="en-US" sz="2000" b="0" i="0" dirty="0">
              <a:solidFill>
                <a:srgbClr val="292929"/>
              </a:solidFill>
              <a:effectLst/>
              <a:latin typeface="robotoregular"/>
            </a:endParaRPr>
          </a:p>
          <a:p>
            <a:endParaRPr lang="en-US" dirty="0"/>
          </a:p>
        </p:txBody>
      </p:sp>
    </p:spTree>
    <p:extLst>
      <p:ext uri="{BB962C8B-B14F-4D97-AF65-F5344CB8AC3E}">
        <p14:creationId xmlns:p14="http://schemas.microsoft.com/office/powerpoint/2010/main" val="179356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75BAFD2-CE33-A662-96CC-2BE0417783ED}"/>
              </a:ext>
            </a:extLst>
          </p:cNvPr>
          <p:cNvGraphicFramePr>
            <a:graphicFrameLocks noGrp="1"/>
          </p:cNvGraphicFramePr>
          <p:nvPr/>
        </p:nvGraphicFramePr>
        <p:xfrm>
          <a:off x="921216" y="1745000"/>
          <a:ext cx="10121601" cy="4203662"/>
        </p:xfrm>
        <a:graphic>
          <a:graphicData uri="http://schemas.openxmlformats.org/drawingml/2006/table">
            <a:tbl>
              <a:tblPr>
                <a:tableStyleId>{7DF18680-E054-41AD-8BC1-D1AEF772440D}</a:tableStyleId>
              </a:tblPr>
              <a:tblGrid>
                <a:gridCol w="1507844">
                  <a:extLst>
                    <a:ext uri="{9D8B030D-6E8A-4147-A177-3AD203B41FA5}">
                      <a16:colId xmlns:a16="http://schemas.microsoft.com/office/drawing/2014/main" val="161237061"/>
                    </a:ext>
                  </a:extLst>
                </a:gridCol>
                <a:gridCol w="1717098">
                  <a:extLst>
                    <a:ext uri="{9D8B030D-6E8A-4147-A177-3AD203B41FA5}">
                      <a16:colId xmlns:a16="http://schemas.microsoft.com/office/drawing/2014/main" val="3860816013"/>
                    </a:ext>
                  </a:extLst>
                </a:gridCol>
                <a:gridCol w="1724165">
                  <a:extLst>
                    <a:ext uri="{9D8B030D-6E8A-4147-A177-3AD203B41FA5}">
                      <a16:colId xmlns:a16="http://schemas.microsoft.com/office/drawing/2014/main" val="108571259"/>
                    </a:ext>
                  </a:extLst>
                </a:gridCol>
                <a:gridCol w="1724165">
                  <a:extLst>
                    <a:ext uri="{9D8B030D-6E8A-4147-A177-3AD203B41FA5}">
                      <a16:colId xmlns:a16="http://schemas.microsoft.com/office/drawing/2014/main" val="3056152259"/>
                    </a:ext>
                  </a:extLst>
                </a:gridCol>
                <a:gridCol w="1639370">
                  <a:extLst>
                    <a:ext uri="{9D8B030D-6E8A-4147-A177-3AD203B41FA5}">
                      <a16:colId xmlns:a16="http://schemas.microsoft.com/office/drawing/2014/main" val="1190037711"/>
                    </a:ext>
                  </a:extLst>
                </a:gridCol>
                <a:gridCol w="1808959">
                  <a:extLst>
                    <a:ext uri="{9D8B030D-6E8A-4147-A177-3AD203B41FA5}">
                      <a16:colId xmlns:a16="http://schemas.microsoft.com/office/drawing/2014/main" val="3670513288"/>
                    </a:ext>
                  </a:extLst>
                </a:gridCol>
              </a:tblGrid>
              <a:tr h="1469852">
                <a:tc>
                  <a:txBody>
                    <a:bodyPr/>
                    <a:lstStyle/>
                    <a:p>
                      <a:pPr algn="ctr" fontAlgn="b"/>
                      <a:r>
                        <a:rPr lang="en-US" sz="1900" u="none" strike="noStrike" baseline="0" dirty="0">
                          <a:effectLst/>
                          <a:latin typeface="Arial" panose="020B0604020202020204" pitchFamily="34" charset="0"/>
                          <a:cs typeface="Arial" panose="020B0604020202020204" pitchFamily="34" charset="0"/>
                        </a:rPr>
                        <a:t>Description</a:t>
                      </a:r>
                      <a:endParaRPr lang="en-US" sz="1500" b="1" i="0" u="none" strike="noStrike" baseline="0" dirty="0">
                        <a:solidFill>
                          <a:srgbClr val="000000"/>
                        </a:solidFill>
                        <a:effectLst/>
                        <a:latin typeface="Arial" panose="020B0604020202020204" pitchFamily="34" charset="0"/>
                        <a:cs typeface="Arial" panose="020B0604020202020204" pitchFamily="34" charset="0"/>
                      </a:endParaRPr>
                    </a:p>
                  </a:txBody>
                  <a:tcPr marL="8301" marR="8301" marT="83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baseline="0" dirty="0">
                          <a:effectLst/>
                          <a:latin typeface="Arial" panose="020B0604020202020204" pitchFamily="34" charset="0"/>
                          <a:cs typeface="Arial" panose="020B0604020202020204" pitchFamily="34" charset="0"/>
                        </a:rPr>
                        <a:t>Allowed Charges 2022                                (Using Actual CF=34.6062 with the Congressional Update)</a:t>
                      </a:r>
                      <a:endParaRPr lang="en-US" sz="1600" b="1"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baseline="0" dirty="0">
                          <a:effectLst/>
                          <a:latin typeface="Arial" panose="020B0604020202020204" pitchFamily="34" charset="0"/>
                          <a:cs typeface="Arial" panose="020B0604020202020204" pitchFamily="34" charset="0"/>
                        </a:rPr>
                        <a:t>Allowed Charges 2023 F.R.  (with original CF of 33.0607)</a:t>
                      </a:r>
                      <a:endParaRPr lang="en-US" sz="1600" b="1"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baseline="0" dirty="0">
                          <a:effectLst/>
                          <a:latin typeface="Arial" panose="020B0604020202020204" pitchFamily="34" charset="0"/>
                          <a:cs typeface="Arial" panose="020B0604020202020204" pitchFamily="34" charset="0"/>
                        </a:rPr>
                        <a:t>Estimated % Impact (with original 2023 F.R. CF)           </a:t>
                      </a:r>
                      <a:endParaRPr lang="en-US" sz="1600" b="1"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DFF"/>
                    </a:solidFill>
                  </a:tcPr>
                </a:tc>
                <a:tc>
                  <a:txBody>
                    <a:bodyPr/>
                    <a:lstStyle/>
                    <a:p>
                      <a:pPr algn="ctr" fontAlgn="b"/>
                      <a:r>
                        <a:rPr lang="en-US" sz="1600" u="none" strike="noStrike" baseline="0" dirty="0">
                          <a:effectLst/>
                          <a:latin typeface="Arial" panose="020B0604020202020204" pitchFamily="34" charset="0"/>
                          <a:cs typeface="Arial" panose="020B0604020202020204" pitchFamily="34" charset="0"/>
                        </a:rPr>
                        <a:t>Allowed Charges 2023 F.R.   (with CF of 33.8872)</a:t>
                      </a:r>
                      <a:endParaRPr lang="en-US" sz="1600" b="1"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baseline="0" dirty="0">
                          <a:effectLst/>
                          <a:latin typeface="Arial" panose="020B0604020202020204" pitchFamily="34" charset="0"/>
                          <a:cs typeface="Arial" panose="020B0604020202020204" pitchFamily="34" charset="0"/>
                        </a:rPr>
                        <a:t>Estimated % Impact (with updated 2023F CF of 33.8872)                          </a:t>
                      </a:r>
                      <a:endParaRPr lang="en-US" sz="1600" b="1"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16487125"/>
                  </a:ext>
                </a:extLst>
              </a:tr>
              <a:tr h="494526">
                <a:tc>
                  <a:txBody>
                    <a:bodyPr/>
                    <a:lstStyle/>
                    <a:p>
                      <a:pPr algn="ctr"/>
                      <a:r>
                        <a:rPr lang="en-US" sz="2200" dirty="0">
                          <a:latin typeface="Arial" panose="020B0604020202020204" pitchFamily="34" charset="0"/>
                          <a:cs typeface="Arial" panose="020B0604020202020204" pitchFamily="34" charset="0"/>
                        </a:rPr>
                        <a:t>Total</a:t>
                      </a:r>
                    </a:p>
                  </a:txBody>
                  <a:tcPr marL="110588" marR="110588" marT="55294" marB="55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baseline="0" dirty="0">
                          <a:effectLst/>
                          <a:latin typeface="Arial" panose="020B0604020202020204" pitchFamily="34" charset="0"/>
                          <a:cs typeface="Arial" panose="020B0604020202020204" pitchFamily="34" charset="0"/>
                        </a:rPr>
                        <a:t>                           $91,731,379,002 </a:t>
                      </a:r>
                      <a:endParaRPr lang="en-US" sz="1600" b="1" i="1" u="none" strike="noStrike" baseline="0" dirty="0">
                        <a:solidFill>
                          <a:srgbClr val="0070C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baseline="0" dirty="0">
                          <a:effectLst/>
                          <a:latin typeface="Arial" panose="020B0604020202020204" pitchFamily="34" charset="0"/>
                          <a:cs typeface="Arial" panose="020B0604020202020204" pitchFamily="34" charset="0"/>
                        </a:rPr>
                        <a:t>                            $89,149,861,924 </a:t>
                      </a:r>
                      <a:endParaRPr lang="en-US" sz="1600" b="1" i="1" u="none" strike="noStrike" baseline="0" dirty="0">
                        <a:solidFill>
                          <a:srgbClr val="0070C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u="none" strike="noStrike" baseline="0" dirty="0">
                          <a:effectLst/>
                          <a:latin typeface="Arial" panose="020B0604020202020204" pitchFamily="34" charset="0"/>
                          <a:cs typeface="Arial" panose="020B0604020202020204" pitchFamily="34" charset="0"/>
                        </a:rPr>
                        <a:t>-2.8%</a:t>
                      </a:r>
                      <a:endParaRPr lang="en-US" sz="1900" b="1" i="1" u="none" strike="noStrike" baseline="0" dirty="0">
                        <a:solidFill>
                          <a:srgbClr val="0070C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DFF"/>
                    </a:solidFill>
                  </a:tcPr>
                </a:tc>
                <a:tc>
                  <a:txBody>
                    <a:bodyPr/>
                    <a:lstStyle/>
                    <a:p>
                      <a:pPr algn="ctr" fontAlgn="b"/>
                      <a:r>
                        <a:rPr lang="en-US" sz="1600" u="none" strike="noStrike" baseline="0" dirty="0">
                          <a:effectLst/>
                          <a:latin typeface="Arial" panose="020B0604020202020204" pitchFamily="34" charset="0"/>
                          <a:cs typeface="Arial" panose="020B0604020202020204" pitchFamily="34" charset="0"/>
                        </a:rPr>
                        <a:t>                         $91,378,561,283 </a:t>
                      </a:r>
                      <a:endParaRPr lang="en-US" sz="1600" b="1" i="1" u="none" strike="noStrike" baseline="0" dirty="0">
                        <a:solidFill>
                          <a:srgbClr val="0070C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200" u="none" strike="noStrike" baseline="0" dirty="0">
                          <a:effectLst/>
                          <a:latin typeface="Arial" panose="020B0604020202020204" pitchFamily="34" charset="0"/>
                          <a:cs typeface="Arial" panose="020B0604020202020204" pitchFamily="34" charset="0"/>
                        </a:rPr>
                        <a:t>-0.4%</a:t>
                      </a:r>
                      <a:endParaRPr lang="en-US" sz="2200" b="1" i="1" u="none" strike="noStrike" baseline="0" dirty="0">
                        <a:solidFill>
                          <a:srgbClr val="0070C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550776609"/>
                  </a:ext>
                </a:extLst>
              </a:tr>
              <a:tr h="559804">
                <a:tc>
                  <a:txBody>
                    <a:bodyPr/>
                    <a:lstStyle/>
                    <a:p>
                      <a:pPr algn="ctr" fontAlgn="b"/>
                      <a:r>
                        <a:rPr lang="en-US" sz="1800" u="none" strike="noStrike" baseline="0" dirty="0">
                          <a:effectLst/>
                          <a:latin typeface="Arial" panose="020B0604020202020204" pitchFamily="34" charset="0"/>
                          <a:cs typeface="Arial" panose="020B0604020202020204" pitchFamily="34" charset="0"/>
                        </a:rPr>
                        <a:t>Diagnostic Radiology</a:t>
                      </a:r>
                      <a:endParaRPr lang="en-US" sz="1800" b="0"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baseline="0" dirty="0">
                          <a:effectLst/>
                          <a:latin typeface="Arial" panose="020B0604020202020204" pitchFamily="34" charset="0"/>
                          <a:cs typeface="Arial" panose="020B0604020202020204" pitchFamily="34" charset="0"/>
                        </a:rPr>
                        <a:t>                              $4,718,778,193 </a:t>
                      </a:r>
                      <a:endParaRPr lang="en-US" sz="1600" b="0"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baseline="0" dirty="0">
                          <a:effectLst/>
                          <a:latin typeface="Arial" panose="020B0604020202020204" pitchFamily="34" charset="0"/>
                          <a:cs typeface="Arial" panose="020B0604020202020204" pitchFamily="34" charset="0"/>
                        </a:rPr>
                        <a:t>                              $4,515,747,827 </a:t>
                      </a:r>
                      <a:endParaRPr lang="en-US" sz="1600" b="0"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u="none" strike="noStrike" baseline="0" dirty="0">
                          <a:effectLst/>
                          <a:latin typeface="Arial" panose="020B0604020202020204" pitchFamily="34" charset="0"/>
                          <a:cs typeface="Arial" panose="020B0604020202020204" pitchFamily="34" charset="0"/>
                        </a:rPr>
                        <a:t>-4.3%</a:t>
                      </a:r>
                      <a:endParaRPr lang="en-US" sz="1900" b="0"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DFF"/>
                    </a:solidFill>
                  </a:tcPr>
                </a:tc>
                <a:tc>
                  <a:txBody>
                    <a:bodyPr/>
                    <a:lstStyle/>
                    <a:p>
                      <a:pPr algn="ctr" fontAlgn="b"/>
                      <a:r>
                        <a:rPr lang="en-US" sz="1600" u="none" strike="noStrike" baseline="0" dirty="0">
                          <a:effectLst/>
                          <a:latin typeface="Arial" panose="020B0604020202020204" pitchFamily="34" charset="0"/>
                          <a:cs typeface="Arial" panose="020B0604020202020204" pitchFamily="34" charset="0"/>
                        </a:rPr>
                        <a:t>                            $4,628,639,132 </a:t>
                      </a:r>
                      <a:endParaRPr lang="en-US" sz="1600" b="0"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200" u="none" strike="noStrike" baseline="0" dirty="0">
                          <a:effectLst/>
                          <a:latin typeface="Arial" panose="020B0604020202020204" pitchFamily="34" charset="0"/>
                          <a:cs typeface="Arial" panose="020B0604020202020204" pitchFamily="34" charset="0"/>
                        </a:rPr>
                        <a:t>-1.9%</a:t>
                      </a:r>
                      <a:endParaRPr lang="en-US" sz="2200" b="0"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775063371"/>
                  </a:ext>
                </a:extLst>
              </a:tr>
              <a:tr h="559804">
                <a:tc>
                  <a:txBody>
                    <a:bodyPr/>
                    <a:lstStyle/>
                    <a:p>
                      <a:pPr algn="ctr" fontAlgn="b"/>
                      <a:r>
                        <a:rPr lang="en-US" sz="1800" u="none" strike="noStrike" baseline="0" dirty="0">
                          <a:effectLst/>
                          <a:latin typeface="Arial" panose="020B0604020202020204" pitchFamily="34" charset="0"/>
                          <a:cs typeface="Arial" panose="020B0604020202020204" pitchFamily="34" charset="0"/>
                        </a:rPr>
                        <a:t>Nuclear Medicine</a:t>
                      </a:r>
                      <a:endParaRPr lang="en-US" sz="1800" b="0"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baseline="0" dirty="0">
                          <a:effectLst/>
                          <a:latin typeface="Arial" panose="020B0604020202020204" pitchFamily="34" charset="0"/>
                          <a:cs typeface="Arial" panose="020B0604020202020204" pitchFamily="34" charset="0"/>
                        </a:rPr>
                        <a:t>                                    $51,963,834 </a:t>
                      </a:r>
                      <a:endParaRPr lang="en-US" sz="1600" b="0"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baseline="0" dirty="0">
                          <a:effectLst/>
                          <a:latin typeface="Arial" panose="020B0604020202020204" pitchFamily="34" charset="0"/>
                          <a:cs typeface="Arial" panose="020B0604020202020204" pitchFamily="34" charset="0"/>
                        </a:rPr>
                        <a:t>                                   $49,621,348 </a:t>
                      </a:r>
                      <a:endParaRPr lang="en-US" sz="1600" b="0"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u="none" strike="noStrike" baseline="0" dirty="0">
                          <a:effectLst/>
                          <a:latin typeface="Arial" panose="020B0604020202020204" pitchFamily="34" charset="0"/>
                          <a:cs typeface="Arial" panose="020B0604020202020204" pitchFamily="34" charset="0"/>
                        </a:rPr>
                        <a:t>-4.5%</a:t>
                      </a:r>
                      <a:endParaRPr lang="en-US" sz="1900" b="0"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DFF"/>
                    </a:solidFill>
                  </a:tcPr>
                </a:tc>
                <a:tc>
                  <a:txBody>
                    <a:bodyPr/>
                    <a:lstStyle/>
                    <a:p>
                      <a:pPr algn="ctr" fontAlgn="b"/>
                      <a:r>
                        <a:rPr lang="en-US" sz="1600" u="none" strike="noStrike" baseline="0" dirty="0">
                          <a:effectLst/>
                          <a:latin typeface="Arial" panose="020B0604020202020204" pitchFamily="34" charset="0"/>
                          <a:cs typeface="Arial" panose="020B0604020202020204" pitchFamily="34" charset="0"/>
                        </a:rPr>
                        <a:t>                                 $50,861,855 </a:t>
                      </a:r>
                      <a:endParaRPr lang="en-US" sz="1600" b="0"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200" u="none" strike="noStrike" baseline="0" dirty="0">
                          <a:effectLst/>
                          <a:latin typeface="Arial" panose="020B0604020202020204" pitchFamily="34" charset="0"/>
                          <a:cs typeface="Arial" panose="020B0604020202020204" pitchFamily="34" charset="0"/>
                        </a:rPr>
                        <a:t>-2.1%</a:t>
                      </a:r>
                      <a:endParaRPr lang="en-US" sz="2200" b="0"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257237741"/>
                  </a:ext>
                </a:extLst>
              </a:tr>
              <a:tr h="559804">
                <a:tc>
                  <a:txBody>
                    <a:bodyPr/>
                    <a:lstStyle/>
                    <a:p>
                      <a:pPr algn="ctr" fontAlgn="b"/>
                      <a:r>
                        <a:rPr lang="en-US" sz="1800" u="none" strike="noStrike" baseline="0" dirty="0">
                          <a:effectLst/>
                          <a:latin typeface="Arial" panose="020B0604020202020204" pitchFamily="34" charset="0"/>
                          <a:cs typeface="Arial" panose="020B0604020202020204" pitchFamily="34" charset="0"/>
                        </a:rPr>
                        <a:t>Radiation Oncology</a:t>
                      </a:r>
                      <a:endParaRPr lang="en-US" sz="1800" b="0"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baseline="0" dirty="0">
                          <a:effectLst/>
                          <a:latin typeface="Arial" panose="020B0604020202020204" pitchFamily="34" charset="0"/>
                          <a:cs typeface="Arial" panose="020B0604020202020204" pitchFamily="34" charset="0"/>
                        </a:rPr>
                        <a:t>                                $1,593,441,799 </a:t>
                      </a:r>
                      <a:endParaRPr lang="en-US" sz="1600" b="0"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baseline="0" dirty="0">
                          <a:effectLst/>
                          <a:latin typeface="Arial" panose="020B0604020202020204" pitchFamily="34" charset="0"/>
                          <a:cs typeface="Arial" panose="020B0604020202020204" pitchFamily="34" charset="0"/>
                        </a:rPr>
                        <a:t>                                $1,536,423,682 </a:t>
                      </a:r>
                      <a:endParaRPr lang="en-US" sz="1600" b="0"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u="none" strike="noStrike" baseline="0" dirty="0">
                          <a:effectLst/>
                          <a:latin typeface="Arial" panose="020B0604020202020204" pitchFamily="34" charset="0"/>
                          <a:cs typeface="Arial" panose="020B0604020202020204" pitchFamily="34" charset="0"/>
                        </a:rPr>
                        <a:t>-3.6%</a:t>
                      </a:r>
                      <a:endParaRPr lang="en-US" sz="1900" b="0"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DFF"/>
                    </a:solidFill>
                  </a:tcPr>
                </a:tc>
                <a:tc>
                  <a:txBody>
                    <a:bodyPr/>
                    <a:lstStyle/>
                    <a:p>
                      <a:pPr algn="ctr" fontAlgn="b"/>
                      <a:r>
                        <a:rPr lang="en-US" sz="1600" u="none" strike="noStrike" baseline="0" dirty="0">
                          <a:effectLst/>
                          <a:latin typeface="Arial" panose="020B0604020202020204" pitchFamily="34" charset="0"/>
                          <a:cs typeface="Arial" panose="020B0604020202020204" pitchFamily="34" charset="0"/>
                        </a:rPr>
                        <a:t>                             $1,574,833,461 </a:t>
                      </a:r>
                      <a:endParaRPr lang="en-US" sz="1600" b="0"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200" u="none" strike="noStrike" baseline="0" dirty="0">
                          <a:effectLst/>
                          <a:latin typeface="Arial" panose="020B0604020202020204" pitchFamily="34" charset="0"/>
                          <a:cs typeface="Arial" panose="020B0604020202020204" pitchFamily="34" charset="0"/>
                        </a:rPr>
                        <a:t>-1.2%</a:t>
                      </a:r>
                      <a:endParaRPr lang="en-US" sz="2200" b="0"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748270131"/>
                  </a:ext>
                </a:extLst>
              </a:tr>
              <a:tr h="559804">
                <a:tc>
                  <a:txBody>
                    <a:bodyPr/>
                    <a:lstStyle/>
                    <a:p>
                      <a:pPr algn="ctr" fontAlgn="b"/>
                      <a:r>
                        <a:rPr lang="en-US" sz="1800" u="none" strike="noStrike" baseline="0" dirty="0">
                          <a:effectLst/>
                          <a:latin typeface="Arial" panose="020B0604020202020204" pitchFamily="34" charset="0"/>
                          <a:cs typeface="Arial" panose="020B0604020202020204" pitchFamily="34" charset="0"/>
                        </a:rPr>
                        <a:t>Interventional Radiology</a:t>
                      </a:r>
                      <a:endParaRPr lang="en-US" sz="1800" b="0"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baseline="0" dirty="0">
                          <a:effectLst/>
                          <a:latin typeface="Arial" panose="020B0604020202020204" pitchFamily="34" charset="0"/>
                          <a:cs typeface="Arial" panose="020B0604020202020204" pitchFamily="34" charset="0"/>
                        </a:rPr>
                        <a:t>                                   $488,594,483 </a:t>
                      </a:r>
                      <a:endParaRPr lang="en-US" sz="1600" b="0"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baseline="0" dirty="0">
                          <a:effectLst/>
                          <a:latin typeface="Arial" panose="020B0604020202020204" pitchFamily="34" charset="0"/>
                          <a:cs typeface="Arial" panose="020B0604020202020204" pitchFamily="34" charset="0"/>
                        </a:rPr>
                        <a:t>                                  $459,692,763 </a:t>
                      </a:r>
                      <a:endParaRPr lang="en-US" sz="1600" b="0"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u="none" strike="noStrike" baseline="0" dirty="0">
                          <a:effectLst/>
                          <a:latin typeface="Arial" panose="020B0604020202020204" pitchFamily="34" charset="0"/>
                          <a:cs typeface="Arial" panose="020B0604020202020204" pitchFamily="34" charset="0"/>
                        </a:rPr>
                        <a:t>-5.9%</a:t>
                      </a:r>
                      <a:endParaRPr lang="en-US" sz="1900" b="0"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DFF"/>
                    </a:solidFill>
                  </a:tcPr>
                </a:tc>
                <a:tc>
                  <a:txBody>
                    <a:bodyPr/>
                    <a:lstStyle/>
                    <a:p>
                      <a:pPr algn="ctr" fontAlgn="b"/>
                      <a:r>
                        <a:rPr lang="en-US" sz="1600" u="none" strike="noStrike" baseline="0" dirty="0">
                          <a:effectLst/>
                          <a:latin typeface="Arial" panose="020B0604020202020204" pitchFamily="34" charset="0"/>
                          <a:cs typeface="Arial" panose="020B0604020202020204" pitchFamily="34" charset="0"/>
                        </a:rPr>
                        <a:t>                                $471,184,838 </a:t>
                      </a:r>
                      <a:endParaRPr lang="en-US" sz="1600" b="0"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200" u="none" strike="noStrike" baseline="0" dirty="0">
                          <a:effectLst/>
                          <a:latin typeface="Arial" panose="020B0604020202020204" pitchFamily="34" charset="0"/>
                          <a:cs typeface="Arial" panose="020B0604020202020204" pitchFamily="34" charset="0"/>
                        </a:rPr>
                        <a:t>-3.6%</a:t>
                      </a:r>
                      <a:endParaRPr lang="en-US" sz="2200" b="0" i="0" u="none" strike="noStrike" baseline="0" dirty="0">
                        <a:solidFill>
                          <a:srgbClr val="000000"/>
                        </a:solidFill>
                        <a:effectLst/>
                        <a:latin typeface="Arial" panose="020B0604020202020204" pitchFamily="34" charset="0"/>
                        <a:cs typeface="Arial" panose="020B0604020202020204" pitchFamily="34" charset="0"/>
                      </a:endParaRPr>
                    </a:p>
                  </a:txBody>
                  <a:tcPr marL="6863" marR="6863" marT="6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892716003"/>
                  </a:ext>
                </a:extLst>
              </a:tr>
            </a:tbl>
          </a:graphicData>
        </a:graphic>
      </p:graphicFrame>
      <p:sp>
        <p:nvSpPr>
          <p:cNvPr id="2" name="TextBox 1">
            <a:extLst>
              <a:ext uri="{FF2B5EF4-FFF2-40B4-BE49-F238E27FC236}">
                <a16:creationId xmlns:a16="http://schemas.microsoft.com/office/drawing/2014/main" id="{A262528B-8EE3-98B2-484F-B9E294BAC709}"/>
              </a:ext>
            </a:extLst>
          </p:cNvPr>
          <p:cNvSpPr txBox="1"/>
          <p:nvPr/>
        </p:nvSpPr>
        <p:spPr>
          <a:xfrm>
            <a:off x="2225416" y="442206"/>
            <a:ext cx="7741169" cy="1283428"/>
          </a:xfrm>
          <a:prstGeom prst="rect">
            <a:avLst/>
          </a:prstGeom>
          <a:noFill/>
        </p:spPr>
        <p:txBody>
          <a:bodyPr wrap="square" rtlCol="0">
            <a:spAutoFit/>
          </a:bodyPr>
          <a:lstStyle/>
          <a:p>
            <a:pPr algn="ctr"/>
            <a:r>
              <a:rPr lang="en-US" sz="3870" dirty="0">
                <a:latin typeface="Arial" panose="020B0604020202020204" pitchFamily="34" charset="0"/>
                <a:cs typeface="Arial" panose="020B0604020202020204" pitchFamily="34" charset="0"/>
              </a:rPr>
              <a:t>ACR Update:</a:t>
            </a:r>
          </a:p>
          <a:p>
            <a:pPr algn="ctr"/>
            <a:r>
              <a:rPr lang="en-US" sz="3870" dirty="0">
                <a:latin typeface="Arial" panose="020B0604020202020204" pitchFamily="34" charset="0"/>
                <a:cs typeface="Arial" panose="020B0604020202020204" pitchFamily="34" charset="0"/>
              </a:rPr>
              <a:t>Impact Table: 2023</a:t>
            </a:r>
          </a:p>
        </p:txBody>
      </p:sp>
    </p:spTree>
    <p:extLst>
      <p:ext uri="{BB962C8B-B14F-4D97-AF65-F5344CB8AC3E}">
        <p14:creationId xmlns:p14="http://schemas.microsoft.com/office/powerpoint/2010/main" val="39921861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756D2B-80A7-8073-9795-7E245807BABE}"/>
              </a:ext>
            </a:extLst>
          </p:cNvPr>
          <p:cNvPicPr>
            <a:picLocks noChangeAspect="1"/>
          </p:cNvPicPr>
          <p:nvPr/>
        </p:nvPicPr>
        <p:blipFill>
          <a:blip r:embed="rId2"/>
          <a:stretch>
            <a:fillRect/>
          </a:stretch>
        </p:blipFill>
        <p:spPr>
          <a:xfrm>
            <a:off x="1227462" y="1956680"/>
            <a:ext cx="9165576" cy="4389500"/>
          </a:xfrm>
          <a:prstGeom prst="rect">
            <a:avLst/>
          </a:prstGeom>
        </p:spPr>
      </p:pic>
      <p:sp>
        <p:nvSpPr>
          <p:cNvPr id="4" name="Title 3">
            <a:extLst>
              <a:ext uri="{FF2B5EF4-FFF2-40B4-BE49-F238E27FC236}">
                <a16:creationId xmlns:a16="http://schemas.microsoft.com/office/drawing/2014/main" id="{D0024493-F822-2AE6-3284-35C89999CA3D}"/>
              </a:ext>
            </a:extLst>
          </p:cNvPr>
          <p:cNvSpPr>
            <a:spLocks noGrp="1"/>
          </p:cNvSpPr>
          <p:nvPr>
            <p:ph type="title"/>
          </p:nvPr>
        </p:nvSpPr>
        <p:spPr>
          <a:xfrm>
            <a:off x="136814" y="134382"/>
            <a:ext cx="10515600" cy="614284"/>
          </a:xfrm>
        </p:spPr>
        <p:txBody>
          <a:bodyPr>
            <a:normAutofit fontScale="90000"/>
          </a:bodyPr>
          <a:lstStyle/>
          <a:p>
            <a:r>
              <a:rPr lang="en-US" dirty="0"/>
              <a:t>Fewer than two in ten radiologists likely to seek new employment</a:t>
            </a:r>
            <a:br>
              <a:rPr lang="en-US" dirty="0"/>
            </a:br>
            <a:endParaRPr lang="en-US" dirty="0"/>
          </a:p>
        </p:txBody>
      </p:sp>
      <p:sp>
        <p:nvSpPr>
          <p:cNvPr id="5" name="Text Placeholder 4">
            <a:extLst>
              <a:ext uri="{FF2B5EF4-FFF2-40B4-BE49-F238E27FC236}">
                <a16:creationId xmlns:a16="http://schemas.microsoft.com/office/drawing/2014/main" id="{856371CA-F304-6AC5-4F9B-AC5D38677986}"/>
              </a:ext>
            </a:extLst>
          </p:cNvPr>
          <p:cNvSpPr>
            <a:spLocks noGrp="1"/>
          </p:cNvSpPr>
          <p:nvPr>
            <p:ph type="body" idx="1"/>
          </p:nvPr>
        </p:nvSpPr>
        <p:spPr>
          <a:xfrm>
            <a:off x="258244" y="441524"/>
            <a:ext cx="11104012" cy="1246432"/>
          </a:xfrm>
        </p:spPr>
        <p:txBody>
          <a:bodyPr>
            <a:noAutofit/>
          </a:bodyPr>
          <a:lstStyle/>
          <a:p>
            <a:pPr>
              <a:lnSpc>
                <a:spcPct val="120000"/>
              </a:lnSpc>
            </a:pPr>
            <a:r>
              <a:rPr lang="en-US" sz="1227" dirty="0"/>
              <a:t>Likelihood to seek new employment remains low in most practice types</a:t>
            </a:r>
          </a:p>
          <a:p>
            <a:pPr>
              <a:lnSpc>
                <a:spcPct val="120000"/>
              </a:lnSpc>
            </a:pPr>
            <a:r>
              <a:rPr lang="en-US" sz="1227" dirty="0"/>
              <a:t>Radiologists in National Practice are significantly more likely to seek new employment with a new practice/organization than those in independent private practice</a:t>
            </a:r>
          </a:p>
          <a:p>
            <a:pPr>
              <a:lnSpc>
                <a:spcPct val="120000"/>
              </a:lnSpc>
            </a:pPr>
            <a:r>
              <a:rPr lang="en-US" sz="1227" dirty="0"/>
              <a:t>Netting responses in the Top 2 (Extremely Likely and Very Likely) and Bottom 2 (Not Very Likely and Not At All Likely) boxes, provides insights into the extreme positive and negative sentiment towards the subject, enabling comprehensive understanding of overall perception</a:t>
            </a:r>
          </a:p>
        </p:txBody>
      </p:sp>
      <p:sp>
        <p:nvSpPr>
          <p:cNvPr id="11" name="TextBox 10">
            <a:extLst>
              <a:ext uri="{FF2B5EF4-FFF2-40B4-BE49-F238E27FC236}">
                <a16:creationId xmlns:a16="http://schemas.microsoft.com/office/drawing/2014/main" id="{BA2A3769-188B-B568-CFFA-FD4D8809BDE2}"/>
              </a:ext>
            </a:extLst>
          </p:cNvPr>
          <p:cNvSpPr txBox="1"/>
          <p:nvPr/>
        </p:nvSpPr>
        <p:spPr>
          <a:xfrm>
            <a:off x="0" y="6700615"/>
            <a:ext cx="12192000" cy="186846"/>
          </a:xfrm>
          <a:prstGeom prst="rect">
            <a:avLst/>
          </a:prstGeom>
          <a:noFill/>
        </p:spPr>
        <p:txBody>
          <a:bodyPr wrap="square">
            <a:spAutoFit/>
          </a:bodyPr>
          <a:lstStyle/>
          <a:p>
            <a:pPr defTabSz="623438" fontAlgn="base">
              <a:spcBef>
                <a:spcPct val="0"/>
              </a:spcBef>
              <a:spcAft>
                <a:spcPct val="0"/>
              </a:spcAft>
              <a:defRPr/>
            </a:pPr>
            <a:r>
              <a:rPr lang="en-US" sz="614" i="1" dirty="0">
                <a:solidFill>
                  <a:srgbClr val="000000"/>
                </a:solidFill>
                <a:latin typeface="Trebuchet MS" panose="020B0603020202020204" pitchFamily="34" charset="0"/>
              </a:rPr>
              <a:t>Base: Fully and Partially Qualified Respondents (n=1831) Question: Between now and the end of 2023, how likely is it that you will seek out employment in a different practice/organization?</a:t>
            </a:r>
          </a:p>
        </p:txBody>
      </p:sp>
      <p:sp>
        <p:nvSpPr>
          <p:cNvPr id="2" name="TextBox 1">
            <a:extLst>
              <a:ext uri="{FF2B5EF4-FFF2-40B4-BE49-F238E27FC236}">
                <a16:creationId xmlns:a16="http://schemas.microsoft.com/office/drawing/2014/main" id="{A5EDF079-19EC-2C87-9CC9-508EFC8D7B42}"/>
              </a:ext>
            </a:extLst>
          </p:cNvPr>
          <p:cNvSpPr txBox="1"/>
          <p:nvPr/>
        </p:nvSpPr>
        <p:spPr>
          <a:xfrm>
            <a:off x="5200185" y="4515703"/>
            <a:ext cx="194429" cy="216503"/>
          </a:xfrm>
          <a:prstGeom prst="rect">
            <a:avLst/>
          </a:prstGeom>
          <a:solidFill>
            <a:srgbClr val="FF00DF"/>
          </a:solid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818" dirty="0">
                <a:solidFill>
                  <a:schemeClr val="bg1"/>
                </a:solidFill>
              </a:rPr>
              <a:t>N</a:t>
            </a:r>
          </a:p>
        </p:txBody>
      </p:sp>
      <p:sp>
        <p:nvSpPr>
          <p:cNvPr id="3" name="TextBox 1">
            <a:extLst>
              <a:ext uri="{FF2B5EF4-FFF2-40B4-BE49-F238E27FC236}">
                <a16:creationId xmlns:a16="http://schemas.microsoft.com/office/drawing/2014/main" id="{A5EDF079-19EC-2C87-9CC9-508EFC8D7B42}"/>
              </a:ext>
            </a:extLst>
          </p:cNvPr>
          <p:cNvSpPr txBox="1"/>
          <p:nvPr/>
        </p:nvSpPr>
        <p:spPr>
          <a:xfrm>
            <a:off x="6620277" y="2830089"/>
            <a:ext cx="229065" cy="216503"/>
          </a:xfrm>
          <a:prstGeom prst="rect">
            <a:avLst/>
          </a:prstGeom>
          <a:solidFill>
            <a:srgbClr val="FF00DF"/>
          </a:solid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818" dirty="0">
                <a:solidFill>
                  <a:schemeClr val="bg1"/>
                </a:solidFill>
              </a:rPr>
              <a:t>IP</a:t>
            </a:r>
          </a:p>
        </p:txBody>
      </p:sp>
      <p:sp>
        <p:nvSpPr>
          <p:cNvPr id="7" name="TextBox 6">
            <a:extLst>
              <a:ext uri="{FF2B5EF4-FFF2-40B4-BE49-F238E27FC236}">
                <a16:creationId xmlns:a16="http://schemas.microsoft.com/office/drawing/2014/main" id="{4F36B1A9-4906-B252-595F-68A334633276}"/>
              </a:ext>
            </a:extLst>
          </p:cNvPr>
          <p:cNvSpPr txBox="1"/>
          <p:nvPr/>
        </p:nvSpPr>
        <p:spPr>
          <a:xfrm>
            <a:off x="1" y="6449357"/>
            <a:ext cx="12191999" cy="260199"/>
          </a:xfrm>
          <a:prstGeom prst="rect">
            <a:avLst/>
          </a:prstGeom>
          <a:solidFill>
            <a:srgbClr val="FF00DF"/>
          </a:solidFill>
        </p:spPr>
        <p:txBody>
          <a:bodyPr wrap="square">
            <a:spAutoFit/>
          </a:bodyPr>
          <a:lstStyle/>
          <a:p>
            <a:pPr marL="340293" lvl="1">
              <a:spcBef>
                <a:spcPts val="409"/>
              </a:spcBef>
            </a:pPr>
            <a:r>
              <a:rPr lang="en-US" sz="1091" b="1" dirty="0"/>
              <a:t>Abbreviations for Practice Type Comparisons</a:t>
            </a:r>
            <a:r>
              <a:rPr lang="en-US" sz="1091" dirty="0"/>
              <a:t>: </a:t>
            </a:r>
            <a:r>
              <a:rPr lang="en-US" sz="1091" dirty="0">
                <a:highlight>
                  <a:srgbClr val="FF00FF"/>
                </a:highlight>
              </a:rPr>
              <a:t> </a:t>
            </a:r>
            <a:r>
              <a:rPr lang="en-US" sz="1091" dirty="0">
                <a:solidFill>
                  <a:schemeClr val="bg1"/>
                </a:solidFill>
                <a:highlight>
                  <a:srgbClr val="FF00FF"/>
                </a:highlight>
              </a:rPr>
              <a:t>A</a:t>
            </a:r>
            <a:r>
              <a:rPr lang="en-US" sz="1091" dirty="0">
                <a:highlight>
                  <a:srgbClr val="FF00FF"/>
                </a:highlight>
              </a:rPr>
              <a:t> </a:t>
            </a:r>
            <a:r>
              <a:rPr lang="en-US" sz="1091" dirty="0"/>
              <a:t>(Academic),</a:t>
            </a:r>
            <a:r>
              <a:rPr lang="en-US" sz="1091" dirty="0">
                <a:solidFill>
                  <a:schemeClr val="bg1"/>
                </a:solidFill>
                <a:highlight>
                  <a:srgbClr val="FF00FF"/>
                </a:highlight>
              </a:rPr>
              <a:t> IP </a:t>
            </a:r>
            <a:r>
              <a:rPr lang="en-US" sz="1091" dirty="0"/>
              <a:t>(Independent Practice),</a:t>
            </a:r>
            <a:r>
              <a:rPr lang="en-US" sz="1091" dirty="0">
                <a:solidFill>
                  <a:schemeClr val="bg1"/>
                </a:solidFill>
                <a:highlight>
                  <a:srgbClr val="FF00FF"/>
                </a:highlight>
              </a:rPr>
              <a:t> </a:t>
            </a:r>
            <a:r>
              <a:rPr lang="en-US" sz="1091" dirty="0">
                <a:solidFill>
                  <a:schemeClr val="bg1"/>
                </a:solidFill>
              </a:rPr>
              <a:t>N</a:t>
            </a:r>
            <a:r>
              <a:rPr lang="en-US" sz="1091" dirty="0"/>
              <a:t> (National/MSO), </a:t>
            </a:r>
            <a:r>
              <a:rPr lang="en-US" sz="1091" dirty="0">
                <a:solidFill>
                  <a:schemeClr val="bg1"/>
                </a:solidFill>
                <a:highlight>
                  <a:srgbClr val="FF00FF"/>
                </a:highlight>
              </a:rPr>
              <a:t>H </a:t>
            </a:r>
            <a:r>
              <a:rPr lang="en-US" sz="1091" dirty="0"/>
              <a:t>(Hospital), </a:t>
            </a:r>
            <a:r>
              <a:rPr lang="en-US" sz="1091" dirty="0">
                <a:solidFill>
                  <a:schemeClr val="bg1"/>
                </a:solidFill>
              </a:rPr>
              <a:t>O</a:t>
            </a:r>
            <a:r>
              <a:rPr lang="en-US" sz="1091" dirty="0"/>
              <a:t> (Other Practice Types) </a:t>
            </a:r>
            <a:r>
              <a:rPr lang="en-US" sz="1091" dirty="0">
                <a:solidFill>
                  <a:schemeClr val="bg1"/>
                </a:solidFill>
              </a:rPr>
              <a:t>All</a:t>
            </a:r>
            <a:r>
              <a:rPr lang="en-US" sz="1091" dirty="0"/>
              <a:t> (all other Response Options) </a:t>
            </a:r>
          </a:p>
        </p:txBody>
      </p:sp>
    </p:spTree>
    <p:extLst>
      <p:ext uri="{BB962C8B-B14F-4D97-AF65-F5344CB8AC3E}">
        <p14:creationId xmlns:p14="http://schemas.microsoft.com/office/powerpoint/2010/main" val="33120650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CED14-0F4E-30C8-0F11-C94BF5B362DF}"/>
              </a:ext>
            </a:extLst>
          </p:cNvPr>
          <p:cNvSpPr>
            <a:spLocks noGrp="1"/>
          </p:cNvSpPr>
          <p:nvPr>
            <p:ph type="title"/>
          </p:nvPr>
        </p:nvSpPr>
        <p:spPr/>
        <p:txBody>
          <a:bodyPr>
            <a:normAutofit fontScale="90000"/>
          </a:bodyPr>
          <a:lstStyle/>
          <a:p>
            <a:br>
              <a:rPr lang="en-US" dirty="0"/>
            </a:br>
            <a:br>
              <a:rPr lang="en-US" dirty="0"/>
            </a:br>
            <a:r>
              <a:rPr lang="en-US" sz="3600" dirty="0">
                <a:latin typeface="+mn-lt"/>
              </a:rPr>
              <a:t>Trends in Diagnostic Imaging by Nonphysician Practitioners</a:t>
            </a:r>
            <a:br>
              <a:rPr lang="en-US" sz="3600" dirty="0">
                <a:latin typeface="+mn-lt"/>
              </a:rPr>
            </a:br>
            <a:r>
              <a:rPr lang="en-US" sz="2000" dirty="0">
                <a:latin typeface="+mn-lt"/>
              </a:rPr>
              <a:t>https://doi.org/10.1067/j.cpradiol.2023.06.001.</a:t>
            </a:r>
            <a:br>
              <a:rPr lang="en-US" dirty="0"/>
            </a:br>
            <a:br>
              <a:rPr lang="en-US" dirty="0"/>
            </a:br>
            <a:endParaRPr lang="en-US" dirty="0"/>
          </a:p>
        </p:txBody>
      </p:sp>
      <p:sp>
        <p:nvSpPr>
          <p:cNvPr id="3" name="Content Placeholder 2">
            <a:extLst>
              <a:ext uri="{FF2B5EF4-FFF2-40B4-BE49-F238E27FC236}">
                <a16:creationId xmlns:a16="http://schemas.microsoft.com/office/drawing/2014/main" id="{C58CBFE1-9083-396E-EA13-D792B65E13D2}"/>
              </a:ext>
            </a:extLst>
          </p:cNvPr>
          <p:cNvSpPr>
            <a:spLocks noGrp="1"/>
          </p:cNvSpPr>
          <p:nvPr>
            <p:ph idx="1"/>
          </p:nvPr>
        </p:nvSpPr>
        <p:spPr>
          <a:xfrm>
            <a:off x="838200" y="1690688"/>
            <a:ext cx="10515600" cy="4351338"/>
          </a:xfrm>
        </p:spPr>
        <p:txBody>
          <a:bodyPr/>
          <a:lstStyle/>
          <a:p>
            <a:pPr marL="0" indent="0" algn="l">
              <a:buNone/>
            </a:pPr>
            <a:r>
              <a:rPr lang="en-US" sz="2400" i="0" u="none" strike="noStrike" dirty="0">
                <a:solidFill>
                  <a:srgbClr val="1F1F1F"/>
                </a:solidFill>
                <a:effectLst/>
                <a:latin typeface="ElsevierGulliver"/>
              </a:rPr>
              <a:t>Take Home Points</a:t>
            </a:r>
          </a:p>
          <a:p>
            <a:pPr>
              <a:buFont typeface="Arial" panose="020B0604020202020204" pitchFamily="34" charset="0"/>
              <a:buChar char="•"/>
            </a:pPr>
            <a:r>
              <a:rPr lang="en-US" sz="2400" dirty="0">
                <a:effectLst/>
              </a:rPr>
              <a:t>In this retrospective study of more than 110 million imaging claims, NPPs interpreted 2.6% and 3.3% of imaging studies in 2016 and 2020, respectively—a 26.9% increase.</a:t>
            </a:r>
          </a:p>
          <a:p>
            <a:r>
              <a:rPr lang="en-US" sz="2400" dirty="0">
                <a:effectLst/>
              </a:rPr>
              <a:t>In comparison to metropolitan residents, micropolitan, and small town/rural residents saw 50% and 30% higher odds, respectively, of NPP-interpreted imaging.</a:t>
            </a:r>
          </a:p>
          <a:p>
            <a:r>
              <a:rPr lang="en-US" sz="2400" dirty="0">
                <a:effectLst/>
              </a:rPr>
              <a:t>In recent years, states with moderately restrictive or the least restrictive NPP practice authority saw the most significant increases in NPP-interpreted imaging.</a:t>
            </a:r>
          </a:p>
          <a:p>
            <a:endParaRPr lang="en-US" dirty="0"/>
          </a:p>
        </p:txBody>
      </p:sp>
    </p:spTree>
    <p:extLst>
      <p:ext uri="{BB962C8B-B14F-4D97-AF65-F5344CB8AC3E}">
        <p14:creationId xmlns:p14="http://schemas.microsoft.com/office/powerpoint/2010/main" val="31682993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AE186F-8B3E-42B2-74DE-531D0F9A68F3}"/>
              </a:ext>
            </a:extLst>
          </p:cNvPr>
          <p:cNvPicPr>
            <a:picLocks noChangeAspect="1"/>
          </p:cNvPicPr>
          <p:nvPr/>
        </p:nvPicPr>
        <p:blipFill>
          <a:blip r:embed="rId2"/>
          <a:stretch>
            <a:fillRect/>
          </a:stretch>
        </p:blipFill>
        <p:spPr>
          <a:xfrm>
            <a:off x="5412129" y="2457784"/>
            <a:ext cx="5673928" cy="3732738"/>
          </a:xfrm>
          <a:prstGeom prst="rect">
            <a:avLst/>
          </a:prstGeom>
        </p:spPr>
      </p:pic>
      <p:sp>
        <p:nvSpPr>
          <p:cNvPr id="2" name="Title 1">
            <a:extLst>
              <a:ext uri="{FF2B5EF4-FFF2-40B4-BE49-F238E27FC236}">
                <a16:creationId xmlns:a16="http://schemas.microsoft.com/office/drawing/2014/main" id="{6264A560-9175-DC13-2239-B28A61FBBA6B}"/>
              </a:ext>
            </a:extLst>
          </p:cNvPr>
          <p:cNvSpPr>
            <a:spLocks noGrp="1"/>
          </p:cNvSpPr>
          <p:nvPr>
            <p:ph type="title"/>
          </p:nvPr>
        </p:nvSpPr>
        <p:spPr/>
        <p:txBody>
          <a:bodyPr/>
          <a:lstStyle/>
          <a:p>
            <a:r>
              <a:rPr lang="en-US" dirty="0"/>
              <a:t>Most Radiologists see their practice as understaffed</a:t>
            </a:r>
          </a:p>
        </p:txBody>
      </p:sp>
      <p:sp>
        <p:nvSpPr>
          <p:cNvPr id="3" name="Text Placeholder 2">
            <a:extLst>
              <a:ext uri="{FF2B5EF4-FFF2-40B4-BE49-F238E27FC236}">
                <a16:creationId xmlns:a16="http://schemas.microsoft.com/office/drawing/2014/main" id="{A4926917-855E-8857-E0B5-D54954C74B6B}"/>
              </a:ext>
            </a:extLst>
          </p:cNvPr>
          <p:cNvSpPr>
            <a:spLocks noGrp="1"/>
          </p:cNvSpPr>
          <p:nvPr>
            <p:ph type="body" idx="1"/>
          </p:nvPr>
        </p:nvSpPr>
        <p:spPr>
          <a:xfrm>
            <a:off x="837999" y="822505"/>
            <a:ext cx="10516000" cy="1142885"/>
          </a:xfrm>
        </p:spPr>
        <p:txBody>
          <a:bodyPr>
            <a:normAutofit fontScale="92500"/>
          </a:bodyPr>
          <a:lstStyle/>
          <a:p>
            <a:pPr>
              <a:lnSpc>
                <a:spcPct val="110000"/>
              </a:lnSpc>
            </a:pPr>
            <a:r>
              <a:rPr lang="en-US" dirty="0"/>
              <a:t>Radiologists in the larger practice types (National and Academic Practice) are more likely to indicate that their practices are understaffed than those in private practice</a:t>
            </a:r>
          </a:p>
          <a:p>
            <a:pPr>
              <a:lnSpc>
                <a:spcPct val="110000"/>
              </a:lnSpc>
            </a:pPr>
            <a:r>
              <a:rPr lang="en-US" dirty="0"/>
              <a:t>Hospital-base radiologists are significantly more likely than Academic or Private practices to indicate that they are fully staffed</a:t>
            </a:r>
          </a:p>
        </p:txBody>
      </p:sp>
      <p:sp>
        <p:nvSpPr>
          <p:cNvPr id="6" name="TextBox 5">
            <a:extLst>
              <a:ext uri="{FF2B5EF4-FFF2-40B4-BE49-F238E27FC236}">
                <a16:creationId xmlns:a16="http://schemas.microsoft.com/office/drawing/2014/main" id="{6AB2C41A-594D-1958-A337-230B0CC9CF45}"/>
              </a:ext>
            </a:extLst>
          </p:cNvPr>
          <p:cNvSpPr txBox="1"/>
          <p:nvPr/>
        </p:nvSpPr>
        <p:spPr>
          <a:xfrm>
            <a:off x="-1" y="6700615"/>
            <a:ext cx="12192000" cy="186846"/>
          </a:xfrm>
          <a:prstGeom prst="rect">
            <a:avLst/>
          </a:prstGeom>
          <a:noFill/>
        </p:spPr>
        <p:txBody>
          <a:bodyPr wrap="square">
            <a:spAutoFit/>
          </a:bodyPr>
          <a:lstStyle/>
          <a:p>
            <a:pPr defTabSz="623438" fontAlgn="base">
              <a:spcBef>
                <a:spcPct val="0"/>
              </a:spcBef>
              <a:spcAft>
                <a:spcPct val="0"/>
              </a:spcAft>
              <a:defRPr/>
            </a:pPr>
            <a:r>
              <a:rPr lang="en-US" sz="614" i="1" dirty="0">
                <a:solidFill>
                  <a:srgbClr val="000000"/>
                </a:solidFill>
                <a:latin typeface="Trebuchet MS" panose="020B0603020202020204" pitchFamily="34" charset="0"/>
              </a:rPr>
              <a:t>Base: Fully and Partially Qualified Respondents (n=1790) Fully Qualified Respondents (n=524) Question: As you head into 2023, which of the following best describes the level of staffing of in your practice for radiologists and non-radiologist professionals?</a:t>
            </a:r>
          </a:p>
        </p:txBody>
      </p:sp>
      <p:sp>
        <p:nvSpPr>
          <p:cNvPr id="7" name="TextBox 1">
            <a:extLst>
              <a:ext uri="{FF2B5EF4-FFF2-40B4-BE49-F238E27FC236}">
                <a16:creationId xmlns:a16="http://schemas.microsoft.com/office/drawing/2014/main" id="{6F3C3AA3-CAC9-B3DD-BD64-E0BBD6EC805C}"/>
              </a:ext>
            </a:extLst>
          </p:cNvPr>
          <p:cNvSpPr txBox="1"/>
          <p:nvPr/>
        </p:nvSpPr>
        <p:spPr>
          <a:xfrm>
            <a:off x="9654003" y="3506587"/>
            <a:ext cx="362153" cy="200447"/>
          </a:xfrm>
          <a:prstGeom prst="rect">
            <a:avLst/>
          </a:prstGeom>
          <a:solidFill>
            <a:srgbClr val="FF00DF"/>
          </a:solid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955" dirty="0">
                <a:solidFill>
                  <a:schemeClr val="bg1"/>
                </a:solidFill>
              </a:rPr>
              <a:t>H,O</a:t>
            </a:r>
          </a:p>
        </p:txBody>
      </p:sp>
      <p:sp>
        <p:nvSpPr>
          <p:cNvPr id="8" name="TextBox 1">
            <a:extLst>
              <a:ext uri="{FF2B5EF4-FFF2-40B4-BE49-F238E27FC236}">
                <a16:creationId xmlns:a16="http://schemas.microsoft.com/office/drawing/2014/main" id="{8FA87288-B00E-B890-C4A6-F911C095B693}"/>
              </a:ext>
            </a:extLst>
          </p:cNvPr>
          <p:cNvSpPr txBox="1"/>
          <p:nvPr/>
        </p:nvSpPr>
        <p:spPr>
          <a:xfrm>
            <a:off x="9983209" y="3839845"/>
            <a:ext cx="362153" cy="200447"/>
          </a:xfrm>
          <a:prstGeom prst="rect">
            <a:avLst/>
          </a:prstGeom>
          <a:solidFill>
            <a:srgbClr val="FF00DF"/>
          </a:solid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955" dirty="0">
                <a:solidFill>
                  <a:schemeClr val="bg1"/>
                </a:solidFill>
              </a:rPr>
              <a:t>H,O</a:t>
            </a:r>
          </a:p>
        </p:txBody>
      </p:sp>
      <p:sp>
        <p:nvSpPr>
          <p:cNvPr id="9" name="TextBox 1">
            <a:extLst>
              <a:ext uri="{FF2B5EF4-FFF2-40B4-BE49-F238E27FC236}">
                <a16:creationId xmlns:a16="http://schemas.microsoft.com/office/drawing/2014/main" id="{403AB340-005C-749E-DA66-5F805AD2397B}"/>
              </a:ext>
            </a:extLst>
          </p:cNvPr>
          <p:cNvSpPr txBox="1"/>
          <p:nvPr/>
        </p:nvSpPr>
        <p:spPr>
          <a:xfrm>
            <a:off x="8903946" y="4433455"/>
            <a:ext cx="326645" cy="202894"/>
          </a:xfrm>
          <a:prstGeom prst="rect">
            <a:avLst/>
          </a:prstGeom>
          <a:solidFill>
            <a:srgbClr val="FF00DF"/>
          </a:solid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955" dirty="0">
                <a:solidFill>
                  <a:schemeClr val="bg1"/>
                </a:solidFill>
              </a:rPr>
              <a:t>A,P</a:t>
            </a:r>
          </a:p>
        </p:txBody>
      </p:sp>
      <p:sp>
        <p:nvSpPr>
          <p:cNvPr id="10" name="TextBox 9">
            <a:extLst>
              <a:ext uri="{FF2B5EF4-FFF2-40B4-BE49-F238E27FC236}">
                <a16:creationId xmlns:a16="http://schemas.microsoft.com/office/drawing/2014/main" id="{0CAB730E-6860-3599-2D28-F734BD35A45F}"/>
              </a:ext>
            </a:extLst>
          </p:cNvPr>
          <p:cNvSpPr txBox="1"/>
          <p:nvPr/>
        </p:nvSpPr>
        <p:spPr>
          <a:xfrm>
            <a:off x="1" y="6283609"/>
            <a:ext cx="12191999" cy="260199"/>
          </a:xfrm>
          <a:prstGeom prst="rect">
            <a:avLst/>
          </a:prstGeom>
          <a:solidFill>
            <a:srgbClr val="FF00DF"/>
          </a:solidFill>
        </p:spPr>
        <p:txBody>
          <a:bodyPr wrap="square">
            <a:spAutoFit/>
          </a:bodyPr>
          <a:lstStyle/>
          <a:p>
            <a:pPr marL="340293" lvl="1">
              <a:spcBef>
                <a:spcPts val="409"/>
              </a:spcBef>
            </a:pPr>
            <a:r>
              <a:rPr lang="en-US" sz="1091" b="1" dirty="0"/>
              <a:t>Abbreviations for Practice Type Comparisons</a:t>
            </a:r>
            <a:r>
              <a:rPr lang="en-US" sz="1091" dirty="0"/>
              <a:t>: </a:t>
            </a:r>
            <a:r>
              <a:rPr lang="en-US" sz="1091" dirty="0">
                <a:highlight>
                  <a:srgbClr val="FF00FF"/>
                </a:highlight>
              </a:rPr>
              <a:t> </a:t>
            </a:r>
            <a:r>
              <a:rPr lang="en-US" sz="1091" dirty="0">
                <a:solidFill>
                  <a:schemeClr val="bg1"/>
                </a:solidFill>
                <a:highlight>
                  <a:srgbClr val="FF00FF"/>
                </a:highlight>
              </a:rPr>
              <a:t>A</a:t>
            </a:r>
            <a:r>
              <a:rPr lang="en-US" sz="1091" dirty="0">
                <a:highlight>
                  <a:srgbClr val="FF00FF"/>
                </a:highlight>
              </a:rPr>
              <a:t> </a:t>
            </a:r>
            <a:r>
              <a:rPr lang="en-US" sz="1091" dirty="0"/>
              <a:t>(Academic),</a:t>
            </a:r>
            <a:r>
              <a:rPr lang="en-US" sz="1091" dirty="0">
                <a:solidFill>
                  <a:schemeClr val="bg1"/>
                </a:solidFill>
                <a:highlight>
                  <a:srgbClr val="FF00FF"/>
                </a:highlight>
              </a:rPr>
              <a:t> IP </a:t>
            </a:r>
            <a:r>
              <a:rPr lang="en-US" sz="1091" dirty="0"/>
              <a:t>(Independent Practice),</a:t>
            </a:r>
            <a:r>
              <a:rPr lang="en-US" sz="1091" dirty="0">
                <a:solidFill>
                  <a:schemeClr val="bg1"/>
                </a:solidFill>
                <a:highlight>
                  <a:srgbClr val="FF00FF"/>
                </a:highlight>
              </a:rPr>
              <a:t> </a:t>
            </a:r>
            <a:r>
              <a:rPr lang="en-US" sz="1091" dirty="0">
                <a:solidFill>
                  <a:schemeClr val="bg1"/>
                </a:solidFill>
              </a:rPr>
              <a:t>N</a:t>
            </a:r>
            <a:r>
              <a:rPr lang="en-US" sz="1091" dirty="0"/>
              <a:t> (National/MSO), </a:t>
            </a:r>
            <a:r>
              <a:rPr lang="en-US" sz="1091" dirty="0">
                <a:solidFill>
                  <a:schemeClr val="bg1"/>
                </a:solidFill>
                <a:highlight>
                  <a:srgbClr val="FF00FF"/>
                </a:highlight>
              </a:rPr>
              <a:t>H </a:t>
            </a:r>
            <a:r>
              <a:rPr lang="en-US" sz="1091" dirty="0"/>
              <a:t>(Hospital), </a:t>
            </a:r>
            <a:r>
              <a:rPr lang="en-US" sz="1091" dirty="0">
                <a:solidFill>
                  <a:schemeClr val="bg1"/>
                </a:solidFill>
              </a:rPr>
              <a:t>O</a:t>
            </a:r>
            <a:r>
              <a:rPr lang="en-US" sz="1091" dirty="0"/>
              <a:t> (Other Practice Types) </a:t>
            </a:r>
            <a:r>
              <a:rPr lang="en-US" sz="1091" dirty="0">
                <a:solidFill>
                  <a:schemeClr val="bg1"/>
                </a:solidFill>
              </a:rPr>
              <a:t>All</a:t>
            </a:r>
            <a:r>
              <a:rPr lang="en-US" sz="1091" dirty="0"/>
              <a:t> (all other Response Options) </a:t>
            </a:r>
          </a:p>
        </p:txBody>
      </p:sp>
      <p:pic>
        <p:nvPicPr>
          <p:cNvPr id="4" name="Picture 3">
            <a:extLst>
              <a:ext uri="{FF2B5EF4-FFF2-40B4-BE49-F238E27FC236}">
                <a16:creationId xmlns:a16="http://schemas.microsoft.com/office/drawing/2014/main" id="{7C2B6249-A1BA-9C8A-1BBB-1E89573F3BE8}"/>
              </a:ext>
            </a:extLst>
          </p:cNvPr>
          <p:cNvPicPr>
            <a:picLocks noChangeAspect="1"/>
          </p:cNvPicPr>
          <p:nvPr/>
        </p:nvPicPr>
        <p:blipFill>
          <a:blip r:embed="rId3"/>
          <a:stretch>
            <a:fillRect/>
          </a:stretch>
        </p:blipFill>
        <p:spPr>
          <a:xfrm>
            <a:off x="513848" y="2490339"/>
            <a:ext cx="4792703" cy="3342006"/>
          </a:xfrm>
          <a:prstGeom prst="rect">
            <a:avLst/>
          </a:prstGeom>
        </p:spPr>
      </p:pic>
    </p:spTree>
    <p:extLst>
      <p:ext uri="{BB962C8B-B14F-4D97-AF65-F5344CB8AC3E}">
        <p14:creationId xmlns:p14="http://schemas.microsoft.com/office/powerpoint/2010/main" val="14497564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 name="CustomShape 1"/>
          <p:cNvSpPr/>
          <p:nvPr/>
        </p:nvSpPr>
        <p:spPr>
          <a:xfrm>
            <a:off x="5028600" y="79200"/>
            <a:ext cx="213444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dirty="0">
                <a:solidFill>
                  <a:srgbClr val="FFFFFF"/>
                </a:solidFill>
                <a:latin typeface="Arial"/>
              </a:rPr>
              <a:t>Supplementary Figure 1 </a:t>
            </a:r>
          </a:p>
        </p:txBody>
      </p:sp>
      <p:pic>
        <p:nvPicPr>
          <p:cNvPr id="58" name="Main graphic"/>
          <p:cNvPicPr/>
          <p:nvPr/>
        </p:nvPicPr>
        <p:blipFill>
          <a:blip r:embed="rId3"/>
          <a:stretch/>
        </p:blipFill>
        <p:spPr>
          <a:xfrm>
            <a:off x="1701477" y="1076446"/>
            <a:ext cx="8345347" cy="4479402"/>
          </a:xfrm>
          <a:prstGeom prst="rect">
            <a:avLst/>
          </a:prstGeom>
          <a:ln>
            <a:noFill/>
          </a:ln>
        </p:spPr>
      </p:pic>
      <p:sp>
        <p:nvSpPr>
          <p:cNvPr id="2" name="TextShape 1">
            <a:extLst>
              <a:ext uri="{FF2B5EF4-FFF2-40B4-BE49-F238E27FC236}">
                <a16:creationId xmlns:a16="http://schemas.microsoft.com/office/drawing/2014/main" id="{0117E9D0-DAA6-4359-C706-7D88449CFD8D}"/>
              </a:ext>
            </a:extLst>
          </p:cNvPr>
          <p:cNvSpPr txBox="1"/>
          <p:nvPr/>
        </p:nvSpPr>
        <p:spPr>
          <a:xfrm>
            <a:off x="1291078" y="6007261"/>
            <a:ext cx="8640000" cy="562843"/>
          </a:xfrm>
          <a:prstGeom prst="rect">
            <a:avLst/>
          </a:prstGeom>
          <a:noFill/>
          <a:ln>
            <a:noFill/>
          </a:ln>
        </p:spPr>
        <p:txBody>
          <a:bodyPr lIns="90000" tIns="45000" rIns="90000" bIns="45000"/>
          <a:lstStyle/>
          <a:p>
            <a:pPr algn="ctr">
              <a:spcAft>
                <a:spcPts val="3186"/>
              </a:spcAft>
            </a:pPr>
            <a:r>
              <a:rPr lang="en-US" sz="1600" i="1" spc="-1" dirty="0">
                <a:latin typeface="Arial"/>
              </a:rPr>
              <a:t>The New Normal or a Return to Normal; </a:t>
            </a:r>
            <a:r>
              <a:rPr lang="en-US" sz="1600" spc="-1" dirty="0">
                <a:latin typeface="Arial"/>
              </a:rPr>
              <a:t>DOI: 10.1016/j.jacr.2023.04.014</a:t>
            </a:r>
          </a:p>
        </p:txBody>
      </p:sp>
    </p:spTree>
    <p:extLst>
      <p:ext uri="{BB962C8B-B14F-4D97-AF65-F5344CB8AC3E}">
        <p14:creationId xmlns:p14="http://schemas.microsoft.com/office/powerpoint/2010/main" val="267488034"/>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 name="CustomShape 1"/>
          <p:cNvSpPr/>
          <p:nvPr/>
        </p:nvSpPr>
        <p:spPr>
          <a:xfrm>
            <a:off x="4973880" y="79200"/>
            <a:ext cx="224424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dirty="0">
                <a:solidFill>
                  <a:srgbClr val="FFFFFF"/>
                </a:solidFill>
                <a:latin typeface="Arial"/>
              </a:rPr>
              <a:t>Online Appendix Figure 1 </a:t>
            </a:r>
          </a:p>
        </p:txBody>
      </p:sp>
      <p:pic>
        <p:nvPicPr>
          <p:cNvPr id="53" name="Main graphic"/>
          <p:cNvPicPr/>
          <p:nvPr/>
        </p:nvPicPr>
        <p:blipFill>
          <a:blip r:embed="rId3"/>
          <a:stretch/>
        </p:blipFill>
        <p:spPr>
          <a:xfrm>
            <a:off x="2946360" y="1279080"/>
            <a:ext cx="6350040" cy="3950280"/>
          </a:xfrm>
          <a:prstGeom prst="rect">
            <a:avLst/>
          </a:prstGeom>
          <a:ln>
            <a:noFill/>
          </a:ln>
        </p:spPr>
      </p:pic>
      <p:sp>
        <p:nvSpPr>
          <p:cNvPr id="2" name="TextShape 1">
            <a:extLst>
              <a:ext uri="{FF2B5EF4-FFF2-40B4-BE49-F238E27FC236}">
                <a16:creationId xmlns:a16="http://schemas.microsoft.com/office/drawing/2014/main" id="{CFB68E08-A621-9B16-7FA6-27CBF9AA6A05}"/>
              </a:ext>
            </a:extLst>
          </p:cNvPr>
          <p:cNvSpPr txBox="1"/>
          <p:nvPr/>
        </p:nvSpPr>
        <p:spPr>
          <a:xfrm>
            <a:off x="1664081" y="5831972"/>
            <a:ext cx="8640000" cy="580375"/>
          </a:xfrm>
          <a:prstGeom prst="rect">
            <a:avLst/>
          </a:prstGeom>
          <a:noFill/>
          <a:ln>
            <a:noFill/>
          </a:ln>
        </p:spPr>
        <p:txBody>
          <a:bodyPr lIns="90000" tIns="45000" rIns="90000" bIns="45000"/>
          <a:lstStyle/>
          <a:p>
            <a:pPr algn="ctr">
              <a:spcAft>
                <a:spcPts val="3186"/>
              </a:spcAft>
            </a:pPr>
            <a:r>
              <a:rPr lang="en-US" sz="1700" i="1" spc="-1" dirty="0">
                <a:solidFill>
                  <a:srgbClr val="FFFFFF"/>
                </a:solidFill>
                <a:latin typeface="Arial"/>
              </a:rPr>
              <a:t>The </a:t>
            </a:r>
            <a:r>
              <a:rPr lang="en-US" sz="1400" i="1" spc="-1" dirty="0">
                <a:latin typeface="Arial"/>
              </a:rPr>
              <a:t>Current State of Teleradiology Across the United States: A National Survey of Radiologists’ Habits, Attitudes, and Perceptions on Teleradiology Practice</a:t>
            </a:r>
            <a:r>
              <a:rPr lang="en-US" sz="1400" spc="-1" dirty="0">
                <a:latin typeface="Arial"/>
              </a:rPr>
              <a:t> </a:t>
            </a:r>
            <a:r>
              <a:rPr lang="en-US" sz="1000" spc="-1" dirty="0">
                <a:latin typeface="Arial"/>
              </a:rPr>
              <a:t>DOI: 10.1016/j.jacr.2019.05.053</a:t>
            </a:r>
          </a:p>
        </p:txBody>
      </p:sp>
    </p:spTree>
    <p:extLst>
      <p:ext uri="{BB962C8B-B14F-4D97-AF65-F5344CB8AC3E}">
        <p14:creationId xmlns:p14="http://schemas.microsoft.com/office/powerpoint/2010/main" val="1891692213"/>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CC1698-A28C-3545-9C1F-777C5143DE47}"/>
              </a:ext>
            </a:extLst>
          </p:cNvPr>
          <p:cNvPicPr>
            <a:picLocks noChangeAspect="1"/>
          </p:cNvPicPr>
          <p:nvPr/>
        </p:nvPicPr>
        <p:blipFill>
          <a:blip r:embed="rId3"/>
          <a:stretch>
            <a:fillRect/>
          </a:stretch>
        </p:blipFill>
        <p:spPr>
          <a:xfrm>
            <a:off x="552449" y="1328737"/>
            <a:ext cx="6793137" cy="3813175"/>
          </a:xfrm>
          <a:prstGeom prst="rect">
            <a:avLst/>
          </a:prstGeom>
        </p:spPr>
      </p:pic>
      <p:pic>
        <p:nvPicPr>
          <p:cNvPr id="6" name="Picture 5">
            <a:extLst>
              <a:ext uri="{FF2B5EF4-FFF2-40B4-BE49-F238E27FC236}">
                <a16:creationId xmlns:a16="http://schemas.microsoft.com/office/drawing/2014/main" id="{202F5CB7-2423-3442-925A-7FE031A03112}"/>
              </a:ext>
            </a:extLst>
          </p:cNvPr>
          <p:cNvPicPr>
            <a:picLocks noChangeAspect="1"/>
          </p:cNvPicPr>
          <p:nvPr/>
        </p:nvPicPr>
        <p:blipFill>
          <a:blip r:embed="rId4"/>
          <a:stretch>
            <a:fillRect/>
          </a:stretch>
        </p:blipFill>
        <p:spPr>
          <a:xfrm>
            <a:off x="7720012" y="2684461"/>
            <a:ext cx="3810000" cy="2044700"/>
          </a:xfrm>
          <a:prstGeom prst="rect">
            <a:avLst/>
          </a:prstGeom>
        </p:spPr>
      </p:pic>
      <p:pic>
        <p:nvPicPr>
          <p:cNvPr id="8" name="Picture 7">
            <a:extLst>
              <a:ext uri="{FF2B5EF4-FFF2-40B4-BE49-F238E27FC236}">
                <a16:creationId xmlns:a16="http://schemas.microsoft.com/office/drawing/2014/main" id="{D8193CA8-15F6-3749-A70D-94EEC5DBE647}"/>
              </a:ext>
            </a:extLst>
          </p:cNvPr>
          <p:cNvPicPr>
            <a:picLocks noChangeAspect="1"/>
          </p:cNvPicPr>
          <p:nvPr/>
        </p:nvPicPr>
        <p:blipFill>
          <a:blip r:embed="rId5"/>
          <a:stretch>
            <a:fillRect/>
          </a:stretch>
        </p:blipFill>
        <p:spPr>
          <a:xfrm>
            <a:off x="7906655" y="1800224"/>
            <a:ext cx="3436713" cy="755035"/>
          </a:xfrm>
          <a:prstGeom prst="rect">
            <a:avLst/>
          </a:prstGeom>
        </p:spPr>
      </p:pic>
    </p:spTree>
    <p:extLst>
      <p:ext uri="{BB962C8B-B14F-4D97-AF65-F5344CB8AC3E}">
        <p14:creationId xmlns:p14="http://schemas.microsoft.com/office/powerpoint/2010/main" val="28375705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024493-F822-2AE6-3284-35C89999CA3D}"/>
              </a:ext>
            </a:extLst>
          </p:cNvPr>
          <p:cNvSpPr>
            <a:spLocks noGrp="1"/>
          </p:cNvSpPr>
          <p:nvPr>
            <p:ph type="title"/>
          </p:nvPr>
        </p:nvSpPr>
        <p:spPr/>
        <p:txBody>
          <a:bodyPr/>
          <a:lstStyle/>
          <a:p>
            <a:r>
              <a:rPr lang="en-US" dirty="0"/>
              <a:t>Likelihood to retire comparable to previous years</a:t>
            </a:r>
          </a:p>
        </p:txBody>
      </p:sp>
      <p:sp>
        <p:nvSpPr>
          <p:cNvPr id="5" name="Text Placeholder 4">
            <a:extLst>
              <a:ext uri="{FF2B5EF4-FFF2-40B4-BE49-F238E27FC236}">
                <a16:creationId xmlns:a16="http://schemas.microsoft.com/office/drawing/2014/main" id="{856371CA-F304-6AC5-4F9B-AC5D38677986}"/>
              </a:ext>
            </a:extLst>
          </p:cNvPr>
          <p:cNvSpPr>
            <a:spLocks noGrp="1"/>
          </p:cNvSpPr>
          <p:nvPr>
            <p:ph type="body" idx="1"/>
          </p:nvPr>
        </p:nvSpPr>
        <p:spPr>
          <a:xfrm>
            <a:off x="756149" y="995558"/>
            <a:ext cx="10679703" cy="1130986"/>
          </a:xfrm>
        </p:spPr>
        <p:txBody>
          <a:bodyPr/>
          <a:lstStyle/>
          <a:p>
            <a:r>
              <a:rPr lang="en-US" dirty="0"/>
              <a:t>Across practice types, among radiologists in practice more than 9 years, likelihood to retire remains low</a:t>
            </a:r>
          </a:p>
        </p:txBody>
      </p:sp>
      <p:sp>
        <p:nvSpPr>
          <p:cNvPr id="3" name="TextBox 2">
            <a:extLst>
              <a:ext uri="{FF2B5EF4-FFF2-40B4-BE49-F238E27FC236}">
                <a16:creationId xmlns:a16="http://schemas.microsoft.com/office/drawing/2014/main" id="{0C85C9B0-3989-0C39-DD97-56C40175BD1D}"/>
              </a:ext>
            </a:extLst>
          </p:cNvPr>
          <p:cNvSpPr txBox="1"/>
          <p:nvPr/>
        </p:nvSpPr>
        <p:spPr>
          <a:xfrm>
            <a:off x="0" y="6700615"/>
            <a:ext cx="12192000" cy="186846"/>
          </a:xfrm>
          <a:prstGeom prst="rect">
            <a:avLst/>
          </a:prstGeom>
          <a:noFill/>
        </p:spPr>
        <p:txBody>
          <a:bodyPr wrap="square">
            <a:spAutoFit/>
          </a:bodyPr>
          <a:lstStyle/>
          <a:p>
            <a:pPr defTabSz="623438" fontAlgn="base">
              <a:spcBef>
                <a:spcPct val="0"/>
              </a:spcBef>
              <a:spcAft>
                <a:spcPct val="0"/>
              </a:spcAft>
              <a:defRPr/>
            </a:pPr>
            <a:r>
              <a:rPr lang="en-US" sz="614" i="1" dirty="0">
                <a:solidFill>
                  <a:srgbClr val="000000"/>
                </a:solidFill>
                <a:latin typeface="Trebuchet MS" panose="020B0603020202020204" pitchFamily="34" charset="0"/>
              </a:rPr>
              <a:t>Base: Fully and Partially Qualified Respondents who indicated 9 years or more in practice (n=2368) Question: Between now and the end of 2023, how likely is it that you will retire?</a:t>
            </a:r>
          </a:p>
        </p:txBody>
      </p:sp>
      <p:pic>
        <p:nvPicPr>
          <p:cNvPr id="7" name="Picture 6">
            <a:extLst>
              <a:ext uri="{FF2B5EF4-FFF2-40B4-BE49-F238E27FC236}">
                <a16:creationId xmlns:a16="http://schemas.microsoft.com/office/drawing/2014/main" id="{68FF3CBB-9047-9E23-D28B-19B68537C373}"/>
              </a:ext>
            </a:extLst>
          </p:cNvPr>
          <p:cNvPicPr>
            <a:picLocks noChangeAspect="1"/>
          </p:cNvPicPr>
          <p:nvPr/>
        </p:nvPicPr>
        <p:blipFill>
          <a:blip r:embed="rId2"/>
          <a:stretch>
            <a:fillRect/>
          </a:stretch>
        </p:blipFill>
        <p:spPr>
          <a:xfrm>
            <a:off x="143449" y="2032287"/>
            <a:ext cx="4684628" cy="4040336"/>
          </a:xfrm>
          <a:prstGeom prst="rect">
            <a:avLst/>
          </a:prstGeom>
        </p:spPr>
      </p:pic>
      <p:pic>
        <p:nvPicPr>
          <p:cNvPr id="8" name="Picture 7">
            <a:extLst>
              <a:ext uri="{FF2B5EF4-FFF2-40B4-BE49-F238E27FC236}">
                <a16:creationId xmlns:a16="http://schemas.microsoft.com/office/drawing/2014/main" id="{ACD41AD2-2F47-9861-4893-125921B50CE2}"/>
              </a:ext>
            </a:extLst>
          </p:cNvPr>
          <p:cNvPicPr>
            <a:picLocks noChangeAspect="1"/>
          </p:cNvPicPr>
          <p:nvPr/>
        </p:nvPicPr>
        <p:blipFill>
          <a:blip r:embed="rId3"/>
          <a:stretch>
            <a:fillRect/>
          </a:stretch>
        </p:blipFill>
        <p:spPr>
          <a:xfrm>
            <a:off x="4998747" y="1990720"/>
            <a:ext cx="7049804" cy="4123470"/>
          </a:xfrm>
          <a:prstGeom prst="rect">
            <a:avLst/>
          </a:prstGeom>
        </p:spPr>
      </p:pic>
    </p:spTree>
    <p:extLst>
      <p:ext uri="{BB962C8B-B14F-4D97-AF65-F5344CB8AC3E}">
        <p14:creationId xmlns:p14="http://schemas.microsoft.com/office/powerpoint/2010/main" val="21858547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4A560-9175-DC13-2239-B28A61FBBA6B}"/>
              </a:ext>
            </a:extLst>
          </p:cNvPr>
          <p:cNvSpPr>
            <a:spLocks noGrp="1"/>
          </p:cNvSpPr>
          <p:nvPr>
            <p:ph type="title"/>
          </p:nvPr>
        </p:nvSpPr>
        <p:spPr>
          <a:xfrm>
            <a:off x="249382" y="115135"/>
            <a:ext cx="10515600" cy="614284"/>
          </a:xfrm>
        </p:spPr>
        <p:txBody>
          <a:bodyPr/>
          <a:lstStyle/>
          <a:p>
            <a:r>
              <a:rPr lang="en-US" dirty="0"/>
              <a:t>Staffing perceptions differ among practice types and roles</a:t>
            </a:r>
          </a:p>
        </p:txBody>
      </p:sp>
      <p:sp>
        <p:nvSpPr>
          <p:cNvPr id="3" name="Text Placeholder 2">
            <a:extLst>
              <a:ext uri="{FF2B5EF4-FFF2-40B4-BE49-F238E27FC236}">
                <a16:creationId xmlns:a16="http://schemas.microsoft.com/office/drawing/2014/main" id="{A4926917-855E-8857-E0B5-D54954C74B6B}"/>
              </a:ext>
            </a:extLst>
          </p:cNvPr>
          <p:cNvSpPr>
            <a:spLocks noGrp="1"/>
          </p:cNvSpPr>
          <p:nvPr>
            <p:ph type="body" idx="1"/>
          </p:nvPr>
        </p:nvSpPr>
        <p:spPr>
          <a:xfrm>
            <a:off x="647499" y="562733"/>
            <a:ext cx="10516000" cy="1142885"/>
          </a:xfrm>
        </p:spPr>
        <p:txBody>
          <a:bodyPr>
            <a:noAutofit/>
          </a:bodyPr>
          <a:lstStyle/>
          <a:p>
            <a:pPr>
              <a:lnSpc>
                <a:spcPct val="110000"/>
              </a:lnSpc>
            </a:pPr>
            <a:r>
              <a:rPr lang="en-US" sz="1364" dirty="0"/>
              <a:t>Decision-makers in Academic and Private practice are more likely than rank and file radiologists to perceive their practices as understaffed when compared to Rank and File radiologists in the same practice types</a:t>
            </a:r>
          </a:p>
          <a:p>
            <a:pPr>
              <a:lnSpc>
                <a:spcPct val="110000"/>
              </a:lnSpc>
            </a:pPr>
            <a:r>
              <a:rPr lang="en-US" sz="1364" dirty="0"/>
              <a:t>The Opposite is true for National and Hospital-based practices</a:t>
            </a:r>
          </a:p>
          <a:p>
            <a:pPr>
              <a:lnSpc>
                <a:spcPct val="110000"/>
              </a:lnSpc>
            </a:pPr>
            <a:r>
              <a:rPr lang="en-US" sz="1364" dirty="0"/>
              <a:t>Staffing perceptions in Hospital-based practices vary widely by role</a:t>
            </a:r>
          </a:p>
          <a:p>
            <a:pPr>
              <a:lnSpc>
                <a:spcPct val="110000"/>
              </a:lnSpc>
            </a:pPr>
            <a:r>
              <a:rPr lang="en-US" sz="1364" dirty="0"/>
              <a:t>Rank and File radiologists in National Practices are significantly more likely than those in Private practices to indicate that they understaffed</a:t>
            </a:r>
          </a:p>
        </p:txBody>
      </p:sp>
      <p:sp>
        <p:nvSpPr>
          <p:cNvPr id="6" name="TextBox 5">
            <a:extLst>
              <a:ext uri="{FF2B5EF4-FFF2-40B4-BE49-F238E27FC236}">
                <a16:creationId xmlns:a16="http://schemas.microsoft.com/office/drawing/2014/main" id="{6AB2C41A-594D-1958-A337-230B0CC9CF45}"/>
              </a:ext>
            </a:extLst>
          </p:cNvPr>
          <p:cNvSpPr txBox="1"/>
          <p:nvPr/>
        </p:nvSpPr>
        <p:spPr>
          <a:xfrm>
            <a:off x="-1" y="6700615"/>
            <a:ext cx="12192000" cy="186846"/>
          </a:xfrm>
          <a:prstGeom prst="rect">
            <a:avLst/>
          </a:prstGeom>
          <a:noFill/>
        </p:spPr>
        <p:txBody>
          <a:bodyPr wrap="square">
            <a:spAutoFit/>
          </a:bodyPr>
          <a:lstStyle/>
          <a:p>
            <a:pPr defTabSz="623438" fontAlgn="base">
              <a:spcBef>
                <a:spcPct val="0"/>
              </a:spcBef>
              <a:spcAft>
                <a:spcPct val="0"/>
              </a:spcAft>
              <a:defRPr/>
            </a:pPr>
            <a:r>
              <a:rPr lang="en-US" sz="614" i="1" dirty="0">
                <a:solidFill>
                  <a:srgbClr val="000000"/>
                </a:solidFill>
                <a:latin typeface="Trebuchet MS" panose="020B0603020202020204" pitchFamily="34" charset="0"/>
              </a:rPr>
              <a:t>Base: Fully and Partially Qualified Respondents (n=1790) Fully Qualified Respondents (n=524) Question: As you head into 2023, which of the following best describes the level of staffing of in your practice for radiologists and non-radiologist professionals?</a:t>
            </a:r>
          </a:p>
        </p:txBody>
      </p:sp>
      <p:sp>
        <p:nvSpPr>
          <p:cNvPr id="10" name="TextBox 9">
            <a:extLst>
              <a:ext uri="{FF2B5EF4-FFF2-40B4-BE49-F238E27FC236}">
                <a16:creationId xmlns:a16="http://schemas.microsoft.com/office/drawing/2014/main" id="{0CAB730E-6860-3599-2D28-F734BD35A45F}"/>
              </a:ext>
            </a:extLst>
          </p:cNvPr>
          <p:cNvSpPr txBox="1"/>
          <p:nvPr/>
        </p:nvSpPr>
        <p:spPr>
          <a:xfrm>
            <a:off x="1" y="6283609"/>
            <a:ext cx="12191999" cy="260199"/>
          </a:xfrm>
          <a:prstGeom prst="rect">
            <a:avLst/>
          </a:prstGeom>
          <a:solidFill>
            <a:srgbClr val="FF00DF"/>
          </a:solidFill>
        </p:spPr>
        <p:txBody>
          <a:bodyPr wrap="square">
            <a:spAutoFit/>
          </a:bodyPr>
          <a:lstStyle/>
          <a:p>
            <a:pPr marL="340293" lvl="1">
              <a:spcBef>
                <a:spcPts val="409"/>
              </a:spcBef>
            </a:pPr>
            <a:r>
              <a:rPr lang="en-US" sz="1091" b="1" dirty="0"/>
              <a:t>Abbreviations for Practice Type Comparisons</a:t>
            </a:r>
            <a:r>
              <a:rPr lang="en-US" sz="1091" dirty="0"/>
              <a:t>: </a:t>
            </a:r>
            <a:r>
              <a:rPr lang="en-US" sz="1091" dirty="0">
                <a:highlight>
                  <a:srgbClr val="FF00FF"/>
                </a:highlight>
              </a:rPr>
              <a:t> </a:t>
            </a:r>
            <a:r>
              <a:rPr lang="en-US" sz="1091" dirty="0">
                <a:solidFill>
                  <a:schemeClr val="bg1"/>
                </a:solidFill>
                <a:highlight>
                  <a:srgbClr val="FF00FF"/>
                </a:highlight>
              </a:rPr>
              <a:t>A</a:t>
            </a:r>
            <a:r>
              <a:rPr lang="en-US" sz="1091" dirty="0">
                <a:highlight>
                  <a:srgbClr val="FF00FF"/>
                </a:highlight>
              </a:rPr>
              <a:t> </a:t>
            </a:r>
            <a:r>
              <a:rPr lang="en-US" sz="1091" dirty="0"/>
              <a:t>(Academic),</a:t>
            </a:r>
            <a:r>
              <a:rPr lang="en-US" sz="1091" dirty="0">
                <a:solidFill>
                  <a:schemeClr val="bg1"/>
                </a:solidFill>
                <a:highlight>
                  <a:srgbClr val="FF00FF"/>
                </a:highlight>
              </a:rPr>
              <a:t> IP </a:t>
            </a:r>
            <a:r>
              <a:rPr lang="en-US" sz="1091" dirty="0"/>
              <a:t>(Independent Practice),</a:t>
            </a:r>
            <a:r>
              <a:rPr lang="en-US" sz="1091" dirty="0">
                <a:solidFill>
                  <a:schemeClr val="bg1"/>
                </a:solidFill>
                <a:highlight>
                  <a:srgbClr val="FF00FF"/>
                </a:highlight>
              </a:rPr>
              <a:t> </a:t>
            </a:r>
            <a:r>
              <a:rPr lang="en-US" sz="1091" dirty="0">
                <a:solidFill>
                  <a:schemeClr val="bg1"/>
                </a:solidFill>
              </a:rPr>
              <a:t>N</a:t>
            </a:r>
            <a:r>
              <a:rPr lang="en-US" sz="1091" dirty="0"/>
              <a:t> (National/MSO), </a:t>
            </a:r>
            <a:r>
              <a:rPr lang="en-US" sz="1091" dirty="0">
                <a:solidFill>
                  <a:schemeClr val="bg1"/>
                </a:solidFill>
                <a:highlight>
                  <a:srgbClr val="FF00FF"/>
                </a:highlight>
              </a:rPr>
              <a:t>H </a:t>
            </a:r>
            <a:r>
              <a:rPr lang="en-US" sz="1091" dirty="0"/>
              <a:t>(Hospital), </a:t>
            </a:r>
            <a:r>
              <a:rPr lang="en-US" sz="1091" dirty="0">
                <a:solidFill>
                  <a:schemeClr val="bg1"/>
                </a:solidFill>
              </a:rPr>
              <a:t>O</a:t>
            </a:r>
            <a:r>
              <a:rPr lang="en-US" sz="1091" dirty="0"/>
              <a:t> (Other Practice Types) </a:t>
            </a:r>
            <a:r>
              <a:rPr lang="en-US" sz="1091" dirty="0">
                <a:solidFill>
                  <a:schemeClr val="bg1"/>
                </a:solidFill>
              </a:rPr>
              <a:t>All</a:t>
            </a:r>
            <a:r>
              <a:rPr lang="en-US" sz="1091" dirty="0"/>
              <a:t> (all other Response Options) </a:t>
            </a:r>
          </a:p>
        </p:txBody>
      </p:sp>
      <p:pic>
        <p:nvPicPr>
          <p:cNvPr id="5" name="Picture 4">
            <a:extLst>
              <a:ext uri="{FF2B5EF4-FFF2-40B4-BE49-F238E27FC236}">
                <a16:creationId xmlns:a16="http://schemas.microsoft.com/office/drawing/2014/main" id="{FCD2C2B4-6B48-F99E-DD96-5D3BF72C0925}"/>
              </a:ext>
            </a:extLst>
          </p:cNvPr>
          <p:cNvPicPr>
            <a:picLocks noChangeAspect="1"/>
          </p:cNvPicPr>
          <p:nvPr/>
        </p:nvPicPr>
        <p:blipFill>
          <a:blip r:embed="rId2"/>
          <a:stretch>
            <a:fillRect/>
          </a:stretch>
        </p:blipFill>
        <p:spPr>
          <a:xfrm>
            <a:off x="647499" y="2322250"/>
            <a:ext cx="10537295" cy="3961358"/>
          </a:xfrm>
          <a:prstGeom prst="rect">
            <a:avLst/>
          </a:prstGeom>
        </p:spPr>
      </p:pic>
    </p:spTree>
    <p:extLst>
      <p:ext uri="{BB962C8B-B14F-4D97-AF65-F5344CB8AC3E}">
        <p14:creationId xmlns:p14="http://schemas.microsoft.com/office/powerpoint/2010/main" val="358568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Shape 1"/>
          <p:cNvSpPr txBox="1"/>
          <p:nvPr/>
        </p:nvSpPr>
        <p:spPr>
          <a:xfrm>
            <a:off x="1166694" y="695859"/>
            <a:ext cx="11842508" cy="892473"/>
          </a:xfrm>
          <a:prstGeom prst="rect">
            <a:avLst/>
          </a:prstGeom>
          <a:noFill/>
          <a:ln>
            <a:noFill/>
          </a:ln>
        </p:spPr>
        <p:txBody>
          <a:bodyPr lIns="108847" tIns="54423" rIns="108847" bIns="54423"/>
          <a:lstStyle/>
          <a:p>
            <a:pPr defTabSz="1105875"/>
            <a:r>
              <a:rPr lang="en-US" sz="3600" spc="-1" dirty="0">
                <a:solidFill>
                  <a:srgbClr val="000000"/>
                </a:solidFill>
                <a:latin typeface="Arial"/>
              </a:rPr>
              <a:t>State-wide distribution of Radiologists per 100k</a:t>
            </a:r>
          </a:p>
        </p:txBody>
      </p:sp>
      <p:pic>
        <p:nvPicPr>
          <p:cNvPr id="38" name="Main graphic"/>
          <p:cNvPicPr/>
          <p:nvPr/>
        </p:nvPicPr>
        <p:blipFill>
          <a:blip r:embed="rId3"/>
          <a:stretch/>
        </p:blipFill>
        <p:spPr>
          <a:xfrm>
            <a:off x="2567140" y="1776334"/>
            <a:ext cx="7452659" cy="3994977"/>
          </a:xfrm>
          <a:prstGeom prst="rect">
            <a:avLst/>
          </a:prstGeom>
          <a:ln>
            <a:noFill/>
          </a:ln>
        </p:spPr>
      </p:pic>
      <p:sp>
        <p:nvSpPr>
          <p:cNvPr id="39" name="TextShape 2"/>
          <p:cNvSpPr txBox="1"/>
          <p:nvPr/>
        </p:nvSpPr>
        <p:spPr>
          <a:xfrm>
            <a:off x="183076" y="6095409"/>
            <a:ext cx="6778965" cy="761926"/>
          </a:xfrm>
          <a:prstGeom prst="rect">
            <a:avLst/>
          </a:prstGeom>
          <a:noFill/>
          <a:ln>
            <a:noFill/>
          </a:ln>
        </p:spPr>
        <p:txBody>
          <a:bodyPr lIns="108847" tIns="54423" rIns="108847" bIns="54423"/>
          <a:lstStyle/>
          <a:p>
            <a:pPr defTabSz="1105875"/>
            <a:r>
              <a:rPr lang="en-US" sz="1451" b="1" spc="-1" dirty="0">
                <a:solidFill>
                  <a:srgbClr val="000000"/>
                </a:solidFill>
                <a:latin typeface="Arial"/>
              </a:rPr>
              <a:t>Rosenkrantz AB. Published Online: </a:t>
            </a:r>
            <a:r>
              <a:rPr lang="en-US" sz="1088" spc="-1" dirty="0">
                <a:solidFill>
                  <a:srgbClr val="000000"/>
                </a:solidFill>
                <a:latin typeface="Arial"/>
              </a:rPr>
              <a:t>October 28, 2015</a:t>
            </a:r>
          </a:p>
          <a:p>
            <a:pPr defTabSz="1105875"/>
            <a:r>
              <a:rPr lang="en-US" sz="1693" spc="-1" dirty="0">
                <a:solidFill>
                  <a:srgbClr val="000000"/>
                </a:solidFill>
                <a:latin typeface="Arial"/>
                <a:hlinkClick r:id="rId4"/>
              </a:rPr>
              <a:t>https://doi.org/10.1148/radiol.2015150921</a:t>
            </a:r>
            <a:endParaRPr lang="en-US" sz="1693" spc="-1" dirty="0">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21C6FB-D2F9-373C-B8AC-B065400C3B90}"/>
              </a:ext>
            </a:extLst>
          </p:cNvPr>
          <p:cNvPicPr>
            <a:picLocks noChangeAspect="1"/>
          </p:cNvPicPr>
          <p:nvPr/>
        </p:nvPicPr>
        <p:blipFill>
          <a:blip r:embed="rId2"/>
          <a:stretch>
            <a:fillRect/>
          </a:stretch>
        </p:blipFill>
        <p:spPr>
          <a:xfrm>
            <a:off x="5643616" y="1110627"/>
            <a:ext cx="5964899" cy="4805173"/>
          </a:xfrm>
          <a:prstGeom prst="rect">
            <a:avLst/>
          </a:prstGeom>
        </p:spPr>
      </p:pic>
      <p:sp>
        <p:nvSpPr>
          <p:cNvPr id="2" name="Title 1">
            <a:extLst>
              <a:ext uri="{FF2B5EF4-FFF2-40B4-BE49-F238E27FC236}">
                <a16:creationId xmlns:a16="http://schemas.microsoft.com/office/drawing/2014/main" id="{77B11E3B-77EA-2410-A9FA-4859BC9456BF}"/>
              </a:ext>
            </a:extLst>
          </p:cNvPr>
          <p:cNvSpPr>
            <a:spLocks noGrp="1"/>
          </p:cNvSpPr>
          <p:nvPr>
            <p:ph type="title"/>
          </p:nvPr>
        </p:nvSpPr>
        <p:spPr>
          <a:xfrm>
            <a:off x="119213" y="182545"/>
            <a:ext cx="11235848" cy="614284"/>
          </a:xfrm>
        </p:spPr>
        <p:txBody>
          <a:bodyPr/>
          <a:lstStyle/>
          <a:p>
            <a:r>
              <a:rPr lang="en-US" sz="2727" dirty="0"/>
              <a:t>General and Non-specialized Radiologists are aging</a:t>
            </a:r>
          </a:p>
        </p:txBody>
      </p:sp>
      <p:sp>
        <p:nvSpPr>
          <p:cNvPr id="3" name="Text Placeholder 2">
            <a:extLst>
              <a:ext uri="{FF2B5EF4-FFF2-40B4-BE49-F238E27FC236}">
                <a16:creationId xmlns:a16="http://schemas.microsoft.com/office/drawing/2014/main" id="{E7B4CA35-B5DE-F6CA-C30E-40A2DA551EF2}"/>
              </a:ext>
            </a:extLst>
          </p:cNvPr>
          <p:cNvSpPr>
            <a:spLocks noGrp="1"/>
          </p:cNvSpPr>
          <p:nvPr>
            <p:ph type="body" idx="1"/>
          </p:nvPr>
        </p:nvSpPr>
        <p:spPr>
          <a:xfrm>
            <a:off x="484453" y="977979"/>
            <a:ext cx="4514577" cy="5541486"/>
          </a:xfrm>
        </p:spPr>
        <p:txBody>
          <a:bodyPr>
            <a:noAutofit/>
          </a:bodyPr>
          <a:lstStyle/>
          <a:p>
            <a:r>
              <a:rPr lang="en-US" sz="1909" dirty="0">
                <a:latin typeface="Trebuchet MS" panose="020B0603020202020204" pitchFamily="34" charset="0"/>
              </a:rPr>
              <a:t>Radiologists who are 56+ are significantly more likely than their younger colleagues to identify as specializing in the General Practice of Radiology or to indicate that they do not have a subspecialty</a:t>
            </a:r>
          </a:p>
          <a:p>
            <a:r>
              <a:rPr lang="en-US" sz="1909" dirty="0">
                <a:latin typeface="Trebuchet MS" panose="020B0603020202020204" pitchFamily="34" charset="0"/>
              </a:rPr>
              <a:t>Fewer than 1 in 10 rank in file radiologists 55 or under identify as General or Non-specialized</a:t>
            </a:r>
          </a:p>
          <a:p>
            <a:r>
              <a:rPr lang="en-US" sz="1909" dirty="0">
                <a:latin typeface="Trebuchet MS" panose="020B0603020202020204" pitchFamily="34" charset="0"/>
              </a:rPr>
              <a:t>The only other subspecialty showing significant aging was Radiation Oncology which saw an identical pattern (56+ significantly more likely to identify as Rad Onc than 55 or under)</a:t>
            </a:r>
          </a:p>
          <a:p>
            <a:endParaRPr lang="en-US" sz="2182" dirty="0"/>
          </a:p>
          <a:p>
            <a:endParaRPr lang="en-US" sz="2182" dirty="0"/>
          </a:p>
        </p:txBody>
      </p:sp>
      <p:sp>
        <p:nvSpPr>
          <p:cNvPr id="4" name="TextBox 3">
            <a:extLst>
              <a:ext uri="{FF2B5EF4-FFF2-40B4-BE49-F238E27FC236}">
                <a16:creationId xmlns:a16="http://schemas.microsoft.com/office/drawing/2014/main" id="{66C3D7D5-60B7-FFDC-2BDF-1837078B8237}"/>
              </a:ext>
            </a:extLst>
          </p:cNvPr>
          <p:cNvSpPr txBox="1"/>
          <p:nvPr/>
        </p:nvSpPr>
        <p:spPr>
          <a:xfrm>
            <a:off x="0" y="6700615"/>
            <a:ext cx="12192000" cy="186846"/>
          </a:xfrm>
          <a:prstGeom prst="rect">
            <a:avLst/>
          </a:prstGeom>
          <a:noFill/>
        </p:spPr>
        <p:txBody>
          <a:bodyPr wrap="square">
            <a:spAutoFit/>
          </a:bodyPr>
          <a:lstStyle/>
          <a:p>
            <a:pPr defTabSz="623438" fontAlgn="base">
              <a:spcBef>
                <a:spcPct val="0"/>
              </a:spcBef>
              <a:spcAft>
                <a:spcPct val="0"/>
              </a:spcAft>
              <a:defRPr/>
            </a:pPr>
            <a:r>
              <a:rPr lang="en-US" sz="614" i="1" dirty="0">
                <a:solidFill>
                  <a:srgbClr val="000000"/>
                </a:solidFill>
                <a:latin typeface="Trebuchet MS" panose="020B0603020202020204" pitchFamily="34" charset="0"/>
              </a:rPr>
              <a:t>BASE: Rank and File Respondents n=1284 Question: Which of the following describe subspecialties for which you are fellowship trained?</a:t>
            </a:r>
          </a:p>
        </p:txBody>
      </p:sp>
      <p:sp>
        <p:nvSpPr>
          <p:cNvPr id="7" name="TextBox 6">
            <a:extLst>
              <a:ext uri="{FF2B5EF4-FFF2-40B4-BE49-F238E27FC236}">
                <a16:creationId xmlns:a16="http://schemas.microsoft.com/office/drawing/2014/main" id="{A634E2B8-D380-F2E3-8950-97692CA9750E}"/>
              </a:ext>
            </a:extLst>
          </p:cNvPr>
          <p:cNvSpPr txBox="1"/>
          <p:nvPr/>
        </p:nvSpPr>
        <p:spPr>
          <a:xfrm>
            <a:off x="8990871" y="3513214"/>
            <a:ext cx="459387" cy="471016"/>
          </a:xfrm>
          <a:prstGeom prst="rect">
            <a:avLst/>
          </a:prstGeom>
          <a:solidFill>
            <a:srgbClr val="FF00DF"/>
          </a:solid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18" b="1" dirty="0">
                <a:solidFill>
                  <a:schemeClr val="bg1"/>
                </a:solidFill>
                <a:latin typeface="Trebuchet MS" panose="020B0603020202020204" pitchFamily="34" charset="0"/>
              </a:rPr>
              <a:t>35,45</a:t>
            </a:r>
          </a:p>
          <a:p>
            <a:pPr algn="ctr"/>
            <a:r>
              <a:rPr lang="en-US" sz="818" b="1" dirty="0">
                <a:solidFill>
                  <a:schemeClr val="bg1"/>
                </a:solidFill>
                <a:latin typeface="Trebuchet MS" panose="020B0603020202020204" pitchFamily="34" charset="0"/>
              </a:rPr>
              <a:t>&amp;</a:t>
            </a:r>
          </a:p>
          <a:p>
            <a:pPr algn="ctr"/>
            <a:r>
              <a:rPr lang="en-US" sz="818" b="1" dirty="0">
                <a:solidFill>
                  <a:schemeClr val="bg1"/>
                </a:solidFill>
                <a:latin typeface="Trebuchet MS" panose="020B0603020202020204" pitchFamily="34" charset="0"/>
              </a:rPr>
              <a:t>46-55</a:t>
            </a:r>
          </a:p>
        </p:txBody>
      </p:sp>
      <p:sp>
        <p:nvSpPr>
          <p:cNvPr id="8" name="TextBox 7">
            <a:extLst>
              <a:ext uri="{FF2B5EF4-FFF2-40B4-BE49-F238E27FC236}">
                <a16:creationId xmlns:a16="http://schemas.microsoft.com/office/drawing/2014/main" id="{85962CB4-D18D-D750-4A86-481047D96524}"/>
              </a:ext>
            </a:extLst>
          </p:cNvPr>
          <p:cNvSpPr txBox="1"/>
          <p:nvPr/>
        </p:nvSpPr>
        <p:spPr>
          <a:xfrm>
            <a:off x="9521354" y="3513214"/>
            <a:ext cx="459387" cy="471016"/>
          </a:xfrm>
          <a:prstGeom prst="rect">
            <a:avLst/>
          </a:prstGeom>
          <a:solidFill>
            <a:srgbClr val="FF00DF"/>
          </a:solid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18" b="1" dirty="0">
                <a:solidFill>
                  <a:schemeClr val="bg1"/>
                </a:solidFill>
                <a:latin typeface="Trebuchet MS" panose="020B0603020202020204" pitchFamily="34" charset="0"/>
              </a:rPr>
              <a:t>35,45</a:t>
            </a:r>
          </a:p>
          <a:p>
            <a:pPr algn="ctr"/>
            <a:r>
              <a:rPr lang="en-US" sz="818" b="1" dirty="0">
                <a:solidFill>
                  <a:schemeClr val="bg1"/>
                </a:solidFill>
                <a:latin typeface="Trebuchet MS" panose="020B0603020202020204" pitchFamily="34" charset="0"/>
              </a:rPr>
              <a:t>&amp;</a:t>
            </a:r>
          </a:p>
          <a:p>
            <a:pPr algn="ctr"/>
            <a:r>
              <a:rPr lang="en-US" sz="818" b="1" dirty="0">
                <a:solidFill>
                  <a:schemeClr val="bg1"/>
                </a:solidFill>
                <a:latin typeface="Trebuchet MS" panose="020B0603020202020204" pitchFamily="34" charset="0"/>
              </a:rPr>
              <a:t>46-55</a:t>
            </a:r>
          </a:p>
        </p:txBody>
      </p:sp>
      <p:sp>
        <p:nvSpPr>
          <p:cNvPr id="9" name="TextBox 8">
            <a:extLst>
              <a:ext uri="{FF2B5EF4-FFF2-40B4-BE49-F238E27FC236}">
                <a16:creationId xmlns:a16="http://schemas.microsoft.com/office/drawing/2014/main" id="{A57860B2-2FA4-5E70-FF3A-D89A7F2958DA}"/>
              </a:ext>
            </a:extLst>
          </p:cNvPr>
          <p:cNvSpPr txBox="1"/>
          <p:nvPr/>
        </p:nvSpPr>
        <p:spPr>
          <a:xfrm>
            <a:off x="10336904" y="3344787"/>
            <a:ext cx="459387" cy="471016"/>
          </a:xfrm>
          <a:prstGeom prst="rect">
            <a:avLst/>
          </a:prstGeom>
          <a:solidFill>
            <a:srgbClr val="FF00DF"/>
          </a:solid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18" b="1" dirty="0">
                <a:solidFill>
                  <a:schemeClr val="bg1"/>
                </a:solidFill>
                <a:latin typeface="Trebuchet MS" panose="020B0603020202020204" pitchFamily="34" charset="0"/>
              </a:rPr>
              <a:t>35,45</a:t>
            </a:r>
          </a:p>
          <a:p>
            <a:pPr algn="ctr"/>
            <a:r>
              <a:rPr lang="en-US" sz="818" b="1" dirty="0">
                <a:solidFill>
                  <a:schemeClr val="bg1"/>
                </a:solidFill>
                <a:latin typeface="Trebuchet MS" panose="020B0603020202020204" pitchFamily="34" charset="0"/>
              </a:rPr>
              <a:t>&amp;</a:t>
            </a:r>
          </a:p>
          <a:p>
            <a:pPr algn="ctr"/>
            <a:r>
              <a:rPr lang="en-US" sz="818" b="1" dirty="0">
                <a:solidFill>
                  <a:schemeClr val="bg1"/>
                </a:solidFill>
                <a:latin typeface="Trebuchet MS" panose="020B0603020202020204" pitchFamily="34" charset="0"/>
              </a:rPr>
              <a:t>46-55</a:t>
            </a:r>
          </a:p>
        </p:txBody>
      </p:sp>
      <p:sp>
        <p:nvSpPr>
          <p:cNvPr id="10" name="TextBox 9">
            <a:extLst>
              <a:ext uri="{FF2B5EF4-FFF2-40B4-BE49-F238E27FC236}">
                <a16:creationId xmlns:a16="http://schemas.microsoft.com/office/drawing/2014/main" id="{1369A7F5-2949-7D2A-05FE-37B5AD761689}"/>
              </a:ext>
            </a:extLst>
          </p:cNvPr>
          <p:cNvSpPr txBox="1"/>
          <p:nvPr/>
        </p:nvSpPr>
        <p:spPr>
          <a:xfrm>
            <a:off x="10880181" y="3344787"/>
            <a:ext cx="459387" cy="471016"/>
          </a:xfrm>
          <a:prstGeom prst="rect">
            <a:avLst/>
          </a:prstGeom>
          <a:solidFill>
            <a:srgbClr val="FF00DF"/>
          </a:solid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18" b="1" dirty="0">
                <a:solidFill>
                  <a:schemeClr val="bg1"/>
                </a:solidFill>
                <a:latin typeface="Trebuchet MS" panose="020B0603020202020204" pitchFamily="34" charset="0"/>
              </a:rPr>
              <a:t>35,45</a:t>
            </a:r>
          </a:p>
          <a:p>
            <a:pPr algn="ctr"/>
            <a:r>
              <a:rPr lang="en-US" sz="818" b="1" dirty="0">
                <a:solidFill>
                  <a:schemeClr val="bg1"/>
                </a:solidFill>
                <a:latin typeface="Trebuchet MS" panose="020B0603020202020204" pitchFamily="34" charset="0"/>
              </a:rPr>
              <a:t>&amp;</a:t>
            </a:r>
          </a:p>
          <a:p>
            <a:pPr algn="ctr"/>
            <a:r>
              <a:rPr lang="en-US" sz="818" b="1" dirty="0">
                <a:solidFill>
                  <a:schemeClr val="bg1"/>
                </a:solidFill>
                <a:latin typeface="Trebuchet MS" panose="020B0603020202020204" pitchFamily="34" charset="0"/>
              </a:rPr>
              <a:t>46-55</a:t>
            </a:r>
          </a:p>
        </p:txBody>
      </p:sp>
    </p:spTree>
    <p:extLst>
      <p:ext uri="{BB962C8B-B14F-4D97-AF65-F5344CB8AC3E}">
        <p14:creationId xmlns:p14="http://schemas.microsoft.com/office/powerpoint/2010/main" val="3479607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object 10"/>
          <p:cNvSpPr txBox="1"/>
          <p:nvPr/>
        </p:nvSpPr>
        <p:spPr>
          <a:xfrm>
            <a:off x="232727" y="530238"/>
            <a:ext cx="11726545" cy="17373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094162"/>
                </a:solidFill>
                <a:latin typeface="Trebuchet MS"/>
                <a:cs typeface="Trebuchet MS"/>
              </a:rPr>
              <a:t>Female</a:t>
            </a:r>
            <a:r>
              <a:rPr sz="2400" b="1" spc="-65" dirty="0">
                <a:solidFill>
                  <a:srgbClr val="094162"/>
                </a:solidFill>
                <a:latin typeface="Trebuchet MS"/>
                <a:cs typeface="Trebuchet MS"/>
              </a:rPr>
              <a:t> </a:t>
            </a:r>
            <a:r>
              <a:rPr sz="2400" b="1" dirty="0">
                <a:solidFill>
                  <a:srgbClr val="094162"/>
                </a:solidFill>
                <a:latin typeface="Trebuchet MS"/>
                <a:cs typeface="Trebuchet MS"/>
              </a:rPr>
              <a:t>radiologists</a:t>
            </a:r>
            <a:r>
              <a:rPr sz="2400" b="1" spc="-55" dirty="0">
                <a:solidFill>
                  <a:srgbClr val="094162"/>
                </a:solidFill>
                <a:latin typeface="Trebuchet MS"/>
                <a:cs typeface="Trebuchet MS"/>
              </a:rPr>
              <a:t> </a:t>
            </a:r>
            <a:r>
              <a:rPr sz="2400" b="1" dirty="0">
                <a:solidFill>
                  <a:srgbClr val="094162"/>
                </a:solidFill>
                <a:latin typeface="Trebuchet MS"/>
                <a:cs typeface="Trebuchet MS"/>
              </a:rPr>
              <a:t>are</a:t>
            </a:r>
            <a:r>
              <a:rPr sz="2400" b="1" spc="-60" dirty="0">
                <a:solidFill>
                  <a:srgbClr val="094162"/>
                </a:solidFill>
                <a:latin typeface="Trebuchet MS"/>
                <a:cs typeface="Trebuchet MS"/>
              </a:rPr>
              <a:t> </a:t>
            </a:r>
            <a:r>
              <a:rPr sz="2400" b="1" dirty="0">
                <a:solidFill>
                  <a:srgbClr val="094162"/>
                </a:solidFill>
                <a:latin typeface="Trebuchet MS"/>
                <a:cs typeface="Trebuchet MS"/>
              </a:rPr>
              <a:t>in</a:t>
            </a:r>
            <a:r>
              <a:rPr sz="2400" b="1" spc="-65" dirty="0">
                <a:solidFill>
                  <a:srgbClr val="094162"/>
                </a:solidFill>
                <a:latin typeface="Trebuchet MS"/>
                <a:cs typeface="Trebuchet MS"/>
              </a:rPr>
              <a:t> </a:t>
            </a:r>
            <a:r>
              <a:rPr sz="2400" b="1" dirty="0">
                <a:solidFill>
                  <a:srgbClr val="094162"/>
                </a:solidFill>
                <a:latin typeface="Trebuchet MS"/>
                <a:cs typeface="Trebuchet MS"/>
              </a:rPr>
              <a:t>the</a:t>
            </a:r>
            <a:r>
              <a:rPr sz="2400" b="1" spc="-70" dirty="0">
                <a:solidFill>
                  <a:srgbClr val="094162"/>
                </a:solidFill>
                <a:latin typeface="Trebuchet MS"/>
                <a:cs typeface="Trebuchet MS"/>
              </a:rPr>
              <a:t> </a:t>
            </a:r>
            <a:r>
              <a:rPr sz="2400" b="1" dirty="0">
                <a:solidFill>
                  <a:srgbClr val="094162"/>
                </a:solidFill>
                <a:latin typeface="Trebuchet MS"/>
                <a:cs typeface="Trebuchet MS"/>
              </a:rPr>
              <a:t>minority</a:t>
            </a:r>
            <a:r>
              <a:rPr sz="2400" b="1" spc="-65" dirty="0">
                <a:solidFill>
                  <a:srgbClr val="094162"/>
                </a:solidFill>
                <a:latin typeface="Trebuchet MS"/>
                <a:cs typeface="Trebuchet MS"/>
              </a:rPr>
              <a:t> </a:t>
            </a:r>
            <a:r>
              <a:rPr sz="2400" b="1" dirty="0">
                <a:solidFill>
                  <a:srgbClr val="094162"/>
                </a:solidFill>
                <a:latin typeface="Trebuchet MS"/>
                <a:cs typeface="Trebuchet MS"/>
              </a:rPr>
              <a:t>within</a:t>
            </a:r>
            <a:r>
              <a:rPr sz="2400" b="1" spc="-70" dirty="0">
                <a:solidFill>
                  <a:srgbClr val="094162"/>
                </a:solidFill>
                <a:latin typeface="Trebuchet MS"/>
                <a:cs typeface="Trebuchet MS"/>
              </a:rPr>
              <a:t> </a:t>
            </a:r>
            <a:r>
              <a:rPr sz="2400" b="1" dirty="0">
                <a:solidFill>
                  <a:srgbClr val="094162"/>
                </a:solidFill>
                <a:latin typeface="Trebuchet MS"/>
                <a:cs typeface="Trebuchet MS"/>
              </a:rPr>
              <a:t>every</a:t>
            </a:r>
            <a:r>
              <a:rPr sz="2400" b="1" spc="-75" dirty="0">
                <a:solidFill>
                  <a:srgbClr val="094162"/>
                </a:solidFill>
                <a:latin typeface="Trebuchet MS"/>
                <a:cs typeface="Trebuchet MS"/>
              </a:rPr>
              <a:t> </a:t>
            </a:r>
            <a:r>
              <a:rPr sz="2400" b="1" dirty="0">
                <a:solidFill>
                  <a:srgbClr val="094162"/>
                </a:solidFill>
                <a:latin typeface="Trebuchet MS"/>
                <a:cs typeface="Trebuchet MS"/>
              </a:rPr>
              <a:t>practice</a:t>
            </a:r>
            <a:r>
              <a:rPr sz="2400" b="1" spc="-80" dirty="0">
                <a:solidFill>
                  <a:srgbClr val="094162"/>
                </a:solidFill>
                <a:latin typeface="Trebuchet MS"/>
                <a:cs typeface="Trebuchet MS"/>
              </a:rPr>
              <a:t> </a:t>
            </a:r>
            <a:r>
              <a:rPr sz="2400" b="1" spc="-20" dirty="0">
                <a:solidFill>
                  <a:srgbClr val="094162"/>
                </a:solidFill>
                <a:latin typeface="Trebuchet MS"/>
                <a:cs typeface="Trebuchet MS"/>
              </a:rPr>
              <a:t>type</a:t>
            </a:r>
            <a:endParaRPr sz="2400" dirty="0">
              <a:latin typeface="Trebuchet MS"/>
              <a:cs typeface="Trebuchet MS"/>
            </a:endParaRPr>
          </a:p>
          <a:p>
            <a:pPr marL="240665" marR="5080" indent="-228600">
              <a:lnSpc>
                <a:spcPct val="100000"/>
              </a:lnSpc>
              <a:spcBef>
                <a:spcPts val="1714"/>
              </a:spcBef>
              <a:buClr>
                <a:srgbClr val="9AC549"/>
              </a:buClr>
              <a:buSzPct val="90625"/>
              <a:buFont typeface="Wingdings"/>
              <a:buChar char=""/>
              <a:tabLst>
                <a:tab pos="240665" algn="l"/>
              </a:tabLst>
            </a:pPr>
            <a:r>
              <a:rPr sz="1600" spc="-20" dirty="0">
                <a:solidFill>
                  <a:srgbClr val="094162"/>
                </a:solidFill>
                <a:latin typeface="Trebuchet MS"/>
                <a:cs typeface="Trebuchet MS"/>
              </a:rPr>
              <a:t>Younger</a:t>
            </a:r>
            <a:r>
              <a:rPr sz="1600" spc="-40" dirty="0">
                <a:solidFill>
                  <a:srgbClr val="094162"/>
                </a:solidFill>
                <a:latin typeface="Trebuchet MS"/>
                <a:cs typeface="Trebuchet MS"/>
              </a:rPr>
              <a:t> </a:t>
            </a:r>
            <a:r>
              <a:rPr sz="1600" i="1" dirty="0">
                <a:solidFill>
                  <a:srgbClr val="094162"/>
                </a:solidFill>
                <a:latin typeface="Trebuchet MS"/>
                <a:cs typeface="Trebuchet MS"/>
              </a:rPr>
              <a:t>female</a:t>
            </a:r>
            <a:r>
              <a:rPr sz="1600" i="1" spc="-50" dirty="0">
                <a:solidFill>
                  <a:srgbClr val="094162"/>
                </a:solidFill>
                <a:latin typeface="Trebuchet MS"/>
                <a:cs typeface="Trebuchet MS"/>
              </a:rPr>
              <a:t> </a:t>
            </a:r>
            <a:r>
              <a:rPr sz="1600" dirty="0">
                <a:solidFill>
                  <a:srgbClr val="094162"/>
                </a:solidFill>
                <a:latin typeface="Trebuchet MS"/>
                <a:cs typeface="Trebuchet MS"/>
              </a:rPr>
              <a:t>radiologists</a:t>
            </a:r>
            <a:r>
              <a:rPr sz="1600" spc="-25" dirty="0">
                <a:solidFill>
                  <a:srgbClr val="094162"/>
                </a:solidFill>
                <a:latin typeface="Trebuchet MS"/>
                <a:cs typeface="Trebuchet MS"/>
              </a:rPr>
              <a:t> </a:t>
            </a:r>
            <a:r>
              <a:rPr sz="1600" dirty="0">
                <a:solidFill>
                  <a:srgbClr val="094162"/>
                </a:solidFill>
                <a:latin typeface="Trebuchet MS"/>
                <a:cs typeface="Trebuchet MS"/>
              </a:rPr>
              <a:t>are</a:t>
            </a:r>
            <a:r>
              <a:rPr sz="1600" spc="-40" dirty="0">
                <a:solidFill>
                  <a:srgbClr val="094162"/>
                </a:solidFill>
                <a:latin typeface="Trebuchet MS"/>
                <a:cs typeface="Trebuchet MS"/>
              </a:rPr>
              <a:t> </a:t>
            </a:r>
            <a:r>
              <a:rPr sz="1600" dirty="0">
                <a:solidFill>
                  <a:srgbClr val="094162"/>
                </a:solidFill>
                <a:latin typeface="Trebuchet MS"/>
                <a:cs typeface="Trebuchet MS"/>
              </a:rPr>
              <a:t>more</a:t>
            </a:r>
            <a:r>
              <a:rPr sz="1600" spc="-40" dirty="0">
                <a:solidFill>
                  <a:srgbClr val="094162"/>
                </a:solidFill>
                <a:latin typeface="Trebuchet MS"/>
                <a:cs typeface="Trebuchet MS"/>
              </a:rPr>
              <a:t> </a:t>
            </a:r>
            <a:r>
              <a:rPr sz="1600" dirty="0">
                <a:solidFill>
                  <a:srgbClr val="094162"/>
                </a:solidFill>
                <a:latin typeface="Trebuchet MS"/>
                <a:cs typeface="Trebuchet MS"/>
              </a:rPr>
              <a:t>numerous</a:t>
            </a:r>
            <a:r>
              <a:rPr sz="1600" spc="-45" dirty="0">
                <a:solidFill>
                  <a:srgbClr val="094162"/>
                </a:solidFill>
                <a:latin typeface="Trebuchet MS"/>
                <a:cs typeface="Trebuchet MS"/>
              </a:rPr>
              <a:t> </a:t>
            </a:r>
            <a:r>
              <a:rPr sz="1600" dirty="0">
                <a:solidFill>
                  <a:srgbClr val="094162"/>
                </a:solidFill>
                <a:latin typeface="Trebuchet MS"/>
                <a:cs typeface="Trebuchet MS"/>
              </a:rPr>
              <a:t>than</a:t>
            </a:r>
            <a:r>
              <a:rPr sz="1600" spc="-50" dirty="0">
                <a:solidFill>
                  <a:srgbClr val="094162"/>
                </a:solidFill>
                <a:latin typeface="Trebuchet MS"/>
                <a:cs typeface="Trebuchet MS"/>
              </a:rPr>
              <a:t> </a:t>
            </a:r>
            <a:r>
              <a:rPr sz="1600" dirty="0">
                <a:solidFill>
                  <a:srgbClr val="094162"/>
                </a:solidFill>
                <a:latin typeface="Trebuchet MS"/>
                <a:cs typeface="Trebuchet MS"/>
              </a:rPr>
              <a:t>radiologists</a:t>
            </a:r>
            <a:r>
              <a:rPr sz="1600" spc="-25" dirty="0">
                <a:solidFill>
                  <a:srgbClr val="094162"/>
                </a:solidFill>
                <a:latin typeface="Trebuchet MS"/>
                <a:cs typeface="Trebuchet MS"/>
              </a:rPr>
              <a:t> </a:t>
            </a:r>
            <a:r>
              <a:rPr sz="1600" dirty="0">
                <a:solidFill>
                  <a:srgbClr val="094162"/>
                </a:solidFill>
                <a:latin typeface="Trebuchet MS"/>
                <a:cs typeface="Trebuchet MS"/>
              </a:rPr>
              <a:t>of</a:t>
            </a:r>
            <a:r>
              <a:rPr sz="1600" spc="-45" dirty="0">
                <a:solidFill>
                  <a:srgbClr val="094162"/>
                </a:solidFill>
                <a:latin typeface="Trebuchet MS"/>
                <a:cs typeface="Trebuchet MS"/>
              </a:rPr>
              <a:t> </a:t>
            </a:r>
            <a:r>
              <a:rPr sz="1600" i="1" dirty="0">
                <a:solidFill>
                  <a:srgbClr val="094162"/>
                </a:solidFill>
                <a:latin typeface="Trebuchet MS"/>
                <a:cs typeface="Trebuchet MS"/>
              </a:rPr>
              <a:t>retirement</a:t>
            </a:r>
            <a:r>
              <a:rPr sz="1600" i="1" spc="-40" dirty="0">
                <a:solidFill>
                  <a:srgbClr val="094162"/>
                </a:solidFill>
                <a:latin typeface="Trebuchet MS"/>
                <a:cs typeface="Trebuchet MS"/>
              </a:rPr>
              <a:t> </a:t>
            </a:r>
            <a:r>
              <a:rPr sz="1600" i="1" dirty="0">
                <a:solidFill>
                  <a:srgbClr val="094162"/>
                </a:solidFill>
                <a:latin typeface="Trebuchet MS"/>
                <a:cs typeface="Trebuchet MS"/>
              </a:rPr>
              <a:t>age</a:t>
            </a:r>
            <a:r>
              <a:rPr sz="1600" dirty="0">
                <a:solidFill>
                  <a:srgbClr val="094162"/>
                </a:solidFill>
                <a:latin typeface="Trebuchet MS"/>
                <a:cs typeface="Trebuchet MS"/>
              </a:rPr>
              <a:t>,</a:t>
            </a:r>
            <a:r>
              <a:rPr sz="1600" spc="-50" dirty="0">
                <a:solidFill>
                  <a:srgbClr val="094162"/>
                </a:solidFill>
                <a:latin typeface="Trebuchet MS"/>
                <a:cs typeface="Trebuchet MS"/>
              </a:rPr>
              <a:t> </a:t>
            </a:r>
            <a:r>
              <a:rPr sz="1600" dirty="0">
                <a:solidFill>
                  <a:srgbClr val="094162"/>
                </a:solidFill>
                <a:latin typeface="Trebuchet MS"/>
                <a:cs typeface="Trebuchet MS"/>
              </a:rPr>
              <a:t>possibly</a:t>
            </a:r>
            <a:r>
              <a:rPr sz="1600" spc="-40" dirty="0">
                <a:solidFill>
                  <a:srgbClr val="094162"/>
                </a:solidFill>
                <a:latin typeface="Trebuchet MS"/>
                <a:cs typeface="Trebuchet MS"/>
              </a:rPr>
              <a:t> </a:t>
            </a:r>
            <a:r>
              <a:rPr sz="1600" dirty="0">
                <a:solidFill>
                  <a:srgbClr val="094162"/>
                </a:solidFill>
                <a:latin typeface="Trebuchet MS"/>
                <a:cs typeface="Trebuchet MS"/>
              </a:rPr>
              <a:t>mirroring</a:t>
            </a:r>
            <a:r>
              <a:rPr sz="1600" spc="-30" dirty="0">
                <a:solidFill>
                  <a:srgbClr val="094162"/>
                </a:solidFill>
                <a:latin typeface="Trebuchet MS"/>
                <a:cs typeface="Trebuchet MS"/>
              </a:rPr>
              <a:t> </a:t>
            </a:r>
            <a:r>
              <a:rPr sz="1600" dirty="0">
                <a:solidFill>
                  <a:srgbClr val="094162"/>
                </a:solidFill>
                <a:latin typeface="Trebuchet MS"/>
                <a:cs typeface="Trebuchet MS"/>
              </a:rPr>
              <a:t>the</a:t>
            </a:r>
            <a:r>
              <a:rPr sz="1600" spc="-40" dirty="0">
                <a:solidFill>
                  <a:srgbClr val="094162"/>
                </a:solidFill>
                <a:latin typeface="Trebuchet MS"/>
                <a:cs typeface="Trebuchet MS"/>
              </a:rPr>
              <a:t> </a:t>
            </a:r>
            <a:r>
              <a:rPr sz="1600" dirty="0">
                <a:solidFill>
                  <a:srgbClr val="094162"/>
                </a:solidFill>
                <a:latin typeface="Trebuchet MS"/>
                <a:cs typeface="Trebuchet MS"/>
              </a:rPr>
              <a:t>growing</a:t>
            </a:r>
            <a:r>
              <a:rPr sz="1600" spc="-45" dirty="0">
                <a:solidFill>
                  <a:srgbClr val="094162"/>
                </a:solidFill>
                <a:latin typeface="Trebuchet MS"/>
                <a:cs typeface="Trebuchet MS"/>
              </a:rPr>
              <a:t> </a:t>
            </a:r>
            <a:r>
              <a:rPr sz="1600" spc="-10" dirty="0">
                <a:solidFill>
                  <a:srgbClr val="094162"/>
                </a:solidFill>
                <a:latin typeface="Trebuchet MS"/>
                <a:cs typeface="Trebuchet MS"/>
              </a:rPr>
              <a:t>incidence </a:t>
            </a:r>
            <a:r>
              <a:rPr sz="1600" dirty="0">
                <a:solidFill>
                  <a:srgbClr val="094162"/>
                </a:solidFill>
                <a:latin typeface="Trebuchet MS"/>
                <a:cs typeface="Trebuchet MS"/>
              </a:rPr>
              <a:t>of</a:t>
            </a:r>
            <a:r>
              <a:rPr sz="1600" spc="-25" dirty="0">
                <a:solidFill>
                  <a:srgbClr val="094162"/>
                </a:solidFill>
                <a:latin typeface="Trebuchet MS"/>
                <a:cs typeface="Trebuchet MS"/>
              </a:rPr>
              <a:t> </a:t>
            </a:r>
            <a:r>
              <a:rPr sz="1600" dirty="0">
                <a:solidFill>
                  <a:srgbClr val="094162"/>
                </a:solidFill>
                <a:latin typeface="Trebuchet MS"/>
                <a:cs typeface="Trebuchet MS"/>
              </a:rPr>
              <a:t>female</a:t>
            </a:r>
            <a:r>
              <a:rPr sz="1600" spc="-40" dirty="0">
                <a:solidFill>
                  <a:srgbClr val="094162"/>
                </a:solidFill>
                <a:latin typeface="Trebuchet MS"/>
                <a:cs typeface="Trebuchet MS"/>
              </a:rPr>
              <a:t> </a:t>
            </a:r>
            <a:r>
              <a:rPr sz="1600" dirty="0">
                <a:solidFill>
                  <a:srgbClr val="094162"/>
                </a:solidFill>
                <a:latin typeface="Trebuchet MS"/>
                <a:cs typeface="Trebuchet MS"/>
              </a:rPr>
              <a:t>physicians</a:t>
            </a:r>
            <a:r>
              <a:rPr sz="1600" spc="-30" dirty="0">
                <a:solidFill>
                  <a:srgbClr val="094162"/>
                </a:solidFill>
                <a:latin typeface="Trebuchet MS"/>
                <a:cs typeface="Trebuchet MS"/>
              </a:rPr>
              <a:t> </a:t>
            </a:r>
            <a:r>
              <a:rPr sz="1600" dirty="0">
                <a:solidFill>
                  <a:srgbClr val="094162"/>
                </a:solidFill>
                <a:latin typeface="Trebuchet MS"/>
                <a:cs typeface="Trebuchet MS"/>
              </a:rPr>
              <a:t>of</a:t>
            </a:r>
            <a:r>
              <a:rPr sz="1600" spc="-20" dirty="0">
                <a:solidFill>
                  <a:srgbClr val="094162"/>
                </a:solidFill>
                <a:latin typeface="Trebuchet MS"/>
                <a:cs typeface="Trebuchet MS"/>
              </a:rPr>
              <a:t> </a:t>
            </a:r>
            <a:r>
              <a:rPr sz="1600" dirty="0">
                <a:solidFill>
                  <a:srgbClr val="094162"/>
                </a:solidFill>
                <a:latin typeface="Trebuchet MS"/>
                <a:cs typeface="Trebuchet MS"/>
              </a:rPr>
              <a:t>all</a:t>
            </a:r>
            <a:r>
              <a:rPr sz="1600" spc="-25" dirty="0">
                <a:solidFill>
                  <a:srgbClr val="094162"/>
                </a:solidFill>
                <a:latin typeface="Trebuchet MS"/>
                <a:cs typeface="Trebuchet MS"/>
              </a:rPr>
              <a:t> </a:t>
            </a:r>
            <a:r>
              <a:rPr sz="1600" dirty="0">
                <a:solidFill>
                  <a:srgbClr val="094162"/>
                </a:solidFill>
                <a:latin typeface="Trebuchet MS"/>
                <a:cs typeface="Trebuchet MS"/>
              </a:rPr>
              <a:t>types</a:t>
            </a:r>
            <a:r>
              <a:rPr sz="1600" spc="-30" dirty="0">
                <a:solidFill>
                  <a:srgbClr val="094162"/>
                </a:solidFill>
                <a:latin typeface="Trebuchet MS"/>
                <a:cs typeface="Trebuchet MS"/>
              </a:rPr>
              <a:t> </a:t>
            </a:r>
            <a:r>
              <a:rPr sz="1600" dirty="0">
                <a:solidFill>
                  <a:srgbClr val="094162"/>
                </a:solidFill>
                <a:latin typeface="Trebuchet MS"/>
                <a:cs typeface="Trebuchet MS"/>
              </a:rPr>
              <a:t>across</a:t>
            </a:r>
            <a:r>
              <a:rPr sz="1600" spc="-25" dirty="0">
                <a:solidFill>
                  <a:srgbClr val="094162"/>
                </a:solidFill>
                <a:latin typeface="Trebuchet MS"/>
                <a:cs typeface="Trebuchet MS"/>
              </a:rPr>
              <a:t> </a:t>
            </a:r>
            <a:r>
              <a:rPr sz="1600" dirty="0">
                <a:solidFill>
                  <a:srgbClr val="094162"/>
                </a:solidFill>
                <a:latin typeface="Trebuchet MS"/>
                <a:cs typeface="Trebuchet MS"/>
              </a:rPr>
              <a:t>the</a:t>
            </a:r>
            <a:r>
              <a:rPr sz="1600" spc="-20" dirty="0">
                <a:solidFill>
                  <a:srgbClr val="094162"/>
                </a:solidFill>
                <a:latin typeface="Trebuchet MS"/>
                <a:cs typeface="Trebuchet MS"/>
              </a:rPr>
              <a:t> </a:t>
            </a:r>
            <a:r>
              <a:rPr sz="1600" dirty="0">
                <a:solidFill>
                  <a:srgbClr val="094162"/>
                </a:solidFill>
                <a:latin typeface="Trebuchet MS"/>
                <a:cs typeface="Trebuchet MS"/>
              </a:rPr>
              <a:t>medical</a:t>
            </a:r>
            <a:r>
              <a:rPr sz="1600" spc="-40" dirty="0">
                <a:solidFill>
                  <a:srgbClr val="094162"/>
                </a:solidFill>
                <a:latin typeface="Trebuchet MS"/>
                <a:cs typeface="Trebuchet MS"/>
              </a:rPr>
              <a:t> </a:t>
            </a:r>
            <a:r>
              <a:rPr sz="1600" dirty="0">
                <a:solidFill>
                  <a:srgbClr val="094162"/>
                </a:solidFill>
                <a:latin typeface="Trebuchet MS"/>
                <a:cs typeface="Trebuchet MS"/>
              </a:rPr>
              <a:t>field</a:t>
            </a:r>
            <a:r>
              <a:rPr sz="1600" spc="-30" dirty="0">
                <a:solidFill>
                  <a:srgbClr val="094162"/>
                </a:solidFill>
                <a:latin typeface="Trebuchet MS"/>
                <a:cs typeface="Trebuchet MS"/>
              </a:rPr>
              <a:t> </a:t>
            </a:r>
            <a:r>
              <a:rPr sz="1600" dirty="0">
                <a:solidFill>
                  <a:srgbClr val="094162"/>
                </a:solidFill>
                <a:latin typeface="Trebuchet MS"/>
                <a:cs typeface="Trebuchet MS"/>
              </a:rPr>
              <a:t>(Boyle,</a:t>
            </a:r>
            <a:r>
              <a:rPr sz="1600" spc="-30" dirty="0">
                <a:solidFill>
                  <a:srgbClr val="094162"/>
                </a:solidFill>
                <a:latin typeface="Trebuchet MS"/>
                <a:cs typeface="Trebuchet MS"/>
              </a:rPr>
              <a:t> </a:t>
            </a:r>
            <a:r>
              <a:rPr sz="1600" spc="-10" dirty="0">
                <a:solidFill>
                  <a:srgbClr val="094162"/>
                </a:solidFill>
                <a:latin typeface="Trebuchet MS"/>
                <a:cs typeface="Trebuchet MS"/>
              </a:rPr>
              <a:t>2021)</a:t>
            </a:r>
            <a:endParaRPr sz="1600" dirty="0">
              <a:latin typeface="Trebuchet MS"/>
              <a:cs typeface="Trebuchet MS"/>
            </a:endParaRPr>
          </a:p>
          <a:p>
            <a:pPr marL="240665" marR="241935" indent="-228600">
              <a:lnSpc>
                <a:spcPct val="100000"/>
              </a:lnSpc>
              <a:spcBef>
                <a:spcPts val="1200"/>
              </a:spcBef>
              <a:buClr>
                <a:srgbClr val="9AC549"/>
              </a:buClr>
              <a:buSzPct val="90625"/>
              <a:buFont typeface="Wingdings"/>
              <a:buChar char=""/>
              <a:tabLst>
                <a:tab pos="240665" algn="l"/>
              </a:tabLst>
            </a:pPr>
            <a:r>
              <a:rPr sz="1600" dirty="0">
                <a:solidFill>
                  <a:srgbClr val="094162"/>
                </a:solidFill>
                <a:latin typeface="Trebuchet MS"/>
                <a:cs typeface="Trebuchet MS"/>
              </a:rPr>
              <a:t>At</a:t>
            </a:r>
            <a:r>
              <a:rPr sz="1600" spc="-20" dirty="0">
                <a:solidFill>
                  <a:srgbClr val="094162"/>
                </a:solidFill>
                <a:latin typeface="Trebuchet MS"/>
                <a:cs typeface="Trebuchet MS"/>
              </a:rPr>
              <a:t> </a:t>
            </a:r>
            <a:r>
              <a:rPr sz="1600" dirty="0">
                <a:solidFill>
                  <a:srgbClr val="094162"/>
                </a:solidFill>
                <a:latin typeface="Trebuchet MS"/>
                <a:cs typeface="Trebuchet MS"/>
              </a:rPr>
              <a:t>the</a:t>
            </a:r>
            <a:r>
              <a:rPr sz="1600" spc="-30" dirty="0">
                <a:solidFill>
                  <a:srgbClr val="094162"/>
                </a:solidFill>
                <a:latin typeface="Trebuchet MS"/>
                <a:cs typeface="Trebuchet MS"/>
              </a:rPr>
              <a:t> </a:t>
            </a:r>
            <a:r>
              <a:rPr sz="1600" dirty="0">
                <a:solidFill>
                  <a:srgbClr val="094162"/>
                </a:solidFill>
                <a:latin typeface="Trebuchet MS"/>
                <a:cs typeface="Trebuchet MS"/>
              </a:rPr>
              <a:t>individual</a:t>
            </a:r>
            <a:r>
              <a:rPr sz="1600" spc="-20" dirty="0">
                <a:solidFill>
                  <a:srgbClr val="094162"/>
                </a:solidFill>
                <a:latin typeface="Trebuchet MS"/>
                <a:cs typeface="Trebuchet MS"/>
              </a:rPr>
              <a:t> </a:t>
            </a:r>
            <a:r>
              <a:rPr sz="1600" dirty="0">
                <a:solidFill>
                  <a:srgbClr val="094162"/>
                </a:solidFill>
                <a:latin typeface="Trebuchet MS"/>
                <a:cs typeface="Trebuchet MS"/>
              </a:rPr>
              <a:t>practice</a:t>
            </a:r>
            <a:r>
              <a:rPr sz="1600" spc="-35" dirty="0">
                <a:solidFill>
                  <a:srgbClr val="094162"/>
                </a:solidFill>
                <a:latin typeface="Trebuchet MS"/>
                <a:cs typeface="Trebuchet MS"/>
              </a:rPr>
              <a:t> </a:t>
            </a:r>
            <a:r>
              <a:rPr sz="1600" dirty="0">
                <a:solidFill>
                  <a:srgbClr val="094162"/>
                </a:solidFill>
                <a:latin typeface="Trebuchet MS"/>
                <a:cs typeface="Trebuchet MS"/>
              </a:rPr>
              <a:t>level,</a:t>
            </a:r>
            <a:r>
              <a:rPr sz="1600" spc="-30" dirty="0">
                <a:solidFill>
                  <a:srgbClr val="094162"/>
                </a:solidFill>
                <a:latin typeface="Trebuchet MS"/>
                <a:cs typeface="Trebuchet MS"/>
              </a:rPr>
              <a:t> </a:t>
            </a:r>
            <a:r>
              <a:rPr sz="1600" i="1" spc="-10" dirty="0">
                <a:solidFill>
                  <a:srgbClr val="094162"/>
                </a:solidFill>
                <a:latin typeface="Trebuchet MS"/>
                <a:cs typeface="Trebuchet MS"/>
              </a:rPr>
              <a:t>non-</a:t>
            </a:r>
            <a:r>
              <a:rPr sz="1600" i="1" spc="-20" dirty="0">
                <a:solidFill>
                  <a:srgbClr val="094162"/>
                </a:solidFill>
                <a:latin typeface="Trebuchet MS"/>
                <a:cs typeface="Trebuchet MS"/>
              </a:rPr>
              <a:t>Binary,</a:t>
            </a:r>
            <a:r>
              <a:rPr sz="1600" i="1" spc="-45" dirty="0">
                <a:solidFill>
                  <a:srgbClr val="094162"/>
                </a:solidFill>
                <a:latin typeface="Trebuchet MS"/>
                <a:cs typeface="Trebuchet MS"/>
              </a:rPr>
              <a:t> </a:t>
            </a:r>
            <a:r>
              <a:rPr sz="1600" i="1" dirty="0">
                <a:solidFill>
                  <a:srgbClr val="094162"/>
                </a:solidFill>
                <a:latin typeface="Trebuchet MS"/>
                <a:cs typeface="Trebuchet MS"/>
              </a:rPr>
              <a:t>transgendered</a:t>
            </a:r>
            <a:r>
              <a:rPr sz="1600" i="1" spc="-40" dirty="0">
                <a:solidFill>
                  <a:srgbClr val="094162"/>
                </a:solidFill>
                <a:latin typeface="Trebuchet MS"/>
                <a:cs typeface="Trebuchet MS"/>
              </a:rPr>
              <a:t> </a:t>
            </a:r>
            <a:r>
              <a:rPr sz="1600" dirty="0">
                <a:solidFill>
                  <a:srgbClr val="094162"/>
                </a:solidFill>
                <a:latin typeface="Trebuchet MS"/>
                <a:cs typeface="Trebuchet MS"/>
              </a:rPr>
              <a:t>and</a:t>
            </a:r>
            <a:r>
              <a:rPr sz="1600" spc="-30" dirty="0">
                <a:solidFill>
                  <a:srgbClr val="094162"/>
                </a:solidFill>
                <a:latin typeface="Trebuchet MS"/>
                <a:cs typeface="Trebuchet MS"/>
              </a:rPr>
              <a:t> </a:t>
            </a:r>
            <a:r>
              <a:rPr sz="1600" i="1" dirty="0">
                <a:solidFill>
                  <a:srgbClr val="094162"/>
                </a:solidFill>
                <a:latin typeface="Trebuchet MS"/>
                <a:cs typeface="Trebuchet MS"/>
              </a:rPr>
              <a:t>other</a:t>
            </a:r>
            <a:r>
              <a:rPr sz="1600" i="1" spc="-30" dirty="0">
                <a:solidFill>
                  <a:srgbClr val="094162"/>
                </a:solidFill>
                <a:latin typeface="Trebuchet MS"/>
                <a:cs typeface="Trebuchet MS"/>
              </a:rPr>
              <a:t> </a:t>
            </a:r>
            <a:r>
              <a:rPr sz="1600" i="1" dirty="0">
                <a:solidFill>
                  <a:srgbClr val="094162"/>
                </a:solidFill>
                <a:latin typeface="Trebuchet MS"/>
                <a:cs typeface="Trebuchet MS"/>
              </a:rPr>
              <a:t>gender</a:t>
            </a:r>
            <a:r>
              <a:rPr sz="1600" i="1" spc="-35" dirty="0">
                <a:solidFill>
                  <a:srgbClr val="094162"/>
                </a:solidFill>
                <a:latin typeface="Trebuchet MS"/>
                <a:cs typeface="Trebuchet MS"/>
              </a:rPr>
              <a:t> </a:t>
            </a:r>
            <a:r>
              <a:rPr sz="1600" i="1" dirty="0">
                <a:solidFill>
                  <a:srgbClr val="094162"/>
                </a:solidFill>
                <a:latin typeface="Trebuchet MS"/>
                <a:cs typeface="Trebuchet MS"/>
              </a:rPr>
              <a:t>types</a:t>
            </a:r>
            <a:r>
              <a:rPr sz="1600" i="1" spc="-30" dirty="0">
                <a:solidFill>
                  <a:srgbClr val="094162"/>
                </a:solidFill>
                <a:latin typeface="Trebuchet MS"/>
                <a:cs typeface="Trebuchet MS"/>
              </a:rPr>
              <a:t> </a:t>
            </a:r>
            <a:r>
              <a:rPr sz="1600" dirty="0">
                <a:solidFill>
                  <a:srgbClr val="094162"/>
                </a:solidFill>
                <a:latin typeface="Trebuchet MS"/>
                <a:cs typeface="Trebuchet MS"/>
              </a:rPr>
              <a:t>are</a:t>
            </a:r>
            <a:r>
              <a:rPr sz="1600" spc="-30" dirty="0">
                <a:solidFill>
                  <a:srgbClr val="094162"/>
                </a:solidFill>
                <a:latin typeface="Trebuchet MS"/>
                <a:cs typeface="Trebuchet MS"/>
              </a:rPr>
              <a:t> </a:t>
            </a:r>
            <a:r>
              <a:rPr sz="1600" dirty="0">
                <a:solidFill>
                  <a:srgbClr val="094162"/>
                </a:solidFill>
                <a:latin typeface="Trebuchet MS"/>
                <a:cs typeface="Trebuchet MS"/>
              </a:rPr>
              <a:t>rare</a:t>
            </a:r>
            <a:r>
              <a:rPr sz="1600" spc="-25" dirty="0">
                <a:solidFill>
                  <a:srgbClr val="094162"/>
                </a:solidFill>
                <a:latin typeface="Trebuchet MS"/>
                <a:cs typeface="Trebuchet MS"/>
              </a:rPr>
              <a:t> </a:t>
            </a:r>
            <a:r>
              <a:rPr sz="1600" dirty="0">
                <a:solidFill>
                  <a:srgbClr val="094162"/>
                </a:solidFill>
                <a:latin typeface="Trebuchet MS"/>
                <a:cs typeface="Trebuchet MS"/>
              </a:rPr>
              <a:t>in</a:t>
            </a:r>
            <a:r>
              <a:rPr sz="1600" spc="-25" dirty="0">
                <a:solidFill>
                  <a:srgbClr val="094162"/>
                </a:solidFill>
                <a:latin typeface="Trebuchet MS"/>
                <a:cs typeface="Trebuchet MS"/>
              </a:rPr>
              <a:t> </a:t>
            </a:r>
            <a:r>
              <a:rPr sz="1600" dirty="0">
                <a:solidFill>
                  <a:srgbClr val="094162"/>
                </a:solidFill>
                <a:latin typeface="Trebuchet MS"/>
                <a:cs typeface="Trebuchet MS"/>
              </a:rPr>
              <a:t>radiology</a:t>
            </a:r>
            <a:r>
              <a:rPr sz="1600" spc="-30" dirty="0">
                <a:solidFill>
                  <a:srgbClr val="094162"/>
                </a:solidFill>
                <a:latin typeface="Trebuchet MS"/>
                <a:cs typeface="Trebuchet MS"/>
              </a:rPr>
              <a:t> </a:t>
            </a:r>
            <a:r>
              <a:rPr sz="1600" dirty="0">
                <a:solidFill>
                  <a:srgbClr val="094162"/>
                </a:solidFill>
                <a:latin typeface="Trebuchet MS"/>
                <a:cs typeface="Trebuchet MS"/>
              </a:rPr>
              <a:t>practice,</a:t>
            </a:r>
            <a:r>
              <a:rPr sz="1600" spc="-40" dirty="0">
                <a:solidFill>
                  <a:srgbClr val="094162"/>
                </a:solidFill>
                <a:latin typeface="Trebuchet MS"/>
                <a:cs typeface="Trebuchet MS"/>
              </a:rPr>
              <a:t> </a:t>
            </a:r>
            <a:r>
              <a:rPr sz="1600" dirty="0">
                <a:solidFill>
                  <a:srgbClr val="094162"/>
                </a:solidFill>
                <a:latin typeface="Trebuchet MS"/>
                <a:cs typeface="Trebuchet MS"/>
              </a:rPr>
              <a:t>but</a:t>
            </a:r>
            <a:r>
              <a:rPr sz="1600" spc="-35" dirty="0">
                <a:solidFill>
                  <a:srgbClr val="094162"/>
                </a:solidFill>
                <a:latin typeface="Trebuchet MS"/>
                <a:cs typeface="Trebuchet MS"/>
              </a:rPr>
              <a:t> </a:t>
            </a:r>
            <a:r>
              <a:rPr sz="1600" spc="-20" dirty="0">
                <a:solidFill>
                  <a:srgbClr val="094162"/>
                </a:solidFill>
                <a:latin typeface="Trebuchet MS"/>
                <a:cs typeface="Trebuchet MS"/>
              </a:rPr>
              <a:t>they </a:t>
            </a:r>
            <a:r>
              <a:rPr sz="1600" dirty="0">
                <a:solidFill>
                  <a:srgbClr val="094162"/>
                </a:solidFill>
                <a:latin typeface="Trebuchet MS"/>
                <a:cs typeface="Trebuchet MS"/>
              </a:rPr>
              <a:t>do</a:t>
            </a:r>
            <a:r>
              <a:rPr sz="1600" spc="-35" dirty="0">
                <a:solidFill>
                  <a:srgbClr val="094162"/>
                </a:solidFill>
                <a:latin typeface="Trebuchet MS"/>
                <a:cs typeface="Trebuchet MS"/>
              </a:rPr>
              <a:t> </a:t>
            </a:r>
            <a:r>
              <a:rPr sz="1600" dirty="0">
                <a:solidFill>
                  <a:srgbClr val="094162"/>
                </a:solidFill>
                <a:latin typeface="Trebuchet MS"/>
                <a:cs typeface="Trebuchet MS"/>
              </a:rPr>
              <a:t>appear</a:t>
            </a:r>
            <a:r>
              <a:rPr sz="1600" spc="-40" dirty="0">
                <a:solidFill>
                  <a:srgbClr val="094162"/>
                </a:solidFill>
                <a:latin typeface="Trebuchet MS"/>
                <a:cs typeface="Trebuchet MS"/>
              </a:rPr>
              <a:t> </a:t>
            </a:r>
            <a:r>
              <a:rPr sz="1600" dirty="0">
                <a:solidFill>
                  <a:srgbClr val="094162"/>
                </a:solidFill>
                <a:latin typeface="Trebuchet MS"/>
                <a:cs typeface="Trebuchet MS"/>
              </a:rPr>
              <a:t>in</a:t>
            </a:r>
            <a:r>
              <a:rPr sz="1600" spc="-20" dirty="0">
                <a:solidFill>
                  <a:srgbClr val="094162"/>
                </a:solidFill>
                <a:latin typeface="Trebuchet MS"/>
                <a:cs typeface="Trebuchet MS"/>
              </a:rPr>
              <a:t> </a:t>
            </a:r>
            <a:r>
              <a:rPr sz="1600" b="1" dirty="0">
                <a:solidFill>
                  <a:srgbClr val="094162"/>
                </a:solidFill>
                <a:latin typeface="Trebuchet MS"/>
                <a:cs typeface="Trebuchet MS"/>
              </a:rPr>
              <a:t>academic</a:t>
            </a:r>
            <a:r>
              <a:rPr sz="1600" b="1" spc="-25" dirty="0">
                <a:solidFill>
                  <a:srgbClr val="094162"/>
                </a:solidFill>
                <a:latin typeface="Trebuchet MS"/>
                <a:cs typeface="Trebuchet MS"/>
              </a:rPr>
              <a:t> </a:t>
            </a:r>
            <a:r>
              <a:rPr sz="1600" dirty="0">
                <a:solidFill>
                  <a:srgbClr val="094162"/>
                </a:solidFill>
                <a:latin typeface="Trebuchet MS"/>
                <a:cs typeface="Trebuchet MS"/>
              </a:rPr>
              <a:t>and</a:t>
            </a:r>
            <a:r>
              <a:rPr sz="1600" spc="-40" dirty="0">
                <a:solidFill>
                  <a:srgbClr val="094162"/>
                </a:solidFill>
                <a:latin typeface="Trebuchet MS"/>
                <a:cs typeface="Trebuchet MS"/>
              </a:rPr>
              <a:t> </a:t>
            </a:r>
            <a:r>
              <a:rPr sz="1600" b="1" dirty="0">
                <a:solidFill>
                  <a:srgbClr val="094162"/>
                </a:solidFill>
                <a:latin typeface="Trebuchet MS"/>
                <a:cs typeface="Trebuchet MS"/>
              </a:rPr>
              <a:t>teleradiology</a:t>
            </a:r>
            <a:r>
              <a:rPr sz="1600" b="1" spc="-35" dirty="0">
                <a:solidFill>
                  <a:srgbClr val="094162"/>
                </a:solidFill>
                <a:latin typeface="Trebuchet MS"/>
                <a:cs typeface="Trebuchet MS"/>
              </a:rPr>
              <a:t> </a:t>
            </a:r>
            <a:r>
              <a:rPr sz="1600" dirty="0">
                <a:solidFill>
                  <a:srgbClr val="094162"/>
                </a:solidFill>
                <a:latin typeface="Trebuchet MS"/>
                <a:cs typeface="Trebuchet MS"/>
              </a:rPr>
              <a:t>settings</a:t>
            </a:r>
            <a:r>
              <a:rPr sz="1600" spc="-25" dirty="0">
                <a:solidFill>
                  <a:srgbClr val="094162"/>
                </a:solidFill>
                <a:latin typeface="Trebuchet MS"/>
                <a:cs typeface="Trebuchet MS"/>
              </a:rPr>
              <a:t> </a:t>
            </a:r>
            <a:r>
              <a:rPr sz="1600" dirty="0">
                <a:solidFill>
                  <a:srgbClr val="094162"/>
                </a:solidFill>
                <a:latin typeface="Trebuchet MS"/>
                <a:cs typeface="Trebuchet MS"/>
              </a:rPr>
              <a:t>(1%</a:t>
            </a:r>
            <a:r>
              <a:rPr sz="1600" spc="-30" dirty="0">
                <a:solidFill>
                  <a:srgbClr val="094162"/>
                </a:solidFill>
                <a:latin typeface="Trebuchet MS"/>
                <a:cs typeface="Trebuchet MS"/>
              </a:rPr>
              <a:t> </a:t>
            </a:r>
            <a:r>
              <a:rPr sz="1600" dirty="0">
                <a:solidFill>
                  <a:srgbClr val="094162"/>
                </a:solidFill>
                <a:latin typeface="Trebuchet MS"/>
                <a:cs typeface="Trebuchet MS"/>
              </a:rPr>
              <a:t>and</a:t>
            </a:r>
            <a:r>
              <a:rPr sz="1600" spc="-35" dirty="0">
                <a:solidFill>
                  <a:srgbClr val="094162"/>
                </a:solidFill>
                <a:latin typeface="Trebuchet MS"/>
                <a:cs typeface="Trebuchet MS"/>
              </a:rPr>
              <a:t> </a:t>
            </a:r>
            <a:r>
              <a:rPr sz="1600" dirty="0">
                <a:solidFill>
                  <a:srgbClr val="094162"/>
                </a:solidFill>
                <a:latin typeface="Trebuchet MS"/>
                <a:cs typeface="Trebuchet MS"/>
              </a:rPr>
              <a:t>5%</a:t>
            </a:r>
            <a:r>
              <a:rPr sz="1600" spc="-30" dirty="0">
                <a:solidFill>
                  <a:srgbClr val="094162"/>
                </a:solidFill>
                <a:latin typeface="Trebuchet MS"/>
                <a:cs typeface="Trebuchet MS"/>
              </a:rPr>
              <a:t> </a:t>
            </a:r>
            <a:r>
              <a:rPr sz="1600" spc="-10" dirty="0">
                <a:solidFill>
                  <a:srgbClr val="094162"/>
                </a:solidFill>
                <a:latin typeface="Trebuchet MS"/>
                <a:cs typeface="Trebuchet MS"/>
              </a:rPr>
              <a:t>respectively)</a:t>
            </a:r>
            <a:endParaRPr sz="1600" dirty="0">
              <a:latin typeface="Trebuchet MS"/>
              <a:cs typeface="Trebuchet MS"/>
            </a:endParaRPr>
          </a:p>
        </p:txBody>
      </p:sp>
      <p:sp>
        <p:nvSpPr>
          <p:cNvPr id="11" name="object 11"/>
          <p:cNvSpPr txBox="1"/>
          <p:nvPr/>
        </p:nvSpPr>
        <p:spPr>
          <a:xfrm>
            <a:off x="78739" y="6560847"/>
            <a:ext cx="11163300" cy="269240"/>
          </a:xfrm>
          <a:prstGeom prst="rect">
            <a:avLst/>
          </a:prstGeom>
        </p:spPr>
        <p:txBody>
          <a:bodyPr vert="horz" wrap="square" lIns="0" tIns="12065" rIns="0" bIns="0" rtlCol="0">
            <a:spAutoFit/>
          </a:bodyPr>
          <a:lstStyle/>
          <a:p>
            <a:pPr marL="12700" marR="5080">
              <a:lnSpc>
                <a:spcPct val="100000"/>
              </a:lnSpc>
              <a:spcBef>
                <a:spcPts val="95"/>
              </a:spcBef>
            </a:pPr>
            <a:r>
              <a:rPr sz="800" dirty="0">
                <a:latin typeface="Trebuchet MS"/>
                <a:cs typeface="Trebuchet MS"/>
              </a:rPr>
              <a:t>Q1.</a:t>
            </a:r>
            <a:r>
              <a:rPr sz="800" spc="-20" dirty="0">
                <a:latin typeface="Trebuchet MS"/>
                <a:cs typeface="Trebuchet MS"/>
              </a:rPr>
              <a:t> </a:t>
            </a:r>
            <a:r>
              <a:rPr sz="800" dirty="0">
                <a:latin typeface="Trebuchet MS"/>
                <a:cs typeface="Trebuchet MS"/>
              </a:rPr>
              <a:t>How</a:t>
            </a:r>
            <a:r>
              <a:rPr sz="800" spc="-15" dirty="0">
                <a:latin typeface="Trebuchet MS"/>
                <a:cs typeface="Trebuchet MS"/>
              </a:rPr>
              <a:t> </a:t>
            </a:r>
            <a:r>
              <a:rPr sz="800" dirty="0">
                <a:latin typeface="Trebuchet MS"/>
                <a:cs typeface="Trebuchet MS"/>
              </a:rPr>
              <a:t>many</a:t>
            </a:r>
            <a:r>
              <a:rPr sz="800" spc="-20" dirty="0">
                <a:latin typeface="Trebuchet MS"/>
                <a:cs typeface="Trebuchet MS"/>
              </a:rPr>
              <a:t> </a:t>
            </a:r>
            <a:r>
              <a:rPr sz="800" dirty="0">
                <a:latin typeface="Trebuchet MS"/>
                <a:cs typeface="Trebuchet MS"/>
              </a:rPr>
              <a:t>of</a:t>
            </a:r>
            <a:r>
              <a:rPr sz="800" spc="-20" dirty="0">
                <a:latin typeface="Trebuchet MS"/>
                <a:cs typeface="Trebuchet MS"/>
              </a:rPr>
              <a:t> </a:t>
            </a:r>
            <a:r>
              <a:rPr sz="800" dirty="0">
                <a:latin typeface="Trebuchet MS"/>
                <a:cs typeface="Trebuchet MS"/>
              </a:rPr>
              <a:t>the</a:t>
            </a:r>
            <a:r>
              <a:rPr sz="800" spc="-35" dirty="0">
                <a:latin typeface="Trebuchet MS"/>
                <a:cs typeface="Trebuchet MS"/>
              </a:rPr>
              <a:t> </a:t>
            </a:r>
            <a:r>
              <a:rPr sz="800" dirty="0">
                <a:latin typeface="Trebuchet MS"/>
                <a:cs typeface="Trebuchet MS"/>
              </a:rPr>
              <a:t>...</a:t>
            </a:r>
            <a:r>
              <a:rPr sz="800" spc="-10" dirty="0">
                <a:latin typeface="Trebuchet MS"/>
                <a:cs typeface="Trebuchet MS"/>
              </a:rPr>
              <a:t> full-</a:t>
            </a:r>
            <a:r>
              <a:rPr sz="800" dirty="0">
                <a:latin typeface="Trebuchet MS"/>
                <a:cs typeface="Trebuchet MS"/>
              </a:rPr>
              <a:t>time</a:t>
            </a:r>
            <a:r>
              <a:rPr sz="800" spc="-15" dirty="0">
                <a:latin typeface="Trebuchet MS"/>
                <a:cs typeface="Trebuchet MS"/>
              </a:rPr>
              <a:t> </a:t>
            </a:r>
            <a:r>
              <a:rPr sz="800" dirty="0">
                <a:latin typeface="Trebuchet MS"/>
                <a:cs typeface="Trebuchet MS"/>
              </a:rPr>
              <a:t>physician(s)</a:t>
            </a:r>
            <a:r>
              <a:rPr sz="800" spc="-5" dirty="0">
                <a:latin typeface="Trebuchet MS"/>
                <a:cs typeface="Trebuchet MS"/>
              </a:rPr>
              <a:t> </a:t>
            </a:r>
            <a:r>
              <a:rPr sz="800" dirty="0">
                <a:latin typeface="Trebuchet MS"/>
                <a:cs typeface="Trebuchet MS"/>
              </a:rPr>
              <a:t>of</a:t>
            </a:r>
            <a:r>
              <a:rPr sz="800" spc="-25" dirty="0">
                <a:latin typeface="Trebuchet MS"/>
                <a:cs typeface="Trebuchet MS"/>
              </a:rPr>
              <a:t> </a:t>
            </a:r>
            <a:r>
              <a:rPr sz="800" dirty="0">
                <a:latin typeface="Trebuchet MS"/>
                <a:cs typeface="Trebuchet MS"/>
              </a:rPr>
              <a:t>all</a:t>
            </a:r>
            <a:r>
              <a:rPr sz="800" spc="-20" dirty="0">
                <a:latin typeface="Trebuchet MS"/>
                <a:cs typeface="Trebuchet MS"/>
              </a:rPr>
              <a:t> </a:t>
            </a:r>
            <a:r>
              <a:rPr sz="800" dirty="0">
                <a:latin typeface="Trebuchet MS"/>
                <a:cs typeface="Trebuchet MS"/>
              </a:rPr>
              <a:t>kinds</a:t>
            </a:r>
            <a:r>
              <a:rPr sz="800" spc="-20" dirty="0">
                <a:latin typeface="Trebuchet MS"/>
                <a:cs typeface="Trebuchet MS"/>
              </a:rPr>
              <a:t> </a:t>
            </a:r>
            <a:r>
              <a:rPr sz="800" dirty="0">
                <a:latin typeface="Trebuchet MS"/>
                <a:cs typeface="Trebuchet MS"/>
              </a:rPr>
              <a:t>in</a:t>
            </a:r>
            <a:r>
              <a:rPr sz="800" spc="-30" dirty="0">
                <a:latin typeface="Trebuchet MS"/>
                <a:cs typeface="Trebuchet MS"/>
              </a:rPr>
              <a:t> </a:t>
            </a:r>
            <a:r>
              <a:rPr sz="800" dirty="0">
                <a:latin typeface="Trebuchet MS"/>
                <a:cs typeface="Trebuchet MS"/>
              </a:rPr>
              <a:t>your</a:t>
            </a:r>
            <a:r>
              <a:rPr sz="800" spc="-20" dirty="0">
                <a:latin typeface="Trebuchet MS"/>
                <a:cs typeface="Trebuchet MS"/>
              </a:rPr>
              <a:t> </a:t>
            </a:r>
            <a:r>
              <a:rPr sz="800" dirty="0">
                <a:latin typeface="Trebuchet MS"/>
                <a:cs typeface="Trebuchet MS"/>
              </a:rPr>
              <a:t>practice</a:t>
            </a:r>
            <a:r>
              <a:rPr sz="800" spc="-10" dirty="0">
                <a:latin typeface="Trebuchet MS"/>
                <a:cs typeface="Trebuchet MS"/>
              </a:rPr>
              <a:t> </a:t>
            </a:r>
            <a:r>
              <a:rPr sz="800" dirty="0">
                <a:latin typeface="Trebuchet MS"/>
                <a:cs typeface="Trebuchet MS"/>
              </a:rPr>
              <a:t>excluding</a:t>
            </a:r>
            <a:r>
              <a:rPr sz="800" spc="-25" dirty="0">
                <a:latin typeface="Trebuchet MS"/>
                <a:cs typeface="Trebuchet MS"/>
              </a:rPr>
              <a:t> </a:t>
            </a:r>
            <a:r>
              <a:rPr sz="800" dirty="0">
                <a:latin typeface="Trebuchet MS"/>
                <a:cs typeface="Trebuchet MS"/>
              </a:rPr>
              <a:t>physician</a:t>
            </a:r>
            <a:r>
              <a:rPr sz="800" spc="-10" dirty="0">
                <a:latin typeface="Trebuchet MS"/>
                <a:cs typeface="Trebuchet MS"/>
              </a:rPr>
              <a:t> </a:t>
            </a:r>
            <a:r>
              <a:rPr sz="800" dirty="0">
                <a:latin typeface="Trebuchet MS"/>
                <a:cs typeface="Trebuchet MS"/>
              </a:rPr>
              <a:t>leaders</a:t>
            </a:r>
            <a:r>
              <a:rPr sz="800" spc="-15" dirty="0">
                <a:latin typeface="Trebuchet MS"/>
                <a:cs typeface="Trebuchet MS"/>
              </a:rPr>
              <a:t> </a:t>
            </a:r>
            <a:r>
              <a:rPr sz="800" dirty="0">
                <a:latin typeface="Trebuchet MS"/>
                <a:cs typeface="Trebuchet MS"/>
              </a:rPr>
              <a:t>fall</a:t>
            </a:r>
            <a:r>
              <a:rPr sz="800" spc="-15" dirty="0">
                <a:latin typeface="Trebuchet MS"/>
                <a:cs typeface="Trebuchet MS"/>
              </a:rPr>
              <a:t> </a:t>
            </a:r>
            <a:r>
              <a:rPr sz="800" dirty="0">
                <a:latin typeface="Trebuchet MS"/>
                <a:cs typeface="Trebuchet MS"/>
              </a:rPr>
              <a:t>into</a:t>
            </a:r>
            <a:r>
              <a:rPr sz="800" spc="-40" dirty="0">
                <a:latin typeface="Trebuchet MS"/>
                <a:cs typeface="Trebuchet MS"/>
              </a:rPr>
              <a:t> </a:t>
            </a:r>
            <a:r>
              <a:rPr sz="800" dirty="0">
                <a:latin typeface="Trebuchet MS"/>
                <a:cs typeface="Trebuchet MS"/>
              </a:rPr>
              <a:t>the</a:t>
            </a:r>
            <a:r>
              <a:rPr sz="800" spc="-30" dirty="0">
                <a:latin typeface="Trebuchet MS"/>
                <a:cs typeface="Trebuchet MS"/>
              </a:rPr>
              <a:t> </a:t>
            </a:r>
            <a:r>
              <a:rPr sz="800" dirty="0">
                <a:latin typeface="Trebuchet MS"/>
                <a:cs typeface="Trebuchet MS"/>
              </a:rPr>
              <a:t>age</a:t>
            </a:r>
            <a:r>
              <a:rPr sz="800" spc="-20" dirty="0">
                <a:latin typeface="Trebuchet MS"/>
                <a:cs typeface="Trebuchet MS"/>
              </a:rPr>
              <a:t> </a:t>
            </a:r>
            <a:r>
              <a:rPr sz="800" dirty="0">
                <a:latin typeface="Trebuchet MS"/>
                <a:cs typeface="Trebuchet MS"/>
              </a:rPr>
              <a:t>and</a:t>
            </a:r>
            <a:r>
              <a:rPr sz="800" spc="-20" dirty="0">
                <a:latin typeface="Trebuchet MS"/>
                <a:cs typeface="Trebuchet MS"/>
              </a:rPr>
              <a:t> </a:t>
            </a:r>
            <a:r>
              <a:rPr sz="800" dirty="0">
                <a:latin typeface="Trebuchet MS"/>
                <a:cs typeface="Trebuchet MS"/>
              </a:rPr>
              <a:t>gender</a:t>
            </a:r>
            <a:r>
              <a:rPr sz="800" spc="-25" dirty="0">
                <a:latin typeface="Trebuchet MS"/>
                <a:cs typeface="Trebuchet MS"/>
              </a:rPr>
              <a:t> </a:t>
            </a:r>
            <a:r>
              <a:rPr sz="800" dirty="0">
                <a:latin typeface="Trebuchet MS"/>
                <a:cs typeface="Trebuchet MS"/>
              </a:rPr>
              <a:t>groups</a:t>
            </a:r>
            <a:r>
              <a:rPr sz="800" spc="-15" dirty="0">
                <a:latin typeface="Trebuchet MS"/>
                <a:cs typeface="Trebuchet MS"/>
              </a:rPr>
              <a:t> </a:t>
            </a:r>
            <a:r>
              <a:rPr sz="800" dirty="0">
                <a:latin typeface="Trebuchet MS"/>
                <a:cs typeface="Trebuchet MS"/>
              </a:rPr>
              <a:t>shown</a:t>
            </a:r>
            <a:r>
              <a:rPr sz="800" spc="-25" dirty="0">
                <a:latin typeface="Trebuchet MS"/>
                <a:cs typeface="Trebuchet MS"/>
              </a:rPr>
              <a:t> </a:t>
            </a:r>
            <a:r>
              <a:rPr sz="800" dirty="0">
                <a:latin typeface="Trebuchet MS"/>
                <a:cs typeface="Trebuchet MS"/>
              </a:rPr>
              <a:t>below?</a:t>
            </a:r>
            <a:r>
              <a:rPr sz="800" spc="-5" dirty="0">
                <a:latin typeface="Trebuchet MS"/>
                <a:cs typeface="Trebuchet MS"/>
              </a:rPr>
              <a:t> </a:t>
            </a:r>
            <a:r>
              <a:rPr sz="800" dirty="0">
                <a:latin typeface="Trebuchet MS"/>
                <a:cs typeface="Trebuchet MS"/>
              </a:rPr>
              <a:t>Base</a:t>
            </a:r>
            <a:r>
              <a:rPr sz="800" spc="-25" dirty="0">
                <a:latin typeface="Trebuchet MS"/>
                <a:cs typeface="Trebuchet MS"/>
              </a:rPr>
              <a:t> </a:t>
            </a:r>
            <a:r>
              <a:rPr sz="800" dirty="0">
                <a:latin typeface="Trebuchet MS"/>
                <a:cs typeface="Trebuchet MS"/>
              </a:rPr>
              <a:t>1:</a:t>
            </a:r>
            <a:r>
              <a:rPr sz="800" spc="-10" dirty="0">
                <a:latin typeface="Trebuchet MS"/>
                <a:cs typeface="Trebuchet MS"/>
              </a:rPr>
              <a:t> Establishments</a:t>
            </a:r>
            <a:r>
              <a:rPr sz="800" spc="-20" dirty="0">
                <a:latin typeface="Trebuchet MS"/>
                <a:cs typeface="Trebuchet MS"/>
              </a:rPr>
              <a:t> </a:t>
            </a:r>
            <a:r>
              <a:rPr sz="800" dirty="0">
                <a:latin typeface="Trebuchet MS"/>
                <a:cs typeface="Trebuchet MS"/>
              </a:rPr>
              <a:t>(n=341) Base</a:t>
            </a:r>
            <a:r>
              <a:rPr sz="800" spc="-25" dirty="0">
                <a:latin typeface="Trebuchet MS"/>
                <a:cs typeface="Trebuchet MS"/>
              </a:rPr>
              <a:t> </a:t>
            </a:r>
            <a:r>
              <a:rPr sz="800" dirty="0">
                <a:latin typeface="Trebuchet MS"/>
                <a:cs typeface="Trebuchet MS"/>
              </a:rPr>
              <a:t>2</a:t>
            </a:r>
            <a:r>
              <a:rPr sz="800" spc="-15" dirty="0">
                <a:latin typeface="Trebuchet MS"/>
                <a:cs typeface="Trebuchet MS"/>
              </a:rPr>
              <a:t> </a:t>
            </a:r>
            <a:r>
              <a:rPr sz="800" dirty="0">
                <a:latin typeface="Trebuchet MS"/>
                <a:cs typeface="Trebuchet MS"/>
              </a:rPr>
              <a:t>Q2.</a:t>
            </a:r>
            <a:r>
              <a:rPr sz="800" spc="-20" dirty="0">
                <a:latin typeface="Trebuchet MS"/>
                <a:cs typeface="Trebuchet MS"/>
              </a:rPr>
              <a:t> </a:t>
            </a:r>
            <a:r>
              <a:rPr sz="800" dirty="0">
                <a:latin typeface="Trebuchet MS"/>
                <a:cs typeface="Trebuchet MS"/>
              </a:rPr>
              <a:t>What</a:t>
            </a:r>
            <a:r>
              <a:rPr sz="800" spc="-15" dirty="0">
                <a:latin typeface="Trebuchet MS"/>
                <a:cs typeface="Trebuchet MS"/>
              </a:rPr>
              <a:t> </a:t>
            </a:r>
            <a:r>
              <a:rPr sz="800" dirty="0">
                <a:latin typeface="Trebuchet MS"/>
                <a:cs typeface="Trebuchet MS"/>
              </a:rPr>
              <a:t>best</a:t>
            </a:r>
            <a:r>
              <a:rPr sz="800" spc="-30" dirty="0">
                <a:latin typeface="Trebuchet MS"/>
                <a:cs typeface="Trebuchet MS"/>
              </a:rPr>
              <a:t> </a:t>
            </a:r>
            <a:r>
              <a:rPr sz="800" dirty="0">
                <a:latin typeface="Trebuchet MS"/>
                <a:cs typeface="Trebuchet MS"/>
              </a:rPr>
              <a:t>describes</a:t>
            </a:r>
            <a:r>
              <a:rPr sz="800" spc="-15" dirty="0">
                <a:latin typeface="Trebuchet MS"/>
                <a:cs typeface="Trebuchet MS"/>
              </a:rPr>
              <a:t> </a:t>
            </a:r>
            <a:r>
              <a:rPr sz="800" dirty="0">
                <a:latin typeface="Trebuchet MS"/>
                <a:cs typeface="Trebuchet MS"/>
              </a:rPr>
              <a:t>your</a:t>
            </a:r>
            <a:r>
              <a:rPr sz="800" spc="-15" dirty="0">
                <a:latin typeface="Trebuchet MS"/>
                <a:cs typeface="Trebuchet MS"/>
              </a:rPr>
              <a:t> </a:t>
            </a:r>
            <a:r>
              <a:rPr sz="800" dirty="0">
                <a:latin typeface="Trebuchet MS"/>
                <a:cs typeface="Trebuchet MS"/>
              </a:rPr>
              <a:t>gender</a:t>
            </a:r>
            <a:r>
              <a:rPr sz="800" spc="-25" dirty="0">
                <a:latin typeface="Trebuchet MS"/>
                <a:cs typeface="Trebuchet MS"/>
              </a:rPr>
              <a:t> </a:t>
            </a:r>
            <a:r>
              <a:rPr sz="800" dirty="0">
                <a:latin typeface="Trebuchet MS"/>
                <a:cs typeface="Trebuchet MS"/>
              </a:rPr>
              <a:t>identity?</a:t>
            </a:r>
            <a:r>
              <a:rPr sz="800" spc="-30" dirty="0">
                <a:latin typeface="Trebuchet MS"/>
                <a:cs typeface="Trebuchet MS"/>
              </a:rPr>
              <a:t> </a:t>
            </a:r>
            <a:r>
              <a:rPr sz="800" spc="-10" dirty="0">
                <a:latin typeface="Trebuchet MS"/>
                <a:cs typeface="Trebuchet MS"/>
              </a:rPr>
              <a:t>Base: </a:t>
            </a:r>
            <a:r>
              <a:rPr sz="800" dirty="0">
                <a:latin typeface="Trebuchet MS"/>
                <a:cs typeface="Trebuchet MS"/>
              </a:rPr>
              <a:t>Rank</a:t>
            </a:r>
            <a:r>
              <a:rPr sz="800" spc="-35" dirty="0">
                <a:latin typeface="Trebuchet MS"/>
                <a:cs typeface="Trebuchet MS"/>
              </a:rPr>
              <a:t> </a:t>
            </a:r>
            <a:r>
              <a:rPr sz="800" dirty="0">
                <a:latin typeface="Trebuchet MS"/>
                <a:cs typeface="Trebuchet MS"/>
              </a:rPr>
              <a:t>and</a:t>
            </a:r>
            <a:r>
              <a:rPr sz="800" spc="-25" dirty="0">
                <a:latin typeface="Trebuchet MS"/>
                <a:cs typeface="Trebuchet MS"/>
              </a:rPr>
              <a:t> </a:t>
            </a:r>
            <a:r>
              <a:rPr sz="800" dirty="0">
                <a:latin typeface="Trebuchet MS"/>
                <a:cs typeface="Trebuchet MS"/>
              </a:rPr>
              <a:t>File</a:t>
            </a:r>
            <a:r>
              <a:rPr sz="800" spc="-20" dirty="0">
                <a:latin typeface="Trebuchet MS"/>
                <a:cs typeface="Trebuchet MS"/>
              </a:rPr>
              <a:t> </a:t>
            </a:r>
            <a:r>
              <a:rPr sz="800" dirty="0">
                <a:latin typeface="Trebuchet MS"/>
                <a:cs typeface="Trebuchet MS"/>
              </a:rPr>
              <a:t>Respondents</a:t>
            </a:r>
            <a:r>
              <a:rPr sz="800" spc="-25" dirty="0">
                <a:latin typeface="Trebuchet MS"/>
                <a:cs typeface="Trebuchet MS"/>
              </a:rPr>
              <a:t> </a:t>
            </a:r>
            <a:r>
              <a:rPr sz="800" spc="-10" dirty="0">
                <a:latin typeface="Trebuchet MS"/>
                <a:cs typeface="Trebuchet MS"/>
              </a:rPr>
              <a:t>(n=1022)</a:t>
            </a:r>
            <a:endParaRPr sz="800" dirty="0">
              <a:latin typeface="Trebuchet MS"/>
              <a:cs typeface="Trebuchet MS"/>
            </a:endParaRPr>
          </a:p>
        </p:txBody>
      </p:sp>
      <p:pic>
        <p:nvPicPr>
          <p:cNvPr id="12" name="object 12"/>
          <p:cNvPicPr/>
          <p:nvPr/>
        </p:nvPicPr>
        <p:blipFill>
          <a:blip r:embed="rId2" cstate="print"/>
          <a:stretch>
            <a:fillRect/>
          </a:stretch>
        </p:blipFill>
        <p:spPr>
          <a:xfrm>
            <a:off x="71628" y="2641854"/>
            <a:ext cx="7450073" cy="3780281"/>
          </a:xfrm>
          <a:prstGeom prst="rect">
            <a:avLst/>
          </a:prstGeom>
        </p:spPr>
      </p:pic>
      <p:pic>
        <p:nvPicPr>
          <p:cNvPr id="13" name="object 13"/>
          <p:cNvPicPr/>
          <p:nvPr/>
        </p:nvPicPr>
        <p:blipFill>
          <a:blip r:embed="rId3" cstate="print"/>
          <a:stretch>
            <a:fillRect/>
          </a:stretch>
        </p:blipFill>
        <p:spPr>
          <a:xfrm>
            <a:off x="8089391" y="2801111"/>
            <a:ext cx="3694175" cy="3700271"/>
          </a:xfrm>
          <a:prstGeom prst="rect">
            <a:avLst/>
          </a:prstGeom>
        </p:spPr>
      </p:pic>
    </p:spTree>
    <p:extLst>
      <p:ext uri="{BB962C8B-B14F-4D97-AF65-F5344CB8AC3E}">
        <p14:creationId xmlns:p14="http://schemas.microsoft.com/office/powerpoint/2010/main" val="1899809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p:nvPr/>
        </p:nvSpPr>
        <p:spPr>
          <a:xfrm>
            <a:off x="600075" y="141062"/>
            <a:ext cx="2604770" cy="269875"/>
          </a:xfrm>
          <a:prstGeom prst="rect">
            <a:avLst/>
          </a:prstGeom>
        </p:spPr>
        <p:txBody>
          <a:bodyPr vert="horz" wrap="square" lIns="0" tIns="12700" rIns="0" bIns="0" rtlCol="0">
            <a:spAutoFit/>
          </a:bodyPr>
          <a:lstStyle/>
          <a:p>
            <a:pPr marL="12700">
              <a:lnSpc>
                <a:spcPct val="100000"/>
              </a:lnSpc>
              <a:spcBef>
                <a:spcPts val="100"/>
              </a:spcBef>
            </a:pPr>
            <a:r>
              <a:rPr sz="1600" b="0" dirty="0">
                <a:solidFill>
                  <a:srgbClr val="FFFFFF"/>
                </a:solidFill>
                <a:latin typeface="Calibri Light"/>
                <a:cs typeface="Calibri Light"/>
              </a:rPr>
              <a:t>American</a:t>
            </a:r>
            <a:r>
              <a:rPr sz="1600" b="0" spc="-45" dirty="0">
                <a:solidFill>
                  <a:srgbClr val="FFFFFF"/>
                </a:solidFill>
                <a:latin typeface="Calibri Light"/>
                <a:cs typeface="Calibri Light"/>
              </a:rPr>
              <a:t> </a:t>
            </a:r>
            <a:r>
              <a:rPr sz="1600" b="0" dirty="0">
                <a:solidFill>
                  <a:srgbClr val="FFFFFF"/>
                </a:solidFill>
                <a:latin typeface="Calibri Light"/>
                <a:cs typeface="Calibri Light"/>
              </a:rPr>
              <a:t>College</a:t>
            </a:r>
            <a:r>
              <a:rPr sz="1600" b="0" spc="-35" dirty="0">
                <a:solidFill>
                  <a:srgbClr val="FFFFFF"/>
                </a:solidFill>
                <a:latin typeface="Calibri Light"/>
                <a:cs typeface="Calibri Light"/>
              </a:rPr>
              <a:t> </a:t>
            </a:r>
            <a:r>
              <a:rPr sz="1600" b="0" dirty="0">
                <a:solidFill>
                  <a:srgbClr val="FFFFFF"/>
                </a:solidFill>
                <a:latin typeface="Calibri Light"/>
                <a:cs typeface="Calibri Light"/>
              </a:rPr>
              <a:t>of</a:t>
            </a:r>
            <a:r>
              <a:rPr sz="1600" b="0" spc="-35" dirty="0">
                <a:solidFill>
                  <a:srgbClr val="FFFFFF"/>
                </a:solidFill>
                <a:latin typeface="Calibri Light"/>
                <a:cs typeface="Calibri Light"/>
              </a:rPr>
              <a:t> </a:t>
            </a:r>
            <a:r>
              <a:rPr sz="1600" b="0" spc="-10" dirty="0">
                <a:solidFill>
                  <a:srgbClr val="FFFFFF"/>
                </a:solidFill>
                <a:latin typeface="Calibri Light"/>
                <a:cs typeface="Calibri Light"/>
              </a:rPr>
              <a:t>Radiology®</a:t>
            </a:r>
            <a:endParaRPr sz="1600" dirty="0">
              <a:latin typeface="Calibri Light"/>
              <a:cs typeface="Calibri Light"/>
            </a:endParaRPr>
          </a:p>
        </p:txBody>
      </p:sp>
      <p:sp>
        <p:nvSpPr>
          <p:cNvPr id="3" name="object 3"/>
          <p:cNvSpPr txBox="1">
            <a:spLocks noGrp="1"/>
          </p:cNvSpPr>
          <p:nvPr>
            <p:ph type="title"/>
          </p:nvPr>
        </p:nvSpPr>
        <p:spPr>
          <a:xfrm>
            <a:off x="113724" y="586527"/>
            <a:ext cx="898271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094162"/>
                </a:solidFill>
                <a:latin typeface="Trebuchet MS"/>
                <a:cs typeface="Trebuchet MS"/>
              </a:rPr>
              <a:t>Caucasian</a:t>
            </a:r>
            <a:r>
              <a:rPr sz="2400" b="1" spc="-65" dirty="0">
                <a:solidFill>
                  <a:srgbClr val="094162"/>
                </a:solidFill>
                <a:latin typeface="Trebuchet MS"/>
                <a:cs typeface="Trebuchet MS"/>
              </a:rPr>
              <a:t> </a:t>
            </a:r>
            <a:r>
              <a:rPr sz="2400" b="1" dirty="0">
                <a:solidFill>
                  <a:srgbClr val="094162"/>
                </a:solidFill>
                <a:latin typeface="Trebuchet MS"/>
                <a:cs typeface="Trebuchet MS"/>
              </a:rPr>
              <a:t>radiologists</a:t>
            </a:r>
            <a:r>
              <a:rPr sz="2400" b="1" spc="-35" dirty="0">
                <a:solidFill>
                  <a:srgbClr val="094162"/>
                </a:solidFill>
                <a:latin typeface="Trebuchet MS"/>
                <a:cs typeface="Trebuchet MS"/>
              </a:rPr>
              <a:t> </a:t>
            </a:r>
            <a:r>
              <a:rPr sz="2400" b="1" dirty="0">
                <a:solidFill>
                  <a:srgbClr val="094162"/>
                </a:solidFill>
                <a:latin typeface="Trebuchet MS"/>
                <a:cs typeface="Trebuchet MS"/>
              </a:rPr>
              <a:t>are</a:t>
            </a:r>
            <a:r>
              <a:rPr sz="2400" b="1" spc="-50" dirty="0">
                <a:solidFill>
                  <a:srgbClr val="094162"/>
                </a:solidFill>
                <a:latin typeface="Trebuchet MS"/>
                <a:cs typeface="Trebuchet MS"/>
              </a:rPr>
              <a:t> </a:t>
            </a:r>
            <a:r>
              <a:rPr sz="2400" b="1" dirty="0">
                <a:solidFill>
                  <a:srgbClr val="094162"/>
                </a:solidFill>
                <a:latin typeface="Trebuchet MS"/>
                <a:cs typeface="Trebuchet MS"/>
              </a:rPr>
              <a:t>evenly</a:t>
            </a:r>
            <a:r>
              <a:rPr sz="2400" b="1" spc="-60" dirty="0">
                <a:solidFill>
                  <a:srgbClr val="094162"/>
                </a:solidFill>
                <a:latin typeface="Trebuchet MS"/>
                <a:cs typeface="Trebuchet MS"/>
              </a:rPr>
              <a:t> </a:t>
            </a:r>
            <a:r>
              <a:rPr sz="2400" b="1" dirty="0">
                <a:solidFill>
                  <a:srgbClr val="094162"/>
                </a:solidFill>
                <a:latin typeface="Trebuchet MS"/>
                <a:cs typeface="Trebuchet MS"/>
              </a:rPr>
              <a:t>distributed</a:t>
            </a:r>
            <a:r>
              <a:rPr sz="2400" b="1" spc="-70" dirty="0">
                <a:solidFill>
                  <a:srgbClr val="094162"/>
                </a:solidFill>
                <a:latin typeface="Trebuchet MS"/>
                <a:cs typeface="Trebuchet MS"/>
              </a:rPr>
              <a:t> </a:t>
            </a:r>
            <a:r>
              <a:rPr sz="2400" b="1" dirty="0">
                <a:solidFill>
                  <a:srgbClr val="094162"/>
                </a:solidFill>
                <a:latin typeface="Trebuchet MS"/>
                <a:cs typeface="Trebuchet MS"/>
              </a:rPr>
              <a:t>across</a:t>
            </a:r>
            <a:r>
              <a:rPr sz="2400" b="1" spc="-35" dirty="0">
                <a:solidFill>
                  <a:srgbClr val="094162"/>
                </a:solidFill>
                <a:latin typeface="Trebuchet MS"/>
                <a:cs typeface="Trebuchet MS"/>
              </a:rPr>
              <a:t> </a:t>
            </a:r>
            <a:r>
              <a:rPr sz="2400" b="1" dirty="0">
                <a:solidFill>
                  <a:srgbClr val="094162"/>
                </a:solidFill>
                <a:latin typeface="Trebuchet MS"/>
                <a:cs typeface="Trebuchet MS"/>
              </a:rPr>
              <a:t>age</a:t>
            </a:r>
            <a:r>
              <a:rPr sz="2400" b="1" spc="-55" dirty="0">
                <a:solidFill>
                  <a:srgbClr val="094162"/>
                </a:solidFill>
                <a:latin typeface="Trebuchet MS"/>
                <a:cs typeface="Trebuchet MS"/>
              </a:rPr>
              <a:t> </a:t>
            </a:r>
            <a:r>
              <a:rPr sz="2400" b="1" spc="-10" dirty="0">
                <a:solidFill>
                  <a:srgbClr val="094162"/>
                </a:solidFill>
                <a:latin typeface="Trebuchet MS"/>
                <a:cs typeface="Trebuchet MS"/>
              </a:rPr>
              <a:t>groups</a:t>
            </a:r>
            <a:endParaRPr sz="2400" dirty="0">
              <a:latin typeface="Trebuchet MS"/>
              <a:cs typeface="Trebuchet MS"/>
            </a:endParaRPr>
          </a:p>
        </p:txBody>
      </p:sp>
      <p:grpSp>
        <p:nvGrpSpPr>
          <p:cNvPr id="4" name="object 4"/>
          <p:cNvGrpSpPr/>
          <p:nvPr/>
        </p:nvGrpSpPr>
        <p:grpSpPr>
          <a:xfrm>
            <a:off x="2246376" y="1058417"/>
            <a:ext cx="6804659" cy="1790700"/>
            <a:chOff x="2246376" y="1058417"/>
            <a:chExt cx="6804659" cy="1790700"/>
          </a:xfrm>
        </p:grpSpPr>
        <p:pic>
          <p:nvPicPr>
            <p:cNvPr id="5" name="object 5"/>
            <p:cNvPicPr/>
            <p:nvPr/>
          </p:nvPicPr>
          <p:blipFill>
            <a:blip r:embed="rId2" cstate="print"/>
            <a:stretch>
              <a:fillRect/>
            </a:stretch>
          </p:blipFill>
          <p:spPr>
            <a:xfrm>
              <a:off x="2263902" y="1058417"/>
              <a:ext cx="1322069" cy="510539"/>
            </a:xfrm>
            <a:prstGeom prst="rect">
              <a:avLst/>
            </a:prstGeom>
          </p:spPr>
        </p:pic>
        <p:pic>
          <p:nvPicPr>
            <p:cNvPr id="6" name="object 6"/>
            <p:cNvPicPr/>
            <p:nvPr/>
          </p:nvPicPr>
          <p:blipFill>
            <a:blip r:embed="rId3" cstate="print"/>
            <a:stretch>
              <a:fillRect/>
            </a:stretch>
          </p:blipFill>
          <p:spPr>
            <a:xfrm>
              <a:off x="2246376" y="1485137"/>
              <a:ext cx="677417" cy="510539"/>
            </a:xfrm>
            <a:prstGeom prst="rect">
              <a:avLst/>
            </a:prstGeom>
          </p:spPr>
        </p:pic>
        <p:pic>
          <p:nvPicPr>
            <p:cNvPr id="7" name="object 7"/>
            <p:cNvPicPr/>
            <p:nvPr/>
          </p:nvPicPr>
          <p:blipFill>
            <a:blip r:embed="rId4" cstate="print"/>
            <a:stretch>
              <a:fillRect/>
            </a:stretch>
          </p:blipFill>
          <p:spPr>
            <a:xfrm>
              <a:off x="2618994" y="1485138"/>
              <a:ext cx="388619" cy="510539"/>
            </a:xfrm>
            <a:prstGeom prst="rect">
              <a:avLst/>
            </a:prstGeom>
          </p:spPr>
        </p:pic>
        <p:pic>
          <p:nvPicPr>
            <p:cNvPr id="8" name="object 8"/>
            <p:cNvPicPr/>
            <p:nvPr/>
          </p:nvPicPr>
          <p:blipFill>
            <a:blip r:embed="rId2" cstate="print"/>
            <a:stretch>
              <a:fillRect/>
            </a:stretch>
          </p:blipFill>
          <p:spPr>
            <a:xfrm>
              <a:off x="2702814" y="1485137"/>
              <a:ext cx="1322069" cy="510539"/>
            </a:xfrm>
            <a:prstGeom prst="rect">
              <a:avLst/>
            </a:prstGeom>
          </p:spPr>
        </p:pic>
        <p:pic>
          <p:nvPicPr>
            <p:cNvPr id="9" name="object 9"/>
            <p:cNvPicPr/>
            <p:nvPr/>
          </p:nvPicPr>
          <p:blipFill>
            <a:blip r:embed="rId3" cstate="print"/>
            <a:stretch>
              <a:fillRect/>
            </a:stretch>
          </p:blipFill>
          <p:spPr>
            <a:xfrm>
              <a:off x="2395728" y="1911857"/>
              <a:ext cx="677417" cy="510539"/>
            </a:xfrm>
            <a:prstGeom prst="rect">
              <a:avLst/>
            </a:prstGeom>
          </p:spPr>
        </p:pic>
        <p:pic>
          <p:nvPicPr>
            <p:cNvPr id="10" name="object 10"/>
            <p:cNvPicPr/>
            <p:nvPr/>
          </p:nvPicPr>
          <p:blipFill>
            <a:blip r:embed="rId4" cstate="print"/>
            <a:stretch>
              <a:fillRect/>
            </a:stretch>
          </p:blipFill>
          <p:spPr>
            <a:xfrm>
              <a:off x="2768346" y="1911857"/>
              <a:ext cx="388619" cy="510539"/>
            </a:xfrm>
            <a:prstGeom prst="rect">
              <a:avLst/>
            </a:prstGeom>
          </p:spPr>
        </p:pic>
        <p:pic>
          <p:nvPicPr>
            <p:cNvPr id="11" name="object 11"/>
            <p:cNvPicPr/>
            <p:nvPr/>
          </p:nvPicPr>
          <p:blipFill>
            <a:blip r:embed="rId2" cstate="print"/>
            <a:stretch>
              <a:fillRect/>
            </a:stretch>
          </p:blipFill>
          <p:spPr>
            <a:xfrm>
              <a:off x="2852166" y="1911857"/>
              <a:ext cx="1322069" cy="510539"/>
            </a:xfrm>
            <a:prstGeom prst="rect">
              <a:avLst/>
            </a:prstGeom>
          </p:spPr>
        </p:pic>
        <p:pic>
          <p:nvPicPr>
            <p:cNvPr id="12" name="object 12"/>
            <p:cNvPicPr/>
            <p:nvPr/>
          </p:nvPicPr>
          <p:blipFill>
            <a:blip r:embed="rId5" cstate="print"/>
            <a:stretch>
              <a:fillRect/>
            </a:stretch>
          </p:blipFill>
          <p:spPr>
            <a:xfrm>
              <a:off x="4104132" y="2338578"/>
              <a:ext cx="2743199" cy="510539"/>
            </a:xfrm>
            <a:prstGeom prst="rect">
              <a:avLst/>
            </a:prstGeom>
          </p:spPr>
        </p:pic>
        <p:pic>
          <p:nvPicPr>
            <p:cNvPr id="13" name="object 13"/>
            <p:cNvPicPr/>
            <p:nvPr/>
          </p:nvPicPr>
          <p:blipFill>
            <a:blip r:embed="rId6" cstate="print"/>
            <a:stretch>
              <a:fillRect/>
            </a:stretch>
          </p:blipFill>
          <p:spPr>
            <a:xfrm>
              <a:off x="8026146" y="2338578"/>
              <a:ext cx="1024889" cy="510539"/>
            </a:xfrm>
            <a:prstGeom prst="rect">
              <a:avLst/>
            </a:prstGeom>
          </p:spPr>
        </p:pic>
      </p:grpSp>
      <p:sp>
        <p:nvSpPr>
          <p:cNvPr id="14" name="object 14"/>
          <p:cNvSpPr txBox="1"/>
          <p:nvPr/>
        </p:nvSpPr>
        <p:spPr>
          <a:xfrm>
            <a:off x="310866" y="959783"/>
            <a:ext cx="9204325" cy="1732280"/>
          </a:xfrm>
          <a:prstGeom prst="rect">
            <a:avLst/>
          </a:prstGeom>
        </p:spPr>
        <p:txBody>
          <a:bodyPr vert="horz" wrap="square" lIns="0" tIns="165100" rIns="0" bIns="0" rtlCol="0">
            <a:spAutoFit/>
          </a:bodyPr>
          <a:lstStyle/>
          <a:p>
            <a:pPr marL="240665" indent="-227965">
              <a:lnSpc>
                <a:spcPct val="100000"/>
              </a:lnSpc>
              <a:spcBef>
                <a:spcPts val="1300"/>
              </a:spcBef>
              <a:buClr>
                <a:srgbClr val="9AC549"/>
              </a:buClr>
              <a:buSzPct val="88888"/>
              <a:buFont typeface="Wingdings"/>
              <a:buChar char=""/>
              <a:tabLst>
                <a:tab pos="240665" algn="l"/>
              </a:tabLst>
            </a:pPr>
            <a:r>
              <a:rPr sz="1800" dirty="0">
                <a:solidFill>
                  <a:srgbClr val="094162"/>
                </a:solidFill>
                <a:latin typeface="Trebuchet MS"/>
                <a:cs typeface="Trebuchet MS"/>
              </a:rPr>
              <a:t>More</a:t>
            </a:r>
            <a:r>
              <a:rPr sz="1800" spc="-35" dirty="0">
                <a:solidFill>
                  <a:srgbClr val="094162"/>
                </a:solidFill>
                <a:latin typeface="Trebuchet MS"/>
                <a:cs typeface="Trebuchet MS"/>
              </a:rPr>
              <a:t> </a:t>
            </a:r>
            <a:r>
              <a:rPr sz="1800" dirty="0">
                <a:solidFill>
                  <a:srgbClr val="094162"/>
                </a:solidFill>
                <a:latin typeface="Trebuchet MS"/>
                <a:cs typeface="Trebuchet MS"/>
              </a:rPr>
              <a:t>than</a:t>
            </a:r>
            <a:r>
              <a:rPr sz="1800" spc="-25" dirty="0">
                <a:solidFill>
                  <a:srgbClr val="094162"/>
                </a:solidFill>
                <a:latin typeface="Trebuchet MS"/>
                <a:cs typeface="Trebuchet MS"/>
              </a:rPr>
              <a:t> </a:t>
            </a:r>
            <a:r>
              <a:rPr sz="1800" dirty="0">
                <a:solidFill>
                  <a:srgbClr val="094162"/>
                </a:solidFill>
                <a:latin typeface="Trebuchet MS"/>
                <a:cs typeface="Trebuchet MS"/>
              </a:rPr>
              <a:t>2</a:t>
            </a:r>
            <a:r>
              <a:rPr sz="1800" spc="-20" dirty="0">
                <a:solidFill>
                  <a:srgbClr val="094162"/>
                </a:solidFill>
                <a:latin typeface="Trebuchet MS"/>
                <a:cs typeface="Trebuchet MS"/>
              </a:rPr>
              <a:t> </a:t>
            </a:r>
            <a:r>
              <a:rPr sz="1800" dirty="0">
                <a:solidFill>
                  <a:srgbClr val="094162"/>
                </a:solidFill>
                <a:latin typeface="Trebuchet MS"/>
                <a:cs typeface="Trebuchet MS"/>
              </a:rPr>
              <a:t>in</a:t>
            </a:r>
            <a:r>
              <a:rPr sz="1800" spc="-35" dirty="0">
                <a:solidFill>
                  <a:srgbClr val="094162"/>
                </a:solidFill>
                <a:latin typeface="Trebuchet MS"/>
                <a:cs typeface="Trebuchet MS"/>
              </a:rPr>
              <a:t> </a:t>
            </a:r>
            <a:r>
              <a:rPr sz="1800" dirty="0">
                <a:solidFill>
                  <a:srgbClr val="094162"/>
                </a:solidFill>
                <a:latin typeface="Trebuchet MS"/>
                <a:cs typeface="Trebuchet MS"/>
              </a:rPr>
              <a:t>10</a:t>
            </a:r>
            <a:r>
              <a:rPr sz="1800" spc="-15" dirty="0">
                <a:solidFill>
                  <a:srgbClr val="094162"/>
                </a:solidFill>
                <a:latin typeface="Trebuchet MS"/>
                <a:cs typeface="Trebuchet MS"/>
              </a:rPr>
              <a:t> </a:t>
            </a:r>
            <a:r>
              <a:rPr sz="1800" i="1" dirty="0">
                <a:solidFill>
                  <a:srgbClr val="094162"/>
                </a:solidFill>
                <a:latin typeface="Trebuchet MS"/>
                <a:cs typeface="Trebuchet MS"/>
              </a:rPr>
              <a:t>Caucasian</a:t>
            </a:r>
            <a:r>
              <a:rPr sz="1800" i="1" spc="-25" dirty="0">
                <a:solidFill>
                  <a:srgbClr val="094162"/>
                </a:solidFill>
                <a:latin typeface="Trebuchet MS"/>
                <a:cs typeface="Trebuchet MS"/>
              </a:rPr>
              <a:t> </a:t>
            </a:r>
            <a:r>
              <a:rPr sz="1800" dirty="0">
                <a:solidFill>
                  <a:srgbClr val="094162"/>
                </a:solidFill>
                <a:latin typeface="Trebuchet MS"/>
                <a:cs typeface="Trebuchet MS"/>
              </a:rPr>
              <a:t>radiologists</a:t>
            </a:r>
            <a:r>
              <a:rPr sz="1800" spc="-50" dirty="0">
                <a:solidFill>
                  <a:srgbClr val="094162"/>
                </a:solidFill>
                <a:latin typeface="Trebuchet MS"/>
                <a:cs typeface="Trebuchet MS"/>
              </a:rPr>
              <a:t> </a:t>
            </a:r>
            <a:r>
              <a:rPr sz="1800" dirty="0">
                <a:solidFill>
                  <a:srgbClr val="094162"/>
                </a:solidFill>
                <a:latin typeface="Trebuchet MS"/>
                <a:cs typeface="Trebuchet MS"/>
              </a:rPr>
              <a:t>is</a:t>
            </a:r>
            <a:r>
              <a:rPr sz="1800" spc="-35" dirty="0">
                <a:solidFill>
                  <a:srgbClr val="094162"/>
                </a:solidFill>
                <a:latin typeface="Trebuchet MS"/>
                <a:cs typeface="Trebuchet MS"/>
              </a:rPr>
              <a:t> </a:t>
            </a:r>
            <a:r>
              <a:rPr sz="1800" dirty="0">
                <a:solidFill>
                  <a:srgbClr val="094162"/>
                </a:solidFill>
                <a:latin typeface="Trebuchet MS"/>
                <a:cs typeface="Trebuchet MS"/>
              </a:rPr>
              <a:t>aged</a:t>
            </a:r>
            <a:r>
              <a:rPr sz="1800" spc="-35" dirty="0">
                <a:solidFill>
                  <a:srgbClr val="094162"/>
                </a:solidFill>
                <a:latin typeface="Trebuchet MS"/>
                <a:cs typeface="Trebuchet MS"/>
              </a:rPr>
              <a:t> </a:t>
            </a:r>
            <a:r>
              <a:rPr sz="1800" u="sng" dirty="0">
                <a:solidFill>
                  <a:srgbClr val="094162"/>
                </a:solidFill>
                <a:uFill>
                  <a:solidFill>
                    <a:srgbClr val="094162"/>
                  </a:solidFill>
                </a:uFill>
                <a:latin typeface="Trebuchet MS"/>
                <a:cs typeface="Trebuchet MS"/>
              </a:rPr>
              <a:t>65</a:t>
            </a:r>
            <a:r>
              <a:rPr sz="1800" u="sng" spc="-15" dirty="0">
                <a:solidFill>
                  <a:srgbClr val="094162"/>
                </a:solidFill>
                <a:uFill>
                  <a:solidFill>
                    <a:srgbClr val="094162"/>
                  </a:solidFill>
                </a:uFill>
                <a:latin typeface="Trebuchet MS"/>
                <a:cs typeface="Trebuchet MS"/>
              </a:rPr>
              <a:t> </a:t>
            </a:r>
            <a:r>
              <a:rPr sz="1800" u="sng" dirty="0">
                <a:solidFill>
                  <a:srgbClr val="094162"/>
                </a:solidFill>
                <a:uFill>
                  <a:solidFill>
                    <a:srgbClr val="094162"/>
                  </a:solidFill>
                </a:uFill>
                <a:latin typeface="Trebuchet MS"/>
                <a:cs typeface="Trebuchet MS"/>
              </a:rPr>
              <a:t>or</a:t>
            </a:r>
            <a:r>
              <a:rPr sz="1800" u="sng" spc="-35" dirty="0">
                <a:solidFill>
                  <a:srgbClr val="094162"/>
                </a:solidFill>
                <a:uFill>
                  <a:solidFill>
                    <a:srgbClr val="094162"/>
                  </a:solidFill>
                </a:uFill>
                <a:latin typeface="Trebuchet MS"/>
                <a:cs typeface="Trebuchet MS"/>
              </a:rPr>
              <a:t> </a:t>
            </a:r>
            <a:r>
              <a:rPr sz="1800" u="sng" dirty="0">
                <a:solidFill>
                  <a:srgbClr val="094162"/>
                </a:solidFill>
                <a:uFill>
                  <a:solidFill>
                    <a:srgbClr val="094162"/>
                  </a:solidFill>
                </a:uFill>
                <a:latin typeface="Trebuchet MS"/>
                <a:cs typeface="Trebuchet MS"/>
              </a:rPr>
              <a:t>older</a:t>
            </a:r>
            <a:r>
              <a:rPr sz="1800" u="sng" spc="-30" dirty="0">
                <a:solidFill>
                  <a:srgbClr val="094162"/>
                </a:solidFill>
                <a:uFill>
                  <a:solidFill>
                    <a:srgbClr val="094162"/>
                  </a:solidFill>
                </a:uFill>
                <a:latin typeface="Trebuchet MS"/>
                <a:cs typeface="Trebuchet MS"/>
              </a:rPr>
              <a:t> </a:t>
            </a:r>
            <a:r>
              <a:rPr sz="1800" spc="-10" dirty="0">
                <a:solidFill>
                  <a:srgbClr val="094162"/>
                </a:solidFill>
                <a:latin typeface="Trebuchet MS"/>
                <a:cs typeface="Trebuchet MS"/>
              </a:rPr>
              <a:t>(23%)</a:t>
            </a:r>
            <a:endParaRPr sz="1800" dirty="0">
              <a:latin typeface="Trebuchet MS"/>
              <a:cs typeface="Trebuchet MS"/>
            </a:endParaRPr>
          </a:p>
          <a:p>
            <a:pPr marL="240665" indent="-227965">
              <a:lnSpc>
                <a:spcPct val="100000"/>
              </a:lnSpc>
              <a:spcBef>
                <a:spcPts val="1200"/>
              </a:spcBef>
              <a:buClr>
                <a:srgbClr val="9AC549"/>
              </a:buClr>
              <a:buSzPct val="88888"/>
              <a:buFont typeface="Wingdings"/>
              <a:buChar char=""/>
              <a:tabLst>
                <a:tab pos="240665" algn="l"/>
              </a:tabLst>
            </a:pPr>
            <a:r>
              <a:rPr sz="1800" dirty="0">
                <a:solidFill>
                  <a:srgbClr val="094162"/>
                </a:solidFill>
                <a:latin typeface="Trebuchet MS"/>
                <a:cs typeface="Trebuchet MS"/>
              </a:rPr>
              <a:t>More</a:t>
            </a:r>
            <a:r>
              <a:rPr sz="1800" spc="-35" dirty="0">
                <a:solidFill>
                  <a:srgbClr val="094162"/>
                </a:solidFill>
                <a:latin typeface="Trebuchet MS"/>
                <a:cs typeface="Trebuchet MS"/>
              </a:rPr>
              <a:t> </a:t>
            </a:r>
            <a:r>
              <a:rPr sz="1800" dirty="0">
                <a:solidFill>
                  <a:srgbClr val="094162"/>
                </a:solidFill>
                <a:latin typeface="Trebuchet MS"/>
                <a:cs typeface="Trebuchet MS"/>
              </a:rPr>
              <a:t>than</a:t>
            </a:r>
            <a:r>
              <a:rPr sz="1800" spc="-20" dirty="0">
                <a:solidFill>
                  <a:srgbClr val="094162"/>
                </a:solidFill>
                <a:latin typeface="Trebuchet MS"/>
                <a:cs typeface="Trebuchet MS"/>
              </a:rPr>
              <a:t> </a:t>
            </a:r>
            <a:r>
              <a:rPr sz="1800" dirty="0">
                <a:solidFill>
                  <a:srgbClr val="094162"/>
                </a:solidFill>
                <a:latin typeface="Trebuchet MS"/>
                <a:cs typeface="Trebuchet MS"/>
              </a:rPr>
              <a:t>half</a:t>
            </a:r>
            <a:r>
              <a:rPr sz="1800" spc="-30" dirty="0">
                <a:solidFill>
                  <a:srgbClr val="094162"/>
                </a:solidFill>
                <a:latin typeface="Trebuchet MS"/>
                <a:cs typeface="Trebuchet MS"/>
              </a:rPr>
              <a:t> </a:t>
            </a:r>
            <a:r>
              <a:rPr sz="1800" dirty="0">
                <a:solidFill>
                  <a:srgbClr val="094162"/>
                </a:solidFill>
                <a:latin typeface="Trebuchet MS"/>
                <a:cs typeface="Trebuchet MS"/>
              </a:rPr>
              <a:t>of</a:t>
            </a:r>
            <a:r>
              <a:rPr sz="1800" spc="-35" dirty="0">
                <a:solidFill>
                  <a:srgbClr val="094162"/>
                </a:solidFill>
                <a:latin typeface="Trebuchet MS"/>
                <a:cs typeface="Trebuchet MS"/>
              </a:rPr>
              <a:t> </a:t>
            </a:r>
            <a:r>
              <a:rPr sz="1800" i="1" spc="-20" dirty="0">
                <a:solidFill>
                  <a:srgbClr val="094162"/>
                </a:solidFill>
                <a:latin typeface="Trebuchet MS"/>
                <a:cs typeface="Trebuchet MS"/>
              </a:rPr>
              <a:t>non-</a:t>
            </a:r>
            <a:r>
              <a:rPr sz="1800" i="1" dirty="0">
                <a:solidFill>
                  <a:srgbClr val="094162"/>
                </a:solidFill>
                <a:latin typeface="Trebuchet MS"/>
                <a:cs typeface="Trebuchet MS"/>
              </a:rPr>
              <a:t>Caucasian</a:t>
            </a:r>
            <a:r>
              <a:rPr sz="1800" i="1" spc="-20" dirty="0">
                <a:solidFill>
                  <a:srgbClr val="094162"/>
                </a:solidFill>
                <a:latin typeface="Trebuchet MS"/>
                <a:cs typeface="Trebuchet MS"/>
              </a:rPr>
              <a:t> </a:t>
            </a:r>
            <a:r>
              <a:rPr sz="1800" dirty="0">
                <a:solidFill>
                  <a:srgbClr val="094162"/>
                </a:solidFill>
                <a:latin typeface="Trebuchet MS"/>
                <a:cs typeface="Trebuchet MS"/>
              </a:rPr>
              <a:t>radiologists</a:t>
            </a:r>
            <a:r>
              <a:rPr sz="1800" spc="-50" dirty="0">
                <a:solidFill>
                  <a:srgbClr val="094162"/>
                </a:solidFill>
                <a:latin typeface="Trebuchet MS"/>
                <a:cs typeface="Trebuchet MS"/>
              </a:rPr>
              <a:t> </a:t>
            </a:r>
            <a:r>
              <a:rPr sz="1800" dirty="0">
                <a:solidFill>
                  <a:srgbClr val="094162"/>
                </a:solidFill>
                <a:latin typeface="Trebuchet MS"/>
                <a:cs typeface="Trebuchet MS"/>
              </a:rPr>
              <a:t>are</a:t>
            </a:r>
            <a:r>
              <a:rPr sz="1800" spc="-20" dirty="0">
                <a:solidFill>
                  <a:srgbClr val="094162"/>
                </a:solidFill>
                <a:latin typeface="Trebuchet MS"/>
                <a:cs typeface="Trebuchet MS"/>
              </a:rPr>
              <a:t> </a:t>
            </a:r>
            <a:r>
              <a:rPr sz="1800" u="sng" dirty="0">
                <a:solidFill>
                  <a:srgbClr val="094162"/>
                </a:solidFill>
                <a:uFill>
                  <a:solidFill>
                    <a:srgbClr val="094162"/>
                  </a:solidFill>
                </a:uFill>
                <a:latin typeface="Trebuchet MS"/>
                <a:cs typeface="Trebuchet MS"/>
              </a:rPr>
              <a:t>under</a:t>
            </a:r>
            <a:r>
              <a:rPr sz="1800" u="sng" spc="-15" dirty="0">
                <a:solidFill>
                  <a:srgbClr val="094162"/>
                </a:solidFill>
                <a:uFill>
                  <a:solidFill>
                    <a:srgbClr val="094162"/>
                  </a:solidFill>
                </a:uFill>
                <a:latin typeface="Trebuchet MS"/>
                <a:cs typeface="Trebuchet MS"/>
              </a:rPr>
              <a:t> </a:t>
            </a:r>
            <a:r>
              <a:rPr sz="1800" u="sng" dirty="0">
                <a:solidFill>
                  <a:srgbClr val="094162"/>
                </a:solidFill>
                <a:uFill>
                  <a:solidFill>
                    <a:srgbClr val="094162"/>
                  </a:solidFill>
                </a:uFill>
                <a:latin typeface="Trebuchet MS"/>
                <a:cs typeface="Trebuchet MS"/>
              </a:rPr>
              <a:t>the</a:t>
            </a:r>
            <a:r>
              <a:rPr sz="1800" u="sng" spc="-20" dirty="0">
                <a:solidFill>
                  <a:srgbClr val="094162"/>
                </a:solidFill>
                <a:uFill>
                  <a:solidFill>
                    <a:srgbClr val="094162"/>
                  </a:solidFill>
                </a:uFill>
                <a:latin typeface="Trebuchet MS"/>
                <a:cs typeface="Trebuchet MS"/>
              </a:rPr>
              <a:t> </a:t>
            </a:r>
            <a:r>
              <a:rPr sz="1800" u="sng" dirty="0">
                <a:solidFill>
                  <a:srgbClr val="094162"/>
                </a:solidFill>
                <a:uFill>
                  <a:solidFill>
                    <a:srgbClr val="094162"/>
                  </a:solidFill>
                </a:uFill>
                <a:latin typeface="Trebuchet MS"/>
                <a:cs typeface="Trebuchet MS"/>
              </a:rPr>
              <a:t>age</a:t>
            </a:r>
            <a:r>
              <a:rPr sz="1800" u="sng" spc="-30" dirty="0">
                <a:solidFill>
                  <a:srgbClr val="094162"/>
                </a:solidFill>
                <a:uFill>
                  <a:solidFill>
                    <a:srgbClr val="094162"/>
                  </a:solidFill>
                </a:uFill>
                <a:latin typeface="Trebuchet MS"/>
                <a:cs typeface="Trebuchet MS"/>
              </a:rPr>
              <a:t> </a:t>
            </a:r>
            <a:r>
              <a:rPr sz="1800" u="sng" dirty="0">
                <a:solidFill>
                  <a:srgbClr val="094162"/>
                </a:solidFill>
                <a:uFill>
                  <a:solidFill>
                    <a:srgbClr val="094162"/>
                  </a:solidFill>
                </a:uFill>
                <a:latin typeface="Trebuchet MS"/>
                <a:cs typeface="Trebuchet MS"/>
              </a:rPr>
              <a:t>of</a:t>
            </a:r>
            <a:r>
              <a:rPr sz="1800" u="sng" spc="-30" dirty="0">
                <a:solidFill>
                  <a:srgbClr val="094162"/>
                </a:solidFill>
                <a:uFill>
                  <a:solidFill>
                    <a:srgbClr val="094162"/>
                  </a:solidFill>
                </a:uFill>
                <a:latin typeface="Trebuchet MS"/>
                <a:cs typeface="Trebuchet MS"/>
              </a:rPr>
              <a:t> </a:t>
            </a:r>
            <a:r>
              <a:rPr sz="1800" u="sng" spc="-25" dirty="0">
                <a:solidFill>
                  <a:srgbClr val="094162"/>
                </a:solidFill>
                <a:uFill>
                  <a:solidFill>
                    <a:srgbClr val="094162"/>
                  </a:solidFill>
                </a:uFill>
                <a:latin typeface="Trebuchet MS"/>
                <a:cs typeface="Trebuchet MS"/>
              </a:rPr>
              <a:t>46</a:t>
            </a:r>
            <a:endParaRPr sz="1800" dirty="0">
              <a:latin typeface="Trebuchet MS"/>
              <a:cs typeface="Trebuchet MS"/>
            </a:endParaRPr>
          </a:p>
          <a:p>
            <a:pPr marL="240665" indent="-227965">
              <a:lnSpc>
                <a:spcPct val="100000"/>
              </a:lnSpc>
              <a:spcBef>
                <a:spcPts val="1200"/>
              </a:spcBef>
              <a:buClr>
                <a:srgbClr val="9AC549"/>
              </a:buClr>
              <a:buSzPct val="88888"/>
              <a:buFont typeface="Wingdings"/>
              <a:buChar char=""/>
              <a:tabLst>
                <a:tab pos="240665" algn="l"/>
              </a:tabLst>
            </a:pPr>
            <a:r>
              <a:rPr sz="1800" dirty="0">
                <a:solidFill>
                  <a:srgbClr val="094162"/>
                </a:solidFill>
                <a:latin typeface="Trebuchet MS"/>
                <a:cs typeface="Trebuchet MS"/>
              </a:rPr>
              <a:t>Fewer</a:t>
            </a:r>
            <a:r>
              <a:rPr sz="1800" spc="-20" dirty="0">
                <a:solidFill>
                  <a:srgbClr val="094162"/>
                </a:solidFill>
                <a:latin typeface="Trebuchet MS"/>
                <a:cs typeface="Trebuchet MS"/>
              </a:rPr>
              <a:t> </a:t>
            </a:r>
            <a:r>
              <a:rPr sz="1800" dirty="0">
                <a:solidFill>
                  <a:srgbClr val="094162"/>
                </a:solidFill>
                <a:latin typeface="Trebuchet MS"/>
                <a:cs typeface="Trebuchet MS"/>
              </a:rPr>
              <a:t>than</a:t>
            </a:r>
            <a:r>
              <a:rPr sz="1800" spc="-25" dirty="0">
                <a:solidFill>
                  <a:srgbClr val="094162"/>
                </a:solidFill>
                <a:latin typeface="Trebuchet MS"/>
                <a:cs typeface="Trebuchet MS"/>
              </a:rPr>
              <a:t> </a:t>
            </a:r>
            <a:r>
              <a:rPr sz="1800" dirty="0">
                <a:solidFill>
                  <a:srgbClr val="094162"/>
                </a:solidFill>
                <a:latin typeface="Trebuchet MS"/>
                <a:cs typeface="Trebuchet MS"/>
              </a:rPr>
              <a:t>2</a:t>
            </a:r>
            <a:r>
              <a:rPr sz="1800" spc="-30" dirty="0">
                <a:solidFill>
                  <a:srgbClr val="094162"/>
                </a:solidFill>
                <a:latin typeface="Trebuchet MS"/>
                <a:cs typeface="Trebuchet MS"/>
              </a:rPr>
              <a:t> </a:t>
            </a:r>
            <a:r>
              <a:rPr sz="1800" dirty="0">
                <a:solidFill>
                  <a:srgbClr val="094162"/>
                </a:solidFill>
                <a:latin typeface="Trebuchet MS"/>
                <a:cs typeface="Trebuchet MS"/>
              </a:rPr>
              <a:t>in</a:t>
            </a:r>
            <a:r>
              <a:rPr sz="1800" spc="-35" dirty="0">
                <a:solidFill>
                  <a:srgbClr val="094162"/>
                </a:solidFill>
                <a:latin typeface="Trebuchet MS"/>
                <a:cs typeface="Trebuchet MS"/>
              </a:rPr>
              <a:t> </a:t>
            </a:r>
            <a:r>
              <a:rPr sz="1800" dirty="0">
                <a:solidFill>
                  <a:srgbClr val="094162"/>
                </a:solidFill>
                <a:latin typeface="Trebuchet MS"/>
                <a:cs typeface="Trebuchet MS"/>
              </a:rPr>
              <a:t>10</a:t>
            </a:r>
            <a:r>
              <a:rPr sz="1800" spc="-15" dirty="0">
                <a:solidFill>
                  <a:srgbClr val="094162"/>
                </a:solidFill>
                <a:latin typeface="Trebuchet MS"/>
                <a:cs typeface="Trebuchet MS"/>
              </a:rPr>
              <a:t> </a:t>
            </a:r>
            <a:r>
              <a:rPr sz="1800" i="1" spc="-20" dirty="0">
                <a:solidFill>
                  <a:srgbClr val="094162"/>
                </a:solidFill>
                <a:latin typeface="Trebuchet MS"/>
                <a:cs typeface="Trebuchet MS"/>
              </a:rPr>
              <a:t>non-</a:t>
            </a:r>
            <a:r>
              <a:rPr sz="1800" i="1" dirty="0">
                <a:solidFill>
                  <a:srgbClr val="094162"/>
                </a:solidFill>
                <a:latin typeface="Trebuchet MS"/>
                <a:cs typeface="Trebuchet MS"/>
              </a:rPr>
              <a:t>Caucasian</a:t>
            </a:r>
            <a:r>
              <a:rPr sz="1800" i="1" spc="-20" dirty="0">
                <a:solidFill>
                  <a:srgbClr val="094162"/>
                </a:solidFill>
                <a:latin typeface="Trebuchet MS"/>
                <a:cs typeface="Trebuchet MS"/>
              </a:rPr>
              <a:t> </a:t>
            </a:r>
            <a:r>
              <a:rPr sz="1800" dirty="0">
                <a:solidFill>
                  <a:srgbClr val="094162"/>
                </a:solidFill>
                <a:latin typeface="Trebuchet MS"/>
                <a:cs typeface="Trebuchet MS"/>
              </a:rPr>
              <a:t>radiologists</a:t>
            </a:r>
            <a:r>
              <a:rPr sz="1800" spc="-55" dirty="0">
                <a:solidFill>
                  <a:srgbClr val="094162"/>
                </a:solidFill>
                <a:latin typeface="Trebuchet MS"/>
                <a:cs typeface="Trebuchet MS"/>
              </a:rPr>
              <a:t> </a:t>
            </a:r>
            <a:r>
              <a:rPr sz="1800" dirty="0">
                <a:solidFill>
                  <a:srgbClr val="094162"/>
                </a:solidFill>
                <a:latin typeface="Trebuchet MS"/>
                <a:cs typeface="Trebuchet MS"/>
              </a:rPr>
              <a:t>are</a:t>
            </a:r>
            <a:r>
              <a:rPr sz="1800" spc="-30" dirty="0">
                <a:solidFill>
                  <a:srgbClr val="094162"/>
                </a:solidFill>
                <a:latin typeface="Trebuchet MS"/>
                <a:cs typeface="Trebuchet MS"/>
              </a:rPr>
              <a:t> </a:t>
            </a:r>
            <a:r>
              <a:rPr sz="1800" dirty="0">
                <a:solidFill>
                  <a:srgbClr val="094162"/>
                </a:solidFill>
                <a:latin typeface="Trebuchet MS"/>
                <a:cs typeface="Trebuchet MS"/>
              </a:rPr>
              <a:t>over</a:t>
            </a:r>
            <a:r>
              <a:rPr sz="1800" spc="-25" dirty="0">
                <a:solidFill>
                  <a:srgbClr val="094162"/>
                </a:solidFill>
                <a:latin typeface="Trebuchet MS"/>
                <a:cs typeface="Trebuchet MS"/>
              </a:rPr>
              <a:t> </a:t>
            </a:r>
            <a:r>
              <a:rPr sz="1800" u="sng" dirty="0">
                <a:solidFill>
                  <a:srgbClr val="094162"/>
                </a:solidFill>
                <a:uFill>
                  <a:solidFill>
                    <a:srgbClr val="094162"/>
                  </a:solidFill>
                </a:uFill>
                <a:latin typeface="Trebuchet MS"/>
                <a:cs typeface="Trebuchet MS"/>
              </a:rPr>
              <a:t>56</a:t>
            </a:r>
            <a:r>
              <a:rPr sz="1800" u="sng" spc="-20" dirty="0">
                <a:solidFill>
                  <a:srgbClr val="094162"/>
                </a:solidFill>
                <a:uFill>
                  <a:solidFill>
                    <a:srgbClr val="094162"/>
                  </a:solidFill>
                </a:uFill>
                <a:latin typeface="Trebuchet MS"/>
                <a:cs typeface="Trebuchet MS"/>
              </a:rPr>
              <a:t> </a:t>
            </a:r>
            <a:r>
              <a:rPr sz="1800" u="sng" dirty="0">
                <a:solidFill>
                  <a:srgbClr val="094162"/>
                </a:solidFill>
                <a:uFill>
                  <a:solidFill>
                    <a:srgbClr val="094162"/>
                  </a:solidFill>
                </a:uFill>
                <a:latin typeface="Trebuchet MS"/>
                <a:cs typeface="Trebuchet MS"/>
              </a:rPr>
              <a:t>years</a:t>
            </a:r>
            <a:r>
              <a:rPr sz="1800" u="sng" spc="-30" dirty="0">
                <a:solidFill>
                  <a:srgbClr val="094162"/>
                </a:solidFill>
                <a:uFill>
                  <a:solidFill>
                    <a:srgbClr val="094162"/>
                  </a:solidFill>
                </a:uFill>
                <a:latin typeface="Trebuchet MS"/>
                <a:cs typeface="Trebuchet MS"/>
              </a:rPr>
              <a:t> </a:t>
            </a:r>
            <a:r>
              <a:rPr sz="1800" u="sng" spc="-25" dirty="0">
                <a:solidFill>
                  <a:srgbClr val="094162"/>
                </a:solidFill>
                <a:uFill>
                  <a:solidFill>
                    <a:srgbClr val="094162"/>
                  </a:solidFill>
                </a:uFill>
                <a:latin typeface="Trebuchet MS"/>
                <a:cs typeface="Trebuchet MS"/>
              </a:rPr>
              <a:t>old</a:t>
            </a:r>
            <a:endParaRPr sz="1800" dirty="0">
              <a:latin typeface="Trebuchet MS"/>
              <a:cs typeface="Trebuchet MS"/>
            </a:endParaRPr>
          </a:p>
          <a:p>
            <a:pPr marL="240665" indent="-227965">
              <a:lnSpc>
                <a:spcPct val="100000"/>
              </a:lnSpc>
              <a:spcBef>
                <a:spcPts val="1200"/>
              </a:spcBef>
              <a:buClr>
                <a:srgbClr val="9AC549"/>
              </a:buClr>
              <a:buSzPct val="88888"/>
              <a:buFont typeface="Wingdings"/>
              <a:buChar char=""/>
              <a:tabLst>
                <a:tab pos="240665" algn="l"/>
              </a:tabLst>
            </a:pPr>
            <a:r>
              <a:rPr sz="1800" dirty="0">
                <a:solidFill>
                  <a:srgbClr val="094162"/>
                </a:solidFill>
                <a:latin typeface="Trebuchet MS"/>
                <a:cs typeface="Trebuchet MS"/>
              </a:rPr>
              <a:t>All</a:t>
            </a:r>
            <a:r>
              <a:rPr sz="1800" spc="-50" dirty="0">
                <a:solidFill>
                  <a:srgbClr val="094162"/>
                </a:solidFill>
                <a:latin typeface="Trebuchet MS"/>
                <a:cs typeface="Trebuchet MS"/>
              </a:rPr>
              <a:t> </a:t>
            </a:r>
            <a:r>
              <a:rPr sz="1800" dirty="0">
                <a:solidFill>
                  <a:srgbClr val="094162"/>
                </a:solidFill>
                <a:latin typeface="Trebuchet MS"/>
                <a:cs typeface="Trebuchet MS"/>
              </a:rPr>
              <a:t>ethnic</a:t>
            </a:r>
            <a:r>
              <a:rPr sz="1800" spc="-45" dirty="0">
                <a:solidFill>
                  <a:srgbClr val="094162"/>
                </a:solidFill>
                <a:latin typeface="Trebuchet MS"/>
                <a:cs typeface="Trebuchet MS"/>
              </a:rPr>
              <a:t> </a:t>
            </a:r>
            <a:r>
              <a:rPr sz="1800" dirty="0">
                <a:solidFill>
                  <a:srgbClr val="094162"/>
                </a:solidFill>
                <a:latin typeface="Trebuchet MS"/>
                <a:cs typeface="Trebuchet MS"/>
              </a:rPr>
              <a:t>groups</a:t>
            </a:r>
            <a:r>
              <a:rPr sz="1800" spc="-50" dirty="0">
                <a:solidFill>
                  <a:srgbClr val="094162"/>
                </a:solidFill>
                <a:latin typeface="Trebuchet MS"/>
                <a:cs typeface="Trebuchet MS"/>
              </a:rPr>
              <a:t> </a:t>
            </a:r>
            <a:r>
              <a:rPr sz="1800" dirty="0">
                <a:solidFill>
                  <a:srgbClr val="094162"/>
                </a:solidFill>
                <a:latin typeface="Trebuchet MS"/>
                <a:cs typeface="Trebuchet MS"/>
              </a:rPr>
              <a:t>skew</a:t>
            </a:r>
            <a:r>
              <a:rPr sz="1800" spc="-35" dirty="0">
                <a:solidFill>
                  <a:srgbClr val="094162"/>
                </a:solidFill>
                <a:latin typeface="Trebuchet MS"/>
                <a:cs typeface="Trebuchet MS"/>
              </a:rPr>
              <a:t> </a:t>
            </a:r>
            <a:r>
              <a:rPr sz="1800" dirty="0">
                <a:solidFill>
                  <a:srgbClr val="094162"/>
                </a:solidFill>
                <a:latin typeface="Trebuchet MS"/>
                <a:cs typeface="Trebuchet MS"/>
              </a:rPr>
              <a:t>male</a:t>
            </a:r>
            <a:r>
              <a:rPr sz="1800" spc="-25" dirty="0">
                <a:solidFill>
                  <a:srgbClr val="094162"/>
                </a:solidFill>
                <a:latin typeface="Trebuchet MS"/>
                <a:cs typeface="Trebuchet MS"/>
              </a:rPr>
              <a:t> </a:t>
            </a:r>
            <a:r>
              <a:rPr sz="1800" dirty="0">
                <a:solidFill>
                  <a:srgbClr val="094162"/>
                </a:solidFill>
                <a:latin typeface="Trebuchet MS"/>
                <a:cs typeface="Trebuchet MS"/>
              </a:rPr>
              <a:t>except</a:t>
            </a:r>
            <a:r>
              <a:rPr sz="1800" spc="-45" dirty="0">
                <a:solidFill>
                  <a:srgbClr val="094162"/>
                </a:solidFill>
                <a:latin typeface="Trebuchet MS"/>
                <a:cs typeface="Trebuchet MS"/>
              </a:rPr>
              <a:t> </a:t>
            </a:r>
            <a:r>
              <a:rPr sz="1800" i="1" dirty="0">
                <a:solidFill>
                  <a:srgbClr val="094162"/>
                </a:solidFill>
                <a:latin typeface="Trebuchet MS"/>
                <a:cs typeface="Trebuchet MS"/>
              </a:rPr>
              <a:t>African</a:t>
            </a:r>
            <a:r>
              <a:rPr sz="1800" i="1" spc="-95" dirty="0">
                <a:solidFill>
                  <a:srgbClr val="094162"/>
                </a:solidFill>
                <a:latin typeface="Trebuchet MS"/>
                <a:cs typeface="Trebuchet MS"/>
              </a:rPr>
              <a:t> </a:t>
            </a:r>
            <a:r>
              <a:rPr sz="1800" i="1" spc="-10" dirty="0">
                <a:solidFill>
                  <a:srgbClr val="094162"/>
                </a:solidFill>
                <a:latin typeface="Trebuchet MS"/>
                <a:cs typeface="Trebuchet MS"/>
              </a:rPr>
              <a:t>American/Black</a:t>
            </a:r>
            <a:r>
              <a:rPr sz="1800" spc="-10" dirty="0">
                <a:solidFill>
                  <a:srgbClr val="094162"/>
                </a:solidFill>
                <a:latin typeface="Trebuchet MS"/>
                <a:cs typeface="Trebuchet MS"/>
              </a:rPr>
              <a:t>,</a:t>
            </a:r>
            <a:r>
              <a:rPr sz="1800" spc="-35" dirty="0">
                <a:solidFill>
                  <a:srgbClr val="094162"/>
                </a:solidFill>
                <a:latin typeface="Trebuchet MS"/>
                <a:cs typeface="Trebuchet MS"/>
              </a:rPr>
              <a:t> </a:t>
            </a:r>
            <a:r>
              <a:rPr sz="1800" dirty="0">
                <a:solidFill>
                  <a:srgbClr val="094162"/>
                </a:solidFill>
                <a:latin typeface="Trebuchet MS"/>
                <a:cs typeface="Trebuchet MS"/>
              </a:rPr>
              <a:t>which</a:t>
            </a:r>
            <a:r>
              <a:rPr sz="1800" spc="-40" dirty="0">
                <a:solidFill>
                  <a:srgbClr val="094162"/>
                </a:solidFill>
                <a:latin typeface="Trebuchet MS"/>
                <a:cs typeface="Trebuchet MS"/>
              </a:rPr>
              <a:t> </a:t>
            </a:r>
            <a:r>
              <a:rPr sz="1800" dirty="0">
                <a:solidFill>
                  <a:srgbClr val="094162"/>
                </a:solidFill>
                <a:latin typeface="Trebuchet MS"/>
                <a:cs typeface="Trebuchet MS"/>
              </a:rPr>
              <a:t>skews</a:t>
            </a:r>
            <a:r>
              <a:rPr sz="1800" spc="-35" dirty="0">
                <a:solidFill>
                  <a:srgbClr val="094162"/>
                </a:solidFill>
                <a:latin typeface="Trebuchet MS"/>
                <a:cs typeface="Trebuchet MS"/>
              </a:rPr>
              <a:t> </a:t>
            </a:r>
            <a:r>
              <a:rPr sz="1800" i="1" dirty="0">
                <a:solidFill>
                  <a:srgbClr val="094162"/>
                </a:solidFill>
                <a:latin typeface="Trebuchet MS"/>
                <a:cs typeface="Trebuchet MS"/>
              </a:rPr>
              <a:t>female</a:t>
            </a:r>
            <a:r>
              <a:rPr sz="1800" i="1" spc="-35" dirty="0">
                <a:solidFill>
                  <a:srgbClr val="094162"/>
                </a:solidFill>
                <a:latin typeface="Trebuchet MS"/>
                <a:cs typeface="Trebuchet MS"/>
              </a:rPr>
              <a:t> </a:t>
            </a:r>
            <a:r>
              <a:rPr sz="1800" spc="-10" dirty="0">
                <a:solidFill>
                  <a:srgbClr val="094162"/>
                </a:solidFill>
                <a:latin typeface="Trebuchet MS"/>
                <a:cs typeface="Trebuchet MS"/>
              </a:rPr>
              <a:t>(57%)</a:t>
            </a:r>
            <a:endParaRPr sz="1800" dirty="0">
              <a:latin typeface="Trebuchet MS"/>
              <a:cs typeface="Trebuchet MS"/>
            </a:endParaRPr>
          </a:p>
        </p:txBody>
      </p:sp>
      <p:sp>
        <p:nvSpPr>
          <p:cNvPr id="15" name="object 15"/>
          <p:cNvSpPr txBox="1"/>
          <p:nvPr/>
        </p:nvSpPr>
        <p:spPr>
          <a:xfrm>
            <a:off x="78739" y="6672527"/>
            <a:ext cx="4509770" cy="147320"/>
          </a:xfrm>
          <a:prstGeom prst="rect">
            <a:avLst/>
          </a:prstGeom>
        </p:spPr>
        <p:txBody>
          <a:bodyPr vert="horz" wrap="square" lIns="0" tIns="12065" rIns="0" bIns="0" rtlCol="0">
            <a:spAutoFit/>
          </a:bodyPr>
          <a:lstStyle/>
          <a:p>
            <a:pPr marL="12700">
              <a:lnSpc>
                <a:spcPct val="100000"/>
              </a:lnSpc>
              <a:spcBef>
                <a:spcPts val="95"/>
              </a:spcBef>
            </a:pPr>
            <a:r>
              <a:rPr sz="800" dirty="0">
                <a:latin typeface="Trebuchet MS"/>
                <a:cs typeface="Trebuchet MS"/>
              </a:rPr>
              <a:t>Q:</a:t>
            </a:r>
            <a:r>
              <a:rPr sz="800" spc="-30" dirty="0">
                <a:latin typeface="Trebuchet MS"/>
                <a:cs typeface="Trebuchet MS"/>
              </a:rPr>
              <a:t> </a:t>
            </a:r>
            <a:r>
              <a:rPr sz="800" dirty="0">
                <a:latin typeface="Trebuchet MS"/>
                <a:cs typeface="Trebuchet MS"/>
              </a:rPr>
              <a:t>What</a:t>
            </a:r>
            <a:r>
              <a:rPr sz="800" spc="-20" dirty="0">
                <a:latin typeface="Trebuchet MS"/>
                <a:cs typeface="Trebuchet MS"/>
              </a:rPr>
              <a:t> </a:t>
            </a:r>
            <a:r>
              <a:rPr sz="800" dirty="0">
                <a:latin typeface="Trebuchet MS"/>
                <a:cs typeface="Trebuchet MS"/>
              </a:rPr>
              <a:t>do</a:t>
            </a:r>
            <a:r>
              <a:rPr sz="800" spc="-25" dirty="0">
                <a:latin typeface="Trebuchet MS"/>
                <a:cs typeface="Trebuchet MS"/>
              </a:rPr>
              <a:t> </a:t>
            </a:r>
            <a:r>
              <a:rPr sz="800" dirty="0">
                <a:latin typeface="Trebuchet MS"/>
                <a:cs typeface="Trebuchet MS"/>
              </a:rPr>
              <a:t>you</a:t>
            </a:r>
            <a:r>
              <a:rPr sz="800" spc="-25" dirty="0">
                <a:latin typeface="Trebuchet MS"/>
                <a:cs typeface="Trebuchet MS"/>
              </a:rPr>
              <a:t> </a:t>
            </a:r>
            <a:r>
              <a:rPr sz="800" dirty="0">
                <a:latin typeface="Trebuchet MS"/>
                <a:cs typeface="Trebuchet MS"/>
              </a:rPr>
              <a:t>consider</a:t>
            </a:r>
            <a:r>
              <a:rPr sz="800" spc="-25" dirty="0">
                <a:latin typeface="Trebuchet MS"/>
                <a:cs typeface="Trebuchet MS"/>
              </a:rPr>
              <a:t> </a:t>
            </a:r>
            <a:r>
              <a:rPr sz="800" dirty="0">
                <a:latin typeface="Trebuchet MS"/>
                <a:cs typeface="Trebuchet MS"/>
              </a:rPr>
              <a:t>to</a:t>
            </a:r>
            <a:r>
              <a:rPr sz="800" spc="-30" dirty="0">
                <a:latin typeface="Trebuchet MS"/>
                <a:cs typeface="Trebuchet MS"/>
              </a:rPr>
              <a:t> </a:t>
            </a:r>
            <a:r>
              <a:rPr sz="800" dirty="0">
                <a:latin typeface="Trebuchet MS"/>
                <a:cs typeface="Trebuchet MS"/>
              </a:rPr>
              <a:t>be</a:t>
            </a:r>
            <a:r>
              <a:rPr sz="800" spc="-25" dirty="0">
                <a:latin typeface="Trebuchet MS"/>
                <a:cs typeface="Trebuchet MS"/>
              </a:rPr>
              <a:t> </a:t>
            </a:r>
            <a:r>
              <a:rPr sz="800" dirty="0">
                <a:latin typeface="Trebuchet MS"/>
                <a:cs typeface="Trebuchet MS"/>
              </a:rPr>
              <a:t>your</a:t>
            </a:r>
            <a:r>
              <a:rPr sz="800" spc="-25" dirty="0">
                <a:latin typeface="Trebuchet MS"/>
                <a:cs typeface="Trebuchet MS"/>
              </a:rPr>
              <a:t> </a:t>
            </a:r>
            <a:r>
              <a:rPr sz="800" dirty="0">
                <a:latin typeface="Trebuchet MS"/>
                <a:cs typeface="Trebuchet MS"/>
              </a:rPr>
              <a:t>ethnic</a:t>
            </a:r>
            <a:r>
              <a:rPr sz="800" spc="-35" dirty="0">
                <a:latin typeface="Trebuchet MS"/>
                <a:cs typeface="Trebuchet MS"/>
              </a:rPr>
              <a:t> </a:t>
            </a:r>
            <a:r>
              <a:rPr sz="800" dirty="0">
                <a:latin typeface="Trebuchet MS"/>
                <a:cs typeface="Trebuchet MS"/>
              </a:rPr>
              <a:t>background?</a:t>
            </a:r>
            <a:r>
              <a:rPr sz="800" spc="-10" dirty="0">
                <a:latin typeface="Trebuchet MS"/>
                <a:cs typeface="Trebuchet MS"/>
              </a:rPr>
              <a:t> </a:t>
            </a:r>
            <a:r>
              <a:rPr sz="800" dirty="0">
                <a:latin typeface="Trebuchet MS"/>
                <a:cs typeface="Trebuchet MS"/>
              </a:rPr>
              <a:t>Base:</a:t>
            </a:r>
            <a:r>
              <a:rPr sz="800" spc="-15" dirty="0">
                <a:latin typeface="Trebuchet MS"/>
                <a:cs typeface="Trebuchet MS"/>
              </a:rPr>
              <a:t> </a:t>
            </a:r>
            <a:r>
              <a:rPr sz="800" dirty="0">
                <a:latin typeface="Trebuchet MS"/>
                <a:cs typeface="Trebuchet MS"/>
              </a:rPr>
              <a:t>Rank</a:t>
            </a:r>
            <a:r>
              <a:rPr sz="800" spc="-30" dirty="0">
                <a:latin typeface="Trebuchet MS"/>
                <a:cs typeface="Trebuchet MS"/>
              </a:rPr>
              <a:t> </a:t>
            </a:r>
            <a:r>
              <a:rPr sz="800" dirty="0">
                <a:latin typeface="Trebuchet MS"/>
                <a:cs typeface="Trebuchet MS"/>
              </a:rPr>
              <a:t>and</a:t>
            </a:r>
            <a:r>
              <a:rPr sz="800" spc="-20" dirty="0">
                <a:latin typeface="Trebuchet MS"/>
                <a:cs typeface="Trebuchet MS"/>
              </a:rPr>
              <a:t> </a:t>
            </a:r>
            <a:r>
              <a:rPr sz="800" dirty="0">
                <a:latin typeface="Trebuchet MS"/>
                <a:cs typeface="Trebuchet MS"/>
              </a:rPr>
              <a:t>File</a:t>
            </a:r>
            <a:r>
              <a:rPr sz="800" spc="-25" dirty="0">
                <a:latin typeface="Trebuchet MS"/>
                <a:cs typeface="Trebuchet MS"/>
              </a:rPr>
              <a:t> </a:t>
            </a:r>
            <a:r>
              <a:rPr sz="800" dirty="0">
                <a:latin typeface="Trebuchet MS"/>
                <a:cs typeface="Trebuchet MS"/>
              </a:rPr>
              <a:t>Respondents</a:t>
            </a:r>
            <a:r>
              <a:rPr sz="800" spc="-20" dirty="0">
                <a:latin typeface="Trebuchet MS"/>
                <a:cs typeface="Trebuchet MS"/>
              </a:rPr>
              <a:t> </a:t>
            </a:r>
            <a:r>
              <a:rPr sz="800" spc="-10" dirty="0">
                <a:latin typeface="Trebuchet MS"/>
                <a:cs typeface="Trebuchet MS"/>
              </a:rPr>
              <a:t>(N=1022)</a:t>
            </a:r>
            <a:endParaRPr sz="800" dirty="0">
              <a:latin typeface="Trebuchet MS"/>
              <a:cs typeface="Trebuchet MS"/>
            </a:endParaRPr>
          </a:p>
        </p:txBody>
      </p:sp>
      <p:grpSp>
        <p:nvGrpSpPr>
          <p:cNvPr id="16" name="object 16"/>
          <p:cNvGrpSpPr/>
          <p:nvPr/>
        </p:nvGrpSpPr>
        <p:grpSpPr>
          <a:xfrm>
            <a:off x="0" y="2858261"/>
            <a:ext cx="12192000" cy="3554095"/>
            <a:chOff x="0" y="2858261"/>
            <a:chExt cx="12192000" cy="3554095"/>
          </a:xfrm>
        </p:grpSpPr>
        <p:pic>
          <p:nvPicPr>
            <p:cNvPr id="17" name="object 17"/>
            <p:cNvPicPr/>
            <p:nvPr/>
          </p:nvPicPr>
          <p:blipFill>
            <a:blip r:embed="rId7" cstate="print"/>
            <a:stretch>
              <a:fillRect/>
            </a:stretch>
          </p:blipFill>
          <p:spPr>
            <a:xfrm>
              <a:off x="0" y="2858261"/>
              <a:ext cx="5383529" cy="3474707"/>
            </a:xfrm>
            <a:prstGeom prst="rect">
              <a:avLst/>
            </a:prstGeom>
          </p:spPr>
        </p:pic>
        <p:pic>
          <p:nvPicPr>
            <p:cNvPr id="18" name="object 18"/>
            <p:cNvPicPr/>
            <p:nvPr/>
          </p:nvPicPr>
          <p:blipFill>
            <a:blip r:embed="rId8" cstate="print"/>
            <a:stretch>
              <a:fillRect/>
            </a:stretch>
          </p:blipFill>
          <p:spPr>
            <a:xfrm>
              <a:off x="4639817" y="2858261"/>
              <a:ext cx="7552182" cy="3553967"/>
            </a:xfrm>
            <a:prstGeom prst="rect">
              <a:avLst/>
            </a:prstGeom>
          </p:spPr>
        </p:pic>
      </p:grpSp>
    </p:spTree>
    <p:extLst>
      <p:ext uri="{BB962C8B-B14F-4D97-AF65-F5344CB8AC3E}">
        <p14:creationId xmlns:p14="http://schemas.microsoft.com/office/powerpoint/2010/main" val="11602559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3"/>
          <p:cNvSpPr txBox="1"/>
          <p:nvPr/>
        </p:nvSpPr>
        <p:spPr>
          <a:xfrm>
            <a:off x="633220" y="343329"/>
            <a:ext cx="1079055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094162"/>
                </a:solidFill>
                <a:latin typeface="Trebuchet MS"/>
                <a:cs typeface="Trebuchet MS"/>
              </a:rPr>
              <a:t>More</a:t>
            </a:r>
            <a:r>
              <a:rPr sz="2400" b="1" spc="-30" dirty="0">
                <a:solidFill>
                  <a:srgbClr val="094162"/>
                </a:solidFill>
                <a:latin typeface="Trebuchet MS"/>
                <a:cs typeface="Trebuchet MS"/>
              </a:rPr>
              <a:t> </a:t>
            </a:r>
            <a:r>
              <a:rPr sz="2400" b="1" dirty="0">
                <a:solidFill>
                  <a:srgbClr val="094162"/>
                </a:solidFill>
                <a:latin typeface="Trebuchet MS"/>
                <a:cs typeface="Trebuchet MS"/>
              </a:rPr>
              <a:t>than</a:t>
            </a:r>
            <a:r>
              <a:rPr sz="2400" b="1" spc="-40" dirty="0">
                <a:solidFill>
                  <a:srgbClr val="094162"/>
                </a:solidFill>
                <a:latin typeface="Trebuchet MS"/>
                <a:cs typeface="Trebuchet MS"/>
              </a:rPr>
              <a:t> </a:t>
            </a:r>
            <a:r>
              <a:rPr sz="2400" b="1" dirty="0">
                <a:solidFill>
                  <a:srgbClr val="094162"/>
                </a:solidFill>
                <a:latin typeface="Trebuchet MS"/>
                <a:cs typeface="Trebuchet MS"/>
              </a:rPr>
              <a:t>one</a:t>
            </a:r>
            <a:r>
              <a:rPr sz="2400" b="1" spc="-30" dirty="0">
                <a:solidFill>
                  <a:srgbClr val="094162"/>
                </a:solidFill>
                <a:latin typeface="Trebuchet MS"/>
                <a:cs typeface="Trebuchet MS"/>
              </a:rPr>
              <a:t> </a:t>
            </a:r>
            <a:r>
              <a:rPr sz="2400" b="1" dirty="0">
                <a:solidFill>
                  <a:srgbClr val="094162"/>
                </a:solidFill>
                <a:latin typeface="Trebuchet MS"/>
                <a:cs typeface="Trebuchet MS"/>
              </a:rPr>
              <a:t>third</a:t>
            </a:r>
            <a:r>
              <a:rPr sz="2400" b="1" spc="-40" dirty="0">
                <a:solidFill>
                  <a:srgbClr val="094162"/>
                </a:solidFill>
                <a:latin typeface="Trebuchet MS"/>
                <a:cs typeface="Trebuchet MS"/>
              </a:rPr>
              <a:t> </a:t>
            </a:r>
            <a:r>
              <a:rPr sz="2400" b="1" dirty="0">
                <a:solidFill>
                  <a:srgbClr val="094162"/>
                </a:solidFill>
                <a:latin typeface="Trebuchet MS"/>
                <a:cs typeface="Trebuchet MS"/>
              </a:rPr>
              <a:t>of</a:t>
            </a:r>
            <a:r>
              <a:rPr sz="2400" b="1" spc="-25" dirty="0">
                <a:solidFill>
                  <a:srgbClr val="094162"/>
                </a:solidFill>
                <a:latin typeface="Trebuchet MS"/>
                <a:cs typeface="Trebuchet MS"/>
              </a:rPr>
              <a:t> </a:t>
            </a:r>
            <a:r>
              <a:rPr sz="2400" b="1" spc="-10" dirty="0">
                <a:solidFill>
                  <a:srgbClr val="094162"/>
                </a:solidFill>
                <a:latin typeface="Trebuchet MS"/>
                <a:cs typeface="Trebuchet MS"/>
              </a:rPr>
              <a:t>non-</a:t>
            </a:r>
            <a:r>
              <a:rPr sz="2400" b="1" dirty="0">
                <a:solidFill>
                  <a:srgbClr val="094162"/>
                </a:solidFill>
                <a:latin typeface="Trebuchet MS"/>
                <a:cs typeface="Trebuchet MS"/>
              </a:rPr>
              <a:t>owners</a:t>
            </a:r>
            <a:r>
              <a:rPr sz="2400" b="1" spc="-20" dirty="0">
                <a:solidFill>
                  <a:srgbClr val="094162"/>
                </a:solidFill>
                <a:latin typeface="Trebuchet MS"/>
                <a:cs typeface="Trebuchet MS"/>
              </a:rPr>
              <a:t> </a:t>
            </a:r>
            <a:r>
              <a:rPr sz="2400" b="1" dirty="0">
                <a:solidFill>
                  <a:srgbClr val="094162"/>
                </a:solidFill>
                <a:latin typeface="Trebuchet MS"/>
                <a:cs typeface="Trebuchet MS"/>
              </a:rPr>
              <a:t>think</a:t>
            </a:r>
            <a:r>
              <a:rPr sz="2400" b="1" spc="-40" dirty="0">
                <a:solidFill>
                  <a:srgbClr val="094162"/>
                </a:solidFill>
                <a:latin typeface="Trebuchet MS"/>
                <a:cs typeface="Trebuchet MS"/>
              </a:rPr>
              <a:t> </a:t>
            </a:r>
            <a:r>
              <a:rPr sz="2400" b="1" dirty="0">
                <a:solidFill>
                  <a:srgbClr val="094162"/>
                </a:solidFill>
                <a:latin typeface="Trebuchet MS"/>
                <a:cs typeface="Trebuchet MS"/>
              </a:rPr>
              <a:t>of</a:t>
            </a:r>
            <a:r>
              <a:rPr sz="2400" b="1" spc="-25" dirty="0">
                <a:solidFill>
                  <a:srgbClr val="094162"/>
                </a:solidFill>
                <a:latin typeface="Trebuchet MS"/>
                <a:cs typeface="Trebuchet MS"/>
              </a:rPr>
              <a:t> </a:t>
            </a:r>
            <a:r>
              <a:rPr sz="2400" b="1" dirty="0">
                <a:solidFill>
                  <a:srgbClr val="094162"/>
                </a:solidFill>
                <a:latin typeface="Trebuchet MS"/>
                <a:cs typeface="Trebuchet MS"/>
              </a:rPr>
              <a:t>ownership</a:t>
            </a:r>
            <a:r>
              <a:rPr sz="2400" b="1" spc="-20" dirty="0">
                <a:solidFill>
                  <a:srgbClr val="094162"/>
                </a:solidFill>
                <a:latin typeface="Trebuchet MS"/>
                <a:cs typeface="Trebuchet MS"/>
              </a:rPr>
              <a:t> </a:t>
            </a:r>
            <a:r>
              <a:rPr sz="2400" b="1" dirty="0">
                <a:solidFill>
                  <a:srgbClr val="094162"/>
                </a:solidFill>
                <a:latin typeface="Trebuchet MS"/>
                <a:cs typeface="Trebuchet MS"/>
              </a:rPr>
              <a:t>as</a:t>
            </a:r>
            <a:r>
              <a:rPr sz="2400" b="1" spc="-30" dirty="0">
                <a:solidFill>
                  <a:srgbClr val="094162"/>
                </a:solidFill>
                <a:latin typeface="Trebuchet MS"/>
                <a:cs typeface="Trebuchet MS"/>
              </a:rPr>
              <a:t> </a:t>
            </a:r>
            <a:r>
              <a:rPr sz="2400" b="1" dirty="0">
                <a:solidFill>
                  <a:srgbClr val="094162"/>
                </a:solidFill>
                <a:latin typeface="Trebuchet MS"/>
                <a:cs typeface="Trebuchet MS"/>
              </a:rPr>
              <a:t>an</a:t>
            </a:r>
            <a:r>
              <a:rPr sz="2400" b="1" spc="-30" dirty="0">
                <a:solidFill>
                  <a:srgbClr val="094162"/>
                </a:solidFill>
                <a:latin typeface="Trebuchet MS"/>
                <a:cs typeface="Trebuchet MS"/>
              </a:rPr>
              <a:t> </a:t>
            </a:r>
            <a:r>
              <a:rPr sz="2400" b="1" dirty="0">
                <a:solidFill>
                  <a:srgbClr val="094162"/>
                </a:solidFill>
                <a:latin typeface="Trebuchet MS"/>
                <a:cs typeface="Trebuchet MS"/>
              </a:rPr>
              <a:t>important</a:t>
            </a:r>
            <a:r>
              <a:rPr sz="2400" b="1" spc="-40" dirty="0">
                <a:solidFill>
                  <a:srgbClr val="094162"/>
                </a:solidFill>
                <a:latin typeface="Trebuchet MS"/>
                <a:cs typeface="Trebuchet MS"/>
              </a:rPr>
              <a:t> </a:t>
            </a:r>
            <a:r>
              <a:rPr sz="2400" b="1" spc="-20" dirty="0">
                <a:solidFill>
                  <a:srgbClr val="094162"/>
                </a:solidFill>
                <a:latin typeface="Trebuchet MS"/>
                <a:cs typeface="Trebuchet MS"/>
              </a:rPr>
              <a:t>goal</a:t>
            </a:r>
            <a:endParaRPr sz="2400" dirty="0">
              <a:latin typeface="Trebuchet MS"/>
              <a:cs typeface="Trebuchet MS"/>
            </a:endParaRPr>
          </a:p>
        </p:txBody>
      </p:sp>
      <p:grpSp>
        <p:nvGrpSpPr>
          <p:cNvPr id="4" name="object 4"/>
          <p:cNvGrpSpPr/>
          <p:nvPr/>
        </p:nvGrpSpPr>
        <p:grpSpPr>
          <a:xfrm>
            <a:off x="5294376" y="2865882"/>
            <a:ext cx="6898005" cy="3628390"/>
            <a:chOff x="5294376" y="2865882"/>
            <a:chExt cx="6898005" cy="3628390"/>
          </a:xfrm>
        </p:grpSpPr>
        <p:pic>
          <p:nvPicPr>
            <p:cNvPr id="5" name="object 5"/>
            <p:cNvPicPr/>
            <p:nvPr/>
          </p:nvPicPr>
          <p:blipFill>
            <a:blip r:embed="rId2" cstate="print"/>
            <a:stretch>
              <a:fillRect/>
            </a:stretch>
          </p:blipFill>
          <p:spPr>
            <a:xfrm>
              <a:off x="5294376" y="2923032"/>
              <a:ext cx="3685793" cy="3002278"/>
            </a:xfrm>
            <a:prstGeom prst="rect">
              <a:avLst/>
            </a:prstGeom>
          </p:spPr>
        </p:pic>
        <p:pic>
          <p:nvPicPr>
            <p:cNvPr id="6" name="object 6"/>
            <p:cNvPicPr/>
            <p:nvPr/>
          </p:nvPicPr>
          <p:blipFill>
            <a:blip r:embed="rId3" cstate="print"/>
            <a:stretch>
              <a:fillRect/>
            </a:stretch>
          </p:blipFill>
          <p:spPr>
            <a:xfrm>
              <a:off x="6637020" y="2865882"/>
              <a:ext cx="5554979" cy="3627881"/>
            </a:xfrm>
            <a:prstGeom prst="rect">
              <a:avLst/>
            </a:prstGeom>
          </p:spPr>
        </p:pic>
      </p:grpSp>
      <p:pic>
        <p:nvPicPr>
          <p:cNvPr id="7" name="object 7"/>
          <p:cNvPicPr/>
          <p:nvPr/>
        </p:nvPicPr>
        <p:blipFill>
          <a:blip r:embed="rId4" cstate="print"/>
          <a:stretch>
            <a:fillRect/>
          </a:stretch>
        </p:blipFill>
        <p:spPr>
          <a:xfrm>
            <a:off x="7476743" y="1027176"/>
            <a:ext cx="4176521" cy="1768589"/>
          </a:xfrm>
          <a:prstGeom prst="rect">
            <a:avLst/>
          </a:prstGeom>
        </p:spPr>
      </p:pic>
      <p:grpSp>
        <p:nvGrpSpPr>
          <p:cNvPr id="8" name="object 8"/>
          <p:cNvGrpSpPr/>
          <p:nvPr/>
        </p:nvGrpSpPr>
        <p:grpSpPr>
          <a:xfrm>
            <a:off x="574929" y="3384803"/>
            <a:ext cx="3348990" cy="2108200"/>
            <a:chOff x="574929" y="3384803"/>
            <a:chExt cx="3348990" cy="2108200"/>
          </a:xfrm>
        </p:grpSpPr>
        <p:pic>
          <p:nvPicPr>
            <p:cNvPr id="9" name="object 9"/>
            <p:cNvPicPr/>
            <p:nvPr/>
          </p:nvPicPr>
          <p:blipFill>
            <a:blip r:embed="rId5" cstate="print"/>
            <a:stretch>
              <a:fillRect/>
            </a:stretch>
          </p:blipFill>
          <p:spPr>
            <a:xfrm>
              <a:off x="1069848" y="4216145"/>
              <a:ext cx="2359913" cy="1276349"/>
            </a:xfrm>
            <a:prstGeom prst="rect">
              <a:avLst/>
            </a:prstGeom>
          </p:spPr>
        </p:pic>
        <p:pic>
          <p:nvPicPr>
            <p:cNvPr id="10" name="object 10"/>
            <p:cNvPicPr/>
            <p:nvPr/>
          </p:nvPicPr>
          <p:blipFill>
            <a:blip r:embed="rId6" cstate="print"/>
            <a:stretch>
              <a:fillRect/>
            </a:stretch>
          </p:blipFill>
          <p:spPr>
            <a:xfrm>
              <a:off x="2743200" y="3817619"/>
              <a:ext cx="686561" cy="415289"/>
            </a:xfrm>
            <a:prstGeom prst="rect">
              <a:avLst/>
            </a:prstGeom>
          </p:spPr>
        </p:pic>
        <p:pic>
          <p:nvPicPr>
            <p:cNvPr id="11" name="object 11"/>
            <p:cNvPicPr/>
            <p:nvPr/>
          </p:nvPicPr>
          <p:blipFill>
            <a:blip r:embed="rId7" cstate="print"/>
            <a:stretch>
              <a:fillRect/>
            </a:stretch>
          </p:blipFill>
          <p:spPr>
            <a:xfrm>
              <a:off x="1069848" y="4245863"/>
              <a:ext cx="685799" cy="419099"/>
            </a:xfrm>
            <a:prstGeom prst="rect">
              <a:avLst/>
            </a:prstGeom>
          </p:spPr>
        </p:pic>
        <p:pic>
          <p:nvPicPr>
            <p:cNvPr id="12" name="object 12"/>
            <p:cNvPicPr/>
            <p:nvPr/>
          </p:nvPicPr>
          <p:blipFill>
            <a:blip r:embed="rId8" cstate="print"/>
            <a:stretch>
              <a:fillRect/>
            </a:stretch>
          </p:blipFill>
          <p:spPr>
            <a:xfrm>
              <a:off x="1069848" y="3384803"/>
              <a:ext cx="2359913" cy="877823"/>
            </a:xfrm>
            <a:prstGeom prst="rect">
              <a:avLst/>
            </a:prstGeom>
          </p:spPr>
        </p:pic>
        <p:sp>
          <p:nvSpPr>
            <p:cNvPr id="13" name="object 13"/>
            <p:cNvSpPr/>
            <p:nvPr/>
          </p:nvSpPr>
          <p:spPr>
            <a:xfrm>
              <a:off x="574929" y="5484494"/>
              <a:ext cx="3348990" cy="0"/>
            </a:xfrm>
            <a:custGeom>
              <a:avLst/>
              <a:gdLst/>
              <a:ahLst/>
              <a:cxnLst/>
              <a:rect l="l" t="t" r="r" b="b"/>
              <a:pathLst>
                <a:path w="3348990">
                  <a:moveTo>
                    <a:pt x="0" y="0"/>
                  </a:moveTo>
                  <a:lnTo>
                    <a:pt x="3348990" y="0"/>
                  </a:lnTo>
                </a:path>
              </a:pathLst>
            </a:custGeom>
            <a:ln w="9525">
              <a:solidFill>
                <a:srgbClr val="D9D9D9"/>
              </a:solidFill>
            </a:ln>
          </p:spPr>
          <p:txBody>
            <a:bodyPr wrap="square" lIns="0" tIns="0" rIns="0" bIns="0" rtlCol="0"/>
            <a:lstStyle/>
            <a:p>
              <a:endParaRPr dirty="0"/>
            </a:p>
          </p:txBody>
        </p:sp>
      </p:grpSp>
      <p:sp>
        <p:nvSpPr>
          <p:cNvPr id="14" name="object 14"/>
          <p:cNvSpPr txBox="1"/>
          <p:nvPr/>
        </p:nvSpPr>
        <p:spPr>
          <a:xfrm>
            <a:off x="1275480" y="4972171"/>
            <a:ext cx="273685" cy="185420"/>
          </a:xfrm>
          <a:prstGeom prst="rect">
            <a:avLst/>
          </a:prstGeom>
        </p:spPr>
        <p:txBody>
          <a:bodyPr vert="horz" wrap="square" lIns="0" tIns="12700" rIns="0" bIns="0" rtlCol="0">
            <a:spAutoFit/>
          </a:bodyPr>
          <a:lstStyle/>
          <a:p>
            <a:pPr marL="12700">
              <a:lnSpc>
                <a:spcPct val="100000"/>
              </a:lnSpc>
              <a:spcBef>
                <a:spcPts val="100"/>
              </a:spcBef>
            </a:pPr>
            <a:r>
              <a:rPr sz="1050" b="1" spc="-25" dirty="0">
                <a:solidFill>
                  <a:srgbClr val="FFFFFF"/>
                </a:solidFill>
                <a:latin typeface="Trebuchet MS"/>
                <a:cs typeface="Trebuchet MS"/>
              </a:rPr>
              <a:t>39%</a:t>
            </a:r>
            <a:endParaRPr sz="1050" dirty="0">
              <a:latin typeface="Trebuchet MS"/>
              <a:cs typeface="Trebuchet MS"/>
            </a:endParaRPr>
          </a:p>
        </p:txBody>
      </p:sp>
      <p:sp>
        <p:nvSpPr>
          <p:cNvPr id="15" name="object 15"/>
          <p:cNvSpPr txBox="1"/>
          <p:nvPr/>
        </p:nvSpPr>
        <p:spPr>
          <a:xfrm>
            <a:off x="2949822" y="4755878"/>
            <a:ext cx="273685" cy="185420"/>
          </a:xfrm>
          <a:prstGeom prst="rect">
            <a:avLst/>
          </a:prstGeom>
        </p:spPr>
        <p:txBody>
          <a:bodyPr vert="horz" wrap="square" lIns="0" tIns="12700" rIns="0" bIns="0" rtlCol="0">
            <a:spAutoFit/>
          </a:bodyPr>
          <a:lstStyle/>
          <a:p>
            <a:pPr marL="12700">
              <a:lnSpc>
                <a:spcPct val="100000"/>
              </a:lnSpc>
              <a:spcBef>
                <a:spcPts val="100"/>
              </a:spcBef>
            </a:pPr>
            <a:r>
              <a:rPr sz="1050" b="1" spc="-25" dirty="0">
                <a:solidFill>
                  <a:srgbClr val="FFFFFF"/>
                </a:solidFill>
                <a:latin typeface="Trebuchet MS"/>
                <a:cs typeface="Trebuchet MS"/>
              </a:rPr>
              <a:t>60%</a:t>
            </a:r>
            <a:endParaRPr sz="1050" dirty="0">
              <a:latin typeface="Trebuchet MS"/>
              <a:cs typeface="Trebuchet MS"/>
            </a:endParaRPr>
          </a:p>
        </p:txBody>
      </p:sp>
      <p:sp>
        <p:nvSpPr>
          <p:cNvPr id="16" name="object 16"/>
          <p:cNvSpPr txBox="1"/>
          <p:nvPr/>
        </p:nvSpPr>
        <p:spPr>
          <a:xfrm>
            <a:off x="1275480" y="4357295"/>
            <a:ext cx="273685" cy="185420"/>
          </a:xfrm>
          <a:prstGeom prst="rect">
            <a:avLst/>
          </a:prstGeom>
        </p:spPr>
        <p:txBody>
          <a:bodyPr vert="horz" wrap="square" lIns="0" tIns="12700" rIns="0" bIns="0" rtlCol="0">
            <a:spAutoFit/>
          </a:bodyPr>
          <a:lstStyle/>
          <a:p>
            <a:pPr marL="12700">
              <a:lnSpc>
                <a:spcPct val="100000"/>
              </a:lnSpc>
              <a:spcBef>
                <a:spcPts val="100"/>
              </a:spcBef>
            </a:pPr>
            <a:r>
              <a:rPr sz="1050" b="1" spc="-25" dirty="0">
                <a:latin typeface="Trebuchet MS"/>
                <a:cs typeface="Trebuchet MS"/>
              </a:rPr>
              <a:t>19%</a:t>
            </a:r>
            <a:endParaRPr sz="1050" dirty="0">
              <a:latin typeface="Trebuchet MS"/>
              <a:cs typeface="Trebuchet MS"/>
            </a:endParaRPr>
          </a:p>
        </p:txBody>
      </p:sp>
      <p:sp>
        <p:nvSpPr>
          <p:cNvPr id="17" name="object 17"/>
          <p:cNvSpPr txBox="1"/>
          <p:nvPr/>
        </p:nvSpPr>
        <p:spPr>
          <a:xfrm>
            <a:off x="2949822" y="3926707"/>
            <a:ext cx="273685" cy="185420"/>
          </a:xfrm>
          <a:prstGeom prst="rect">
            <a:avLst/>
          </a:prstGeom>
        </p:spPr>
        <p:txBody>
          <a:bodyPr vert="horz" wrap="square" lIns="0" tIns="12700" rIns="0" bIns="0" rtlCol="0">
            <a:spAutoFit/>
          </a:bodyPr>
          <a:lstStyle/>
          <a:p>
            <a:pPr marL="12700">
              <a:lnSpc>
                <a:spcPct val="100000"/>
              </a:lnSpc>
              <a:spcBef>
                <a:spcPts val="100"/>
              </a:spcBef>
            </a:pPr>
            <a:r>
              <a:rPr sz="1050" b="1" spc="-25" dirty="0">
                <a:latin typeface="Trebuchet MS"/>
                <a:cs typeface="Trebuchet MS"/>
              </a:rPr>
              <a:t>19%</a:t>
            </a:r>
            <a:endParaRPr sz="1050" dirty="0">
              <a:latin typeface="Trebuchet MS"/>
              <a:cs typeface="Trebuchet MS"/>
            </a:endParaRPr>
          </a:p>
        </p:txBody>
      </p:sp>
      <p:sp>
        <p:nvSpPr>
          <p:cNvPr id="18" name="object 18"/>
          <p:cNvSpPr txBox="1"/>
          <p:nvPr/>
        </p:nvSpPr>
        <p:spPr>
          <a:xfrm>
            <a:off x="1275480" y="3721082"/>
            <a:ext cx="273685" cy="185420"/>
          </a:xfrm>
          <a:prstGeom prst="rect">
            <a:avLst/>
          </a:prstGeom>
        </p:spPr>
        <p:txBody>
          <a:bodyPr vert="horz" wrap="square" lIns="0" tIns="12700" rIns="0" bIns="0" rtlCol="0">
            <a:spAutoFit/>
          </a:bodyPr>
          <a:lstStyle/>
          <a:p>
            <a:pPr marL="12700">
              <a:lnSpc>
                <a:spcPct val="100000"/>
              </a:lnSpc>
              <a:spcBef>
                <a:spcPts val="100"/>
              </a:spcBef>
            </a:pPr>
            <a:r>
              <a:rPr sz="1050" b="1" spc="-25" dirty="0">
                <a:solidFill>
                  <a:srgbClr val="FFFFFF"/>
                </a:solidFill>
                <a:latin typeface="Trebuchet MS"/>
                <a:cs typeface="Trebuchet MS"/>
              </a:rPr>
              <a:t>41%</a:t>
            </a:r>
            <a:endParaRPr sz="1050" dirty="0">
              <a:latin typeface="Trebuchet MS"/>
              <a:cs typeface="Trebuchet MS"/>
            </a:endParaRPr>
          </a:p>
        </p:txBody>
      </p:sp>
      <p:sp>
        <p:nvSpPr>
          <p:cNvPr id="19" name="object 19"/>
          <p:cNvSpPr txBox="1"/>
          <p:nvPr/>
        </p:nvSpPr>
        <p:spPr>
          <a:xfrm>
            <a:off x="35196" y="1136825"/>
            <a:ext cx="7149465" cy="2555875"/>
          </a:xfrm>
          <a:prstGeom prst="rect">
            <a:avLst/>
          </a:prstGeom>
        </p:spPr>
        <p:txBody>
          <a:bodyPr vert="horz" wrap="square" lIns="0" tIns="36830" rIns="0" bIns="0" rtlCol="0">
            <a:spAutoFit/>
          </a:bodyPr>
          <a:lstStyle/>
          <a:p>
            <a:pPr marL="240665" marR="5080" indent="-228600">
              <a:lnSpc>
                <a:spcPts val="1510"/>
              </a:lnSpc>
              <a:spcBef>
                <a:spcPts val="290"/>
              </a:spcBef>
              <a:buClr>
                <a:srgbClr val="9AC549"/>
              </a:buClr>
              <a:buSzPct val="89285"/>
              <a:buFont typeface="Wingdings"/>
              <a:buChar char=""/>
              <a:tabLst>
                <a:tab pos="240665" algn="l"/>
              </a:tabLst>
            </a:pPr>
            <a:r>
              <a:rPr sz="1400" i="1" dirty="0">
                <a:solidFill>
                  <a:srgbClr val="094162"/>
                </a:solidFill>
                <a:latin typeface="Trebuchet MS"/>
                <a:cs typeface="Trebuchet MS"/>
              </a:rPr>
              <a:t>Women</a:t>
            </a:r>
            <a:r>
              <a:rPr sz="1400" i="1" spc="-35" dirty="0">
                <a:solidFill>
                  <a:srgbClr val="094162"/>
                </a:solidFill>
                <a:latin typeface="Trebuchet MS"/>
                <a:cs typeface="Trebuchet MS"/>
              </a:rPr>
              <a:t> </a:t>
            </a:r>
            <a:r>
              <a:rPr sz="1400" dirty="0">
                <a:solidFill>
                  <a:srgbClr val="094162"/>
                </a:solidFill>
                <a:latin typeface="Trebuchet MS"/>
                <a:cs typeface="Trebuchet MS"/>
              </a:rPr>
              <a:t>are</a:t>
            </a:r>
            <a:r>
              <a:rPr sz="1400" spc="-30" dirty="0">
                <a:solidFill>
                  <a:srgbClr val="094162"/>
                </a:solidFill>
                <a:latin typeface="Trebuchet MS"/>
                <a:cs typeface="Trebuchet MS"/>
              </a:rPr>
              <a:t> </a:t>
            </a:r>
            <a:r>
              <a:rPr sz="1400" dirty="0">
                <a:solidFill>
                  <a:srgbClr val="094162"/>
                </a:solidFill>
                <a:latin typeface="Trebuchet MS"/>
                <a:cs typeface="Trebuchet MS"/>
              </a:rPr>
              <a:t>significantly</a:t>
            </a:r>
            <a:r>
              <a:rPr sz="1400" spc="-30" dirty="0">
                <a:solidFill>
                  <a:srgbClr val="094162"/>
                </a:solidFill>
                <a:latin typeface="Trebuchet MS"/>
                <a:cs typeface="Trebuchet MS"/>
              </a:rPr>
              <a:t> </a:t>
            </a:r>
            <a:r>
              <a:rPr sz="1400" dirty="0">
                <a:solidFill>
                  <a:srgbClr val="094162"/>
                </a:solidFill>
                <a:latin typeface="Trebuchet MS"/>
                <a:cs typeface="Trebuchet MS"/>
              </a:rPr>
              <a:t>less</a:t>
            </a:r>
            <a:r>
              <a:rPr sz="1400" spc="-30" dirty="0">
                <a:solidFill>
                  <a:srgbClr val="094162"/>
                </a:solidFill>
                <a:latin typeface="Trebuchet MS"/>
                <a:cs typeface="Trebuchet MS"/>
              </a:rPr>
              <a:t> </a:t>
            </a:r>
            <a:r>
              <a:rPr sz="1400" dirty="0">
                <a:solidFill>
                  <a:srgbClr val="094162"/>
                </a:solidFill>
                <a:latin typeface="Trebuchet MS"/>
                <a:cs typeface="Trebuchet MS"/>
              </a:rPr>
              <a:t>likely</a:t>
            </a:r>
            <a:r>
              <a:rPr sz="1400" spc="-40" dirty="0">
                <a:solidFill>
                  <a:srgbClr val="094162"/>
                </a:solidFill>
                <a:latin typeface="Trebuchet MS"/>
                <a:cs typeface="Trebuchet MS"/>
              </a:rPr>
              <a:t> </a:t>
            </a:r>
            <a:r>
              <a:rPr sz="1400" dirty="0">
                <a:solidFill>
                  <a:srgbClr val="094162"/>
                </a:solidFill>
                <a:latin typeface="Trebuchet MS"/>
                <a:cs typeface="Trebuchet MS"/>
              </a:rPr>
              <a:t>than</a:t>
            </a:r>
            <a:r>
              <a:rPr sz="1400" spc="-25" dirty="0">
                <a:solidFill>
                  <a:srgbClr val="094162"/>
                </a:solidFill>
                <a:latin typeface="Trebuchet MS"/>
                <a:cs typeface="Trebuchet MS"/>
              </a:rPr>
              <a:t> </a:t>
            </a:r>
            <a:r>
              <a:rPr sz="1400" i="1" dirty="0">
                <a:solidFill>
                  <a:srgbClr val="094162"/>
                </a:solidFill>
                <a:latin typeface="Trebuchet MS"/>
                <a:cs typeface="Trebuchet MS"/>
              </a:rPr>
              <a:t>men</a:t>
            </a:r>
            <a:r>
              <a:rPr sz="1400" i="1" spc="-30" dirty="0">
                <a:solidFill>
                  <a:srgbClr val="094162"/>
                </a:solidFill>
                <a:latin typeface="Trebuchet MS"/>
                <a:cs typeface="Trebuchet MS"/>
              </a:rPr>
              <a:t> </a:t>
            </a:r>
            <a:r>
              <a:rPr sz="1400" dirty="0">
                <a:solidFill>
                  <a:srgbClr val="094162"/>
                </a:solidFill>
                <a:latin typeface="Trebuchet MS"/>
                <a:cs typeface="Trebuchet MS"/>
              </a:rPr>
              <a:t>to</a:t>
            </a:r>
            <a:r>
              <a:rPr sz="1400" spc="-35" dirty="0">
                <a:solidFill>
                  <a:srgbClr val="094162"/>
                </a:solidFill>
                <a:latin typeface="Trebuchet MS"/>
                <a:cs typeface="Trebuchet MS"/>
              </a:rPr>
              <a:t> </a:t>
            </a:r>
            <a:r>
              <a:rPr sz="1400" dirty="0">
                <a:solidFill>
                  <a:srgbClr val="094162"/>
                </a:solidFill>
                <a:latin typeface="Trebuchet MS"/>
                <a:cs typeface="Trebuchet MS"/>
              </a:rPr>
              <a:t>identify</a:t>
            </a:r>
            <a:r>
              <a:rPr sz="1400" spc="-35" dirty="0">
                <a:solidFill>
                  <a:srgbClr val="094162"/>
                </a:solidFill>
                <a:latin typeface="Trebuchet MS"/>
                <a:cs typeface="Trebuchet MS"/>
              </a:rPr>
              <a:t> </a:t>
            </a:r>
            <a:r>
              <a:rPr sz="1400" dirty="0">
                <a:solidFill>
                  <a:srgbClr val="094162"/>
                </a:solidFill>
                <a:latin typeface="Trebuchet MS"/>
                <a:cs typeface="Trebuchet MS"/>
              </a:rPr>
              <a:t>as</a:t>
            </a:r>
            <a:r>
              <a:rPr sz="1400" spc="-35" dirty="0">
                <a:solidFill>
                  <a:srgbClr val="094162"/>
                </a:solidFill>
                <a:latin typeface="Trebuchet MS"/>
                <a:cs typeface="Trebuchet MS"/>
              </a:rPr>
              <a:t> </a:t>
            </a:r>
            <a:r>
              <a:rPr sz="1400" dirty="0">
                <a:solidFill>
                  <a:srgbClr val="094162"/>
                </a:solidFill>
                <a:latin typeface="Trebuchet MS"/>
                <a:cs typeface="Trebuchet MS"/>
              </a:rPr>
              <a:t>partner/owners</a:t>
            </a:r>
            <a:r>
              <a:rPr sz="1400" spc="-15" dirty="0">
                <a:solidFill>
                  <a:srgbClr val="094162"/>
                </a:solidFill>
                <a:latin typeface="Trebuchet MS"/>
                <a:cs typeface="Trebuchet MS"/>
              </a:rPr>
              <a:t> </a:t>
            </a:r>
            <a:r>
              <a:rPr sz="1400" dirty="0">
                <a:solidFill>
                  <a:srgbClr val="094162"/>
                </a:solidFill>
                <a:latin typeface="Trebuchet MS"/>
                <a:cs typeface="Trebuchet MS"/>
              </a:rPr>
              <a:t>of</a:t>
            </a:r>
            <a:r>
              <a:rPr sz="1400" spc="-40" dirty="0">
                <a:solidFill>
                  <a:srgbClr val="094162"/>
                </a:solidFill>
                <a:latin typeface="Trebuchet MS"/>
                <a:cs typeface="Trebuchet MS"/>
              </a:rPr>
              <a:t> </a:t>
            </a:r>
            <a:r>
              <a:rPr sz="1400" spc="-10" dirty="0">
                <a:solidFill>
                  <a:srgbClr val="094162"/>
                </a:solidFill>
                <a:latin typeface="Trebuchet MS"/>
                <a:cs typeface="Trebuchet MS"/>
              </a:rPr>
              <a:t>their </a:t>
            </a:r>
            <a:r>
              <a:rPr sz="1400" dirty="0">
                <a:solidFill>
                  <a:srgbClr val="094162"/>
                </a:solidFill>
                <a:latin typeface="Trebuchet MS"/>
                <a:cs typeface="Trebuchet MS"/>
              </a:rPr>
              <a:t>practices</a:t>
            </a:r>
            <a:r>
              <a:rPr sz="1400" spc="-35" dirty="0">
                <a:solidFill>
                  <a:srgbClr val="094162"/>
                </a:solidFill>
                <a:latin typeface="Trebuchet MS"/>
                <a:cs typeface="Trebuchet MS"/>
              </a:rPr>
              <a:t> </a:t>
            </a:r>
            <a:r>
              <a:rPr sz="1400" dirty="0">
                <a:solidFill>
                  <a:srgbClr val="094162"/>
                </a:solidFill>
                <a:latin typeface="Trebuchet MS"/>
                <a:cs typeface="Trebuchet MS"/>
              </a:rPr>
              <a:t>and</a:t>
            </a:r>
            <a:r>
              <a:rPr sz="1400" spc="-30" dirty="0">
                <a:solidFill>
                  <a:srgbClr val="094162"/>
                </a:solidFill>
                <a:latin typeface="Trebuchet MS"/>
                <a:cs typeface="Trebuchet MS"/>
              </a:rPr>
              <a:t> </a:t>
            </a:r>
            <a:r>
              <a:rPr sz="1400" dirty="0">
                <a:solidFill>
                  <a:srgbClr val="094162"/>
                </a:solidFill>
                <a:latin typeface="Trebuchet MS"/>
                <a:cs typeface="Trebuchet MS"/>
              </a:rPr>
              <a:t>are</a:t>
            </a:r>
            <a:r>
              <a:rPr sz="1400" spc="-30" dirty="0">
                <a:solidFill>
                  <a:srgbClr val="094162"/>
                </a:solidFill>
                <a:latin typeface="Trebuchet MS"/>
                <a:cs typeface="Trebuchet MS"/>
              </a:rPr>
              <a:t> </a:t>
            </a:r>
            <a:r>
              <a:rPr sz="1400" dirty="0">
                <a:solidFill>
                  <a:srgbClr val="094162"/>
                </a:solidFill>
                <a:latin typeface="Trebuchet MS"/>
                <a:cs typeface="Trebuchet MS"/>
              </a:rPr>
              <a:t>more</a:t>
            </a:r>
            <a:r>
              <a:rPr sz="1400" spc="-25" dirty="0">
                <a:solidFill>
                  <a:srgbClr val="094162"/>
                </a:solidFill>
                <a:latin typeface="Trebuchet MS"/>
                <a:cs typeface="Trebuchet MS"/>
              </a:rPr>
              <a:t> </a:t>
            </a:r>
            <a:r>
              <a:rPr sz="1400" dirty="0">
                <a:solidFill>
                  <a:srgbClr val="094162"/>
                </a:solidFill>
                <a:latin typeface="Trebuchet MS"/>
                <a:cs typeface="Trebuchet MS"/>
              </a:rPr>
              <a:t>likely</a:t>
            </a:r>
            <a:r>
              <a:rPr sz="1400" spc="-45" dirty="0">
                <a:solidFill>
                  <a:srgbClr val="094162"/>
                </a:solidFill>
                <a:latin typeface="Trebuchet MS"/>
                <a:cs typeface="Trebuchet MS"/>
              </a:rPr>
              <a:t> </a:t>
            </a:r>
            <a:r>
              <a:rPr sz="1400" dirty="0">
                <a:solidFill>
                  <a:srgbClr val="094162"/>
                </a:solidFill>
                <a:latin typeface="Trebuchet MS"/>
                <a:cs typeface="Trebuchet MS"/>
              </a:rPr>
              <a:t>to</a:t>
            </a:r>
            <a:r>
              <a:rPr sz="1400" spc="-30" dirty="0">
                <a:solidFill>
                  <a:srgbClr val="094162"/>
                </a:solidFill>
                <a:latin typeface="Trebuchet MS"/>
                <a:cs typeface="Trebuchet MS"/>
              </a:rPr>
              <a:t> </a:t>
            </a:r>
            <a:r>
              <a:rPr sz="1400" dirty="0">
                <a:solidFill>
                  <a:srgbClr val="094162"/>
                </a:solidFill>
                <a:latin typeface="Trebuchet MS"/>
                <a:cs typeface="Trebuchet MS"/>
              </a:rPr>
              <a:t>consider</a:t>
            </a:r>
            <a:r>
              <a:rPr sz="1400" spc="-35" dirty="0">
                <a:solidFill>
                  <a:srgbClr val="094162"/>
                </a:solidFill>
                <a:latin typeface="Trebuchet MS"/>
                <a:cs typeface="Trebuchet MS"/>
              </a:rPr>
              <a:t> </a:t>
            </a:r>
            <a:r>
              <a:rPr sz="1400" dirty="0">
                <a:solidFill>
                  <a:srgbClr val="094162"/>
                </a:solidFill>
                <a:latin typeface="Trebuchet MS"/>
                <a:cs typeface="Trebuchet MS"/>
              </a:rPr>
              <a:t>ownership</a:t>
            </a:r>
            <a:r>
              <a:rPr sz="1400" spc="-25" dirty="0">
                <a:solidFill>
                  <a:srgbClr val="094162"/>
                </a:solidFill>
                <a:latin typeface="Trebuchet MS"/>
                <a:cs typeface="Trebuchet MS"/>
              </a:rPr>
              <a:t> </a:t>
            </a:r>
            <a:r>
              <a:rPr sz="1400" dirty="0">
                <a:solidFill>
                  <a:srgbClr val="094162"/>
                </a:solidFill>
                <a:latin typeface="Trebuchet MS"/>
                <a:cs typeface="Trebuchet MS"/>
              </a:rPr>
              <a:t>as</a:t>
            </a:r>
            <a:r>
              <a:rPr sz="1400" spc="-30" dirty="0">
                <a:solidFill>
                  <a:srgbClr val="094162"/>
                </a:solidFill>
                <a:latin typeface="Trebuchet MS"/>
                <a:cs typeface="Trebuchet MS"/>
              </a:rPr>
              <a:t> </a:t>
            </a:r>
            <a:r>
              <a:rPr sz="1400" i="1" dirty="0">
                <a:solidFill>
                  <a:srgbClr val="094162"/>
                </a:solidFill>
                <a:latin typeface="Trebuchet MS"/>
                <a:cs typeface="Trebuchet MS"/>
              </a:rPr>
              <a:t>extremely</a:t>
            </a:r>
            <a:r>
              <a:rPr sz="1400" i="1" spc="-15" dirty="0">
                <a:solidFill>
                  <a:srgbClr val="094162"/>
                </a:solidFill>
                <a:latin typeface="Trebuchet MS"/>
                <a:cs typeface="Trebuchet MS"/>
              </a:rPr>
              <a:t> </a:t>
            </a:r>
            <a:r>
              <a:rPr sz="1400" dirty="0">
                <a:solidFill>
                  <a:srgbClr val="094162"/>
                </a:solidFill>
                <a:latin typeface="Trebuchet MS"/>
                <a:cs typeface="Trebuchet MS"/>
              </a:rPr>
              <a:t>or</a:t>
            </a:r>
            <a:r>
              <a:rPr sz="1400" spc="-30" dirty="0">
                <a:solidFill>
                  <a:srgbClr val="094162"/>
                </a:solidFill>
                <a:latin typeface="Trebuchet MS"/>
                <a:cs typeface="Trebuchet MS"/>
              </a:rPr>
              <a:t> </a:t>
            </a:r>
            <a:r>
              <a:rPr sz="1400" i="1" dirty="0">
                <a:solidFill>
                  <a:srgbClr val="094162"/>
                </a:solidFill>
                <a:latin typeface="Trebuchet MS"/>
                <a:cs typeface="Trebuchet MS"/>
              </a:rPr>
              <a:t>very</a:t>
            </a:r>
            <a:r>
              <a:rPr sz="1400" i="1" spc="-25" dirty="0">
                <a:solidFill>
                  <a:srgbClr val="094162"/>
                </a:solidFill>
                <a:latin typeface="Trebuchet MS"/>
                <a:cs typeface="Trebuchet MS"/>
              </a:rPr>
              <a:t> </a:t>
            </a:r>
            <a:r>
              <a:rPr sz="1400" i="1" spc="-10" dirty="0">
                <a:solidFill>
                  <a:srgbClr val="094162"/>
                </a:solidFill>
                <a:latin typeface="Trebuchet MS"/>
                <a:cs typeface="Trebuchet MS"/>
              </a:rPr>
              <a:t>unimportant </a:t>
            </a:r>
            <a:r>
              <a:rPr sz="1400" dirty="0">
                <a:solidFill>
                  <a:srgbClr val="094162"/>
                </a:solidFill>
                <a:latin typeface="Trebuchet MS"/>
                <a:cs typeface="Trebuchet MS"/>
              </a:rPr>
              <a:t>compared</a:t>
            </a:r>
            <a:r>
              <a:rPr sz="1400" spc="-25" dirty="0">
                <a:solidFill>
                  <a:srgbClr val="094162"/>
                </a:solidFill>
                <a:latin typeface="Trebuchet MS"/>
                <a:cs typeface="Trebuchet MS"/>
              </a:rPr>
              <a:t> </a:t>
            </a:r>
            <a:r>
              <a:rPr sz="1400" dirty="0">
                <a:solidFill>
                  <a:srgbClr val="094162"/>
                </a:solidFill>
                <a:latin typeface="Trebuchet MS"/>
                <a:cs typeface="Trebuchet MS"/>
              </a:rPr>
              <a:t>to</a:t>
            </a:r>
            <a:r>
              <a:rPr sz="1400" spc="-30" dirty="0">
                <a:solidFill>
                  <a:srgbClr val="094162"/>
                </a:solidFill>
                <a:latin typeface="Trebuchet MS"/>
                <a:cs typeface="Trebuchet MS"/>
              </a:rPr>
              <a:t> </a:t>
            </a:r>
            <a:r>
              <a:rPr sz="1400" i="1" spc="-25" dirty="0">
                <a:solidFill>
                  <a:srgbClr val="094162"/>
                </a:solidFill>
                <a:latin typeface="Trebuchet MS"/>
                <a:cs typeface="Trebuchet MS"/>
              </a:rPr>
              <a:t>men</a:t>
            </a:r>
            <a:endParaRPr sz="1400" dirty="0">
              <a:latin typeface="Trebuchet MS"/>
              <a:cs typeface="Trebuchet MS"/>
            </a:endParaRPr>
          </a:p>
          <a:p>
            <a:pPr marL="240665" indent="-227965">
              <a:lnSpc>
                <a:spcPct val="100000"/>
              </a:lnSpc>
              <a:spcBef>
                <a:spcPts val="1010"/>
              </a:spcBef>
              <a:buClr>
                <a:srgbClr val="9AC549"/>
              </a:buClr>
              <a:buSzPct val="89285"/>
              <a:buFont typeface="Wingdings"/>
              <a:buChar char=""/>
              <a:tabLst>
                <a:tab pos="240665" algn="l"/>
              </a:tabLst>
            </a:pPr>
            <a:r>
              <a:rPr sz="1400" dirty="0">
                <a:solidFill>
                  <a:srgbClr val="094162"/>
                </a:solidFill>
                <a:latin typeface="Trebuchet MS"/>
                <a:cs typeface="Trebuchet MS"/>
              </a:rPr>
              <a:t>Most</a:t>
            </a:r>
            <a:r>
              <a:rPr sz="1400" spc="-35" dirty="0">
                <a:solidFill>
                  <a:srgbClr val="094162"/>
                </a:solidFill>
                <a:latin typeface="Trebuchet MS"/>
                <a:cs typeface="Trebuchet MS"/>
              </a:rPr>
              <a:t> </a:t>
            </a:r>
            <a:r>
              <a:rPr sz="1400" dirty="0">
                <a:solidFill>
                  <a:srgbClr val="094162"/>
                </a:solidFill>
                <a:latin typeface="Trebuchet MS"/>
                <a:cs typeface="Trebuchet MS"/>
              </a:rPr>
              <a:t>physician</a:t>
            </a:r>
            <a:r>
              <a:rPr sz="1400" spc="-25" dirty="0">
                <a:solidFill>
                  <a:srgbClr val="094162"/>
                </a:solidFill>
                <a:latin typeface="Trebuchet MS"/>
                <a:cs typeface="Trebuchet MS"/>
              </a:rPr>
              <a:t> </a:t>
            </a:r>
            <a:r>
              <a:rPr sz="1400" dirty="0">
                <a:solidFill>
                  <a:srgbClr val="094162"/>
                </a:solidFill>
                <a:latin typeface="Trebuchet MS"/>
                <a:cs typeface="Trebuchet MS"/>
              </a:rPr>
              <a:t>leaders</a:t>
            </a:r>
            <a:r>
              <a:rPr sz="1400" spc="-25" dirty="0">
                <a:solidFill>
                  <a:srgbClr val="094162"/>
                </a:solidFill>
                <a:latin typeface="Trebuchet MS"/>
                <a:cs typeface="Trebuchet MS"/>
              </a:rPr>
              <a:t> </a:t>
            </a:r>
            <a:r>
              <a:rPr sz="1400" dirty="0">
                <a:solidFill>
                  <a:srgbClr val="094162"/>
                </a:solidFill>
                <a:latin typeface="Trebuchet MS"/>
                <a:cs typeface="Trebuchet MS"/>
              </a:rPr>
              <a:t>are</a:t>
            </a:r>
            <a:r>
              <a:rPr sz="1400" spc="-15" dirty="0">
                <a:solidFill>
                  <a:srgbClr val="094162"/>
                </a:solidFill>
                <a:latin typeface="Trebuchet MS"/>
                <a:cs typeface="Trebuchet MS"/>
              </a:rPr>
              <a:t> </a:t>
            </a:r>
            <a:r>
              <a:rPr sz="1400" dirty="0">
                <a:solidFill>
                  <a:srgbClr val="094162"/>
                </a:solidFill>
                <a:latin typeface="Trebuchet MS"/>
                <a:cs typeface="Trebuchet MS"/>
              </a:rPr>
              <a:t>men</a:t>
            </a:r>
            <a:r>
              <a:rPr sz="1400" spc="-25" dirty="0">
                <a:solidFill>
                  <a:srgbClr val="094162"/>
                </a:solidFill>
                <a:latin typeface="Trebuchet MS"/>
                <a:cs typeface="Trebuchet MS"/>
              </a:rPr>
              <a:t> </a:t>
            </a:r>
            <a:r>
              <a:rPr sz="1400" dirty="0">
                <a:solidFill>
                  <a:srgbClr val="094162"/>
                </a:solidFill>
                <a:latin typeface="Trebuchet MS"/>
                <a:cs typeface="Trebuchet MS"/>
              </a:rPr>
              <a:t>between</a:t>
            </a:r>
            <a:r>
              <a:rPr sz="1400" spc="-30" dirty="0">
                <a:solidFill>
                  <a:srgbClr val="094162"/>
                </a:solidFill>
                <a:latin typeface="Trebuchet MS"/>
                <a:cs typeface="Trebuchet MS"/>
              </a:rPr>
              <a:t> </a:t>
            </a:r>
            <a:r>
              <a:rPr sz="1400" dirty="0">
                <a:solidFill>
                  <a:srgbClr val="094162"/>
                </a:solidFill>
                <a:latin typeface="Trebuchet MS"/>
                <a:cs typeface="Trebuchet MS"/>
              </a:rPr>
              <a:t>the</a:t>
            </a:r>
            <a:r>
              <a:rPr sz="1400" spc="-30" dirty="0">
                <a:solidFill>
                  <a:srgbClr val="094162"/>
                </a:solidFill>
                <a:latin typeface="Trebuchet MS"/>
                <a:cs typeface="Trebuchet MS"/>
              </a:rPr>
              <a:t> </a:t>
            </a:r>
            <a:r>
              <a:rPr sz="1400" dirty="0">
                <a:solidFill>
                  <a:srgbClr val="094162"/>
                </a:solidFill>
                <a:latin typeface="Trebuchet MS"/>
                <a:cs typeface="Trebuchet MS"/>
              </a:rPr>
              <a:t>ages</a:t>
            </a:r>
            <a:r>
              <a:rPr sz="1400" spc="-20" dirty="0">
                <a:solidFill>
                  <a:srgbClr val="094162"/>
                </a:solidFill>
                <a:latin typeface="Trebuchet MS"/>
                <a:cs typeface="Trebuchet MS"/>
              </a:rPr>
              <a:t> </a:t>
            </a:r>
            <a:r>
              <a:rPr sz="1400" dirty="0">
                <a:solidFill>
                  <a:srgbClr val="094162"/>
                </a:solidFill>
                <a:latin typeface="Trebuchet MS"/>
                <a:cs typeface="Trebuchet MS"/>
              </a:rPr>
              <a:t>of</a:t>
            </a:r>
            <a:r>
              <a:rPr sz="1400" spc="-35" dirty="0">
                <a:solidFill>
                  <a:srgbClr val="094162"/>
                </a:solidFill>
                <a:latin typeface="Trebuchet MS"/>
                <a:cs typeface="Trebuchet MS"/>
              </a:rPr>
              <a:t> </a:t>
            </a:r>
            <a:r>
              <a:rPr sz="1400" dirty="0">
                <a:solidFill>
                  <a:srgbClr val="094162"/>
                </a:solidFill>
                <a:latin typeface="Trebuchet MS"/>
                <a:cs typeface="Trebuchet MS"/>
              </a:rPr>
              <a:t>40</a:t>
            </a:r>
            <a:r>
              <a:rPr sz="1400" spc="-20" dirty="0">
                <a:solidFill>
                  <a:srgbClr val="094162"/>
                </a:solidFill>
                <a:latin typeface="Trebuchet MS"/>
                <a:cs typeface="Trebuchet MS"/>
              </a:rPr>
              <a:t> </a:t>
            </a:r>
            <a:r>
              <a:rPr sz="1400" dirty="0">
                <a:solidFill>
                  <a:srgbClr val="094162"/>
                </a:solidFill>
                <a:latin typeface="Trebuchet MS"/>
                <a:cs typeface="Trebuchet MS"/>
              </a:rPr>
              <a:t>and</a:t>
            </a:r>
            <a:r>
              <a:rPr sz="1400" spc="-20" dirty="0">
                <a:solidFill>
                  <a:srgbClr val="094162"/>
                </a:solidFill>
                <a:latin typeface="Trebuchet MS"/>
                <a:cs typeface="Trebuchet MS"/>
              </a:rPr>
              <a:t> </a:t>
            </a:r>
            <a:r>
              <a:rPr sz="1400" spc="-25" dirty="0">
                <a:solidFill>
                  <a:srgbClr val="094162"/>
                </a:solidFill>
                <a:latin typeface="Trebuchet MS"/>
                <a:cs typeface="Trebuchet MS"/>
              </a:rPr>
              <a:t>65</a:t>
            </a:r>
            <a:endParaRPr sz="1400" dirty="0">
              <a:latin typeface="Trebuchet MS"/>
              <a:cs typeface="Trebuchet MS"/>
            </a:endParaRPr>
          </a:p>
          <a:p>
            <a:pPr marL="240665" indent="-227965">
              <a:lnSpc>
                <a:spcPts val="1595"/>
              </a:lnSpc>
              <a:spcBef>
                <a:spcPts val="1035"/>
              </a:spcBef>
              <a:buClr>
                <a:srgbClr val="9AC549"/>
              </a:buClr>
              <a:buSzPct val="89285"/>
              <a:buFont typeface="Wingdings"/>
              <a:buChar char=""/>
              <a:tabLst>
                <a:tab pos="240665" algn="l"/>
              </a:tabLst>
            </a:pPr>
            <a:r>
              <a:rPr sz="1400" dirty="0">
                <a:solidFill>
                  <a:srgbClr val="094162"/>
                </a:solidFill>
                <a:latin typeface="Trebuchet MS"/>
                <a:cs typeface="Trebuchet MS"/>
              </a:rPr>
              <a:t>The</a:t>
            </a:r>
            <a:r>
              <a:rPr sz="1400" spc="-40" dirty="0">
                <a:solidFill>
                  <a:srgbClr val="094162"/>
                </a:solidFill>
                <a:latin typeface="Trebuchet MS"/>
                <a:cs typeface="Trebuchet MS"/>
              </a:rPr>
              <a:t> </a:t>
            </a:r>
            <a:r>
              <a:rPr sz="1400" dirty="0">
                <a:solidFill>
                  <a:srgbClr val="094162"/>
                </a:solidFill>
                <a:latin typeface="Trebuchet MS"/>
                <a:cs typeface="Trebuchet MS"/>
              </a:rPr>
              <a:t>proportion</a:t>
            </a:r>
            <a:r>
              <a:rPr sz="1400" spc="-30" dirty="0">
                <a:solidFill>
                  <a:srgbClr val="094162"/>
                </a:solidFill>
                <a:latin typeface="Trebuchet MS"/>
                <a:cs typeface="Trebuchet MS"/>
              </a:rPr>
              <a:t> </a:t>
            </a:r>
            <a:r>
              <a:rPr sz="1400" dirty="0">
                <a:solidFill>
                  <a:srgbClr val="094162"/>
                </a:solidFill>
                <a:latin typeface="Trebuchet MS"/>
                <a:cs typeface="Trebuchet MS"/>
              </a:rPr>
              <a:t>of</a:t>
            </a:r>
            <a:r>
              <a:rPr sz="1400" spc="-30" dirty="0">
                <a:solidFill>
                  <a:srgbClr val="094162"/>
                </a:solidFill>
                <a:latin typeface="Trebuchet MS"/>
                <a:cs typeface="Trebuchet MS"/>
              </a:rPr>
              <a:t> </a:t>
            </a:r>
            <a:r>
              <a:rPr sz="1400" i="1" dirty="0">
                <a:solidFill>
                  <a:srgbClr val="094162"/>
                </a:solidFill>
                <a:latin typeface="Trebuchet MS"/>
                <a:cs typeface="Trebuchet MS"/>
              </a:rPr>
              <a:t>female</a:t>
            </a:r>
            <a:r>
              <a:rPr sz="1400" i="1" spc="-25" dirty="0">
                <a:solidFill>
                  <a:srgbClr val="094162"/>
                </a:solidFill>
                <a:latin typeface="Trebuchet MS"/>
                <a:cs typeface="Trebuchet MS"/>
              </a:rPr>
              <a:t> </a:t>
            </a:r>
            <a:r>
              <a:rPr sz="1400" dirty="0">
                <a:solidFill>
                  <a:srgbClr val="094162"/>
                </a:solidFill>
                <a:latin typeface="Trebuchet MS"/>
                <a:cs typeface="Trebuchet MS"/>
              </a:rPr>
              <a:t>physician</a:t>
            </a:r>
            <a:r>
              <a:rPr sz="1400" spc="-30" dirty="0">
                <a:solidFill>
                  <a:srgbClr val="094162"/>
                </a:solidFill>
                <a:latin typeface="Trebuchet MS"/>
                <a:cs typeface="Trebuchet MS"/>
              </a:rPr>
              <a:t> </a:t>
            </a:r>
            <a:r>
              <a:rPr sz="1400" dirty="0">
                <a:solidFill>
                  <a:srgbClr val="094162"/>
                </a:solidFill>
                <a:latin typeface="Trebuchet MS"/>
                <a:cs typeface="Trebuchet MS"/>
              </a:rPr>
              <a:t>leadership</a:t>
            </a:r>
            <a:r>
              <a:rPr sz="1400" spc="-30" dirty="0">
                <a:solidFill>
                  <a:srgbClr val="094162"/>
                </a:solidFill>
                <a:latin typeface="Trebuchet MS"/>
                <a:cs typeface="Trebuchet MS"/>
              </a:rPr>
              <a:t> </a:t>
            </a:r>
            <a:r>
              <a:rPr sz="1400" dirty="0">
                <a:solidFill>
                  <a:srgbClr val="094162"/>
                </a:solidFill>
                <a:latin typeface="Trebuchet MS"/>
                <a:cs typeface="Trebuchet MS"/>
              </a:rPr>
              <a:t>is</a:t>
            </a:r>
            <a:r>
              <a:rPr sz="1400" spc="-25" dirty="0">
                <a:solidFill>
                  <a:srgbClr val="094162"/>
                </a:solidFill>
                <a:latin typeface="Trebuchet MS"/>
                <a:cs typeface="Trebuchet MS"/>
              </a:rPr>
              <a:t> </a:t>
            </a:r>
            <a:r>
              <a:rPr sz="1400" dirty="0">
                <a:solidFill>
                  <a:srgbClr val="094162"/>
                </a:solidFill>
                <a:latin typeface="Trebuchet MS"/>
                <a:cs typeface="Trebuchet MS"/>
              </a:rPr>
              <a:t>lower</a:t>
            </a:r>
            <a:r>
              <a:rPr sz="1400" spc="-25" dirty="0">
                <a:solidFill>
                  <a:srgbClr val="094162"/>
                </a:solidFill>
                <a:latin typeface="Trebuchet MS"/>
                <a:cs typeface="Trebuchet MS"/>
              </a:rPr>
              <a:t> </a:t>
            </a:r>
            <a:r>
              <a:rPr sz="1400" dirty="0">
                <a:solidFill>
                  <a:srgbClr val="094162"/>
                </a:solidFill>
                <a:latin typeface="Trebuchet MS"/>
                <a:cs typeface="Trebuchet MS"/>
              </a:rPr>
              <a:t>than</a:t>
            </a:r>
            <a:r>
              <a:rPr sz="1400" spc="-30" dirty="0">
                <a:solidFill>
                  <a:srgbClr val="094162"/>
                </a:solidFill>
                <a:latin typeface="Trebuchet MS"/>
                <a:cs typeface="Trebuchet MS"/>
              </a:rPr>
              <a:t> </a:t>
            </a:r>
            <a:r>
              <a:rPr sz="1400" dirty="0">
                <a:solidFill>
                  <a:srgbClr val="094162"/>
                </a:solidFill>
                <a:latin typeface="Trebuchet MS"/>
                <a:cs typeface="Trebuchet MS"/>
              </a:rPr>
              <a:t>the</a:t>
            </a:r>
            <a:r>
              <a:rPr sz="1400" spc="-40" dirty="0">
                <a:solidFill>
                  <a:srgbClr val="094162"/>
                </a:solidFill>
                <a:latin typeface="Trebuchet MS"/>
                <a:cs typeface="Trebuchet MS"/>
              </a:rPr>
              <a:t> </a:t>
            </a:r>
            <a:r>
              <a:rPr sz="1400" dirty="0">
                <a:solidFill>
                  <a:srgbClr val="094162"/>
                </a:solidFill>
                <a:latin typeface="Trebuchet MS"/>
                <a:cs typeface="Trebuchet MS"/>
              </a:rPr>
              <a:t>proportion</a:t>
            </a:r>
            <a:r>
              <a:rPr sz="1400" spc="-30" dirty="0">
                <a:solidFill>
                  <a:srgbClr val="094162"/>
                </a:solidFill>
                <a:latin typeface="Trebuchet MS"/>
                <a:cs typeface="Trebuchet MS"/>
              </a:rPr>
              <a:t> </a:t>
            </a:r>
            <a:r>
              <a:rPr sz="1400" dirty="0">
                <a:solidFill>
                  <a:srgbClr val="094162"/>
                </a:solidFill>
                <a:latin typeface="Trebuchet MS"/>
                <a:cs typeface="Trebuchet MS"/>
              </a:rPr>
              <a:t>of</a:t>
            </a:r>
            <a:r>
              <a:rPr sz="1400" spc="-30" dirty="0">
                <a:solidFill>
                  <a:srgbClr val="094162"/>
                </a:solidFill>
                <a:latin typeface="Trebuchet MS"/>
                <a:cs typeface="Trebuchet MS"/>
              </a:rPr>
              <a:t> </a:t>
            </a:r>
            <a:r>
              <a:rPr sz="1400" i="1" spc="-10" dirty="0">
                <a:solidFill>
                  <a:srgbClr val="094162"/>
                </a:solidFill>
                <a:latin typeface="Trebuchet MS"/>
                <a:cs typeface="Trebuchet MS"/>
              </a:rPr>
              <a:t>female</a:t>
            </a:r>
            <a:endParaRPr sz="1400" dirty="0">
              <a:latin typeface="Trebuchet MS"/>
              <a:cs typeface="Trebuchet MS"/>
            </a:endParaRPr>
          </a:p>
          <a:p>
            <a:pPr marL="240665">
              <a:lnSpc>
                <a:spcPts val="1595"/>
              </a:lnSpc>
            </a:pPr>
            <a:r>
              <a:rPr sz="1400" dirty="0">
                <a:solidFill>
                  <a:srgbClr val="094162"/>
                </a:solidFill>
                <a:latin typeface="Trebuchet MS"/>
                <a:cs typeface="Trebuchet MS"/>
              </a:rPr>
              <a:t>radiologists</a:t>
            </a:r>
            <a:r>
              <a:rPr sz="1400" spc="-30" dirty="0">
                <a:solidFill>
                  <a:srgbClr val="094162"/>
                </a:solidFill>
                <a:latin typeface="Trebuchet MS"/>
                <a:cs typeface="Trebuchet MS"/>
              </a:rPr>
              <a:t> </a:t>
            </a:r>
            <a:r>
              <a:rPr sz="1400" dirty="0">
                <a:solidFill>
                  <a:srgbClr val="094162"/>
                </a:solidFill>
                <a:latin typeface="Trebuchet MS"/>
                <a:cs typeface="Trebuchet MS"/>
              </a:rPr>
              <a:t>(21%</a:t>
            </a:r>
            <a:r>
              <a:rPr sz="1400" spc="-30" dirty="0">
                <a:solidFill>
                  <a:srgbClr val="094162"/>
                </a:solidFill>
                <a:latin typeface="Trebuchet MS"/>
                <a:cs typeface="Trebuchet MS"/>
              </a:rPr>
              <a:t> </a:t>
            </a:r>
            <a:r>
              <a:rPr sz="1400" dirty="0">
                <a:solidFill>
                  <a:srgbClr val="094162"/>
                </a:solidFill>
                <a:latin typeface="Trebuchet MS"/>
                <a:cs typeface="Trebuchet MS"/>
              </a:rPr>
              <a:t>and</a:t>
            </a:r>
            <a:r>
              <a:rPr sz="1400" spc="-30" dirty="0">
                <a:solidFill>
                  <a:srgbClr val="094162"/>
                </a:solidFill>
                <a:latin typeface="Trebuchet MS"/>
                <a:cs typeface="Trebuchet MS"/>
              </a:rPr>
              <a:t> </a:t>
            </a:r>
            <a:r>
              <a:rPr sz="1400" dirty="0">
                <a:solidFill>
                  <a:srgbClr val="094162"/>
                </a:solidFill>
                <a:latin typeface="Trebuchet MS"/>
                <a:cs typeface="Trebuchet MS"/>
              </a:rPr>
              <a:t>28%,</a:t>
            </a:r>
            <a:r>
              <a:rPr sz="1400" spc="-25" dirty="0">
                <a:solidFill>
                  <a:srgbClr val="094162"/>
                </a:solidFill>
                <a:latin typeface="Trebuchet MS"/>
                <a:cs typeface="Trebuchet MS"/>
              </a:rPr>
              <a:t> </a:t>
            </a:r>
            <a:r>
              <a:rPr sz="1400" spc="-10" dirty="0">
                <a:solidFill>
                  <a:srgbClr val="094162"/>
                </a:solidFill>
                <a:latin typeface="Trebuchet MS"/>
                <a:cs typeface="Trebuchet MS"/>
              </a:rPr>
              <a:t>respectively)</a:t>
            </a:r>
            <a:endParaRPr sz="1400" dirty="0">
              <a:latin typeface="Trebuchet MS"/>
              <a:cs typeface="Trebuchet MS"/>
            </a:endParaRPr>
          </a:p>
          <a:p>
            <a:pPr>
              <a:lnSpc>
                <a:spcPct val="100000"/>
              </a:lnSpc>
              <a:spcBef>
                <a:spcPts val="1365"/>
              </a:spcBef>
            </a:pPr>
            <a:endParaRPr sz="1400" dirty="0">
              <a:latin typeface="Trebuchet MS"/>
              <a:cs typeface="Trebuchet MS"/>
            </a:endParaRPr>
          </a:p>
          <a:p>
            <a:pPr marL="491490">
              <a:lnSpc>
                <a:spcPct val="100000"/>
              </a:lnSpc>
            </a:pPr>
            <a:r>
              <a:rPr sz="1400" b="1" dirty="0">
                <a:solidFill>
                  <a:srgbClr val="585858"/>
                </a:solidFill>
                <a:latin typeface="Trebuchet MS"/>
                <a:cs typeface="Trebuchet MS"/>
              </a:rPr>
              <a:t>Feelings</a:t>
            </a:r>
            <a:r>
              <a:rPr sz="1400" b="1" spc="-35" dirty="0">
                <a:solidFill>
                  <a:srgbClr val="585858"/>
                </a:solidFill>
                <a:latin typeface="Trebuchet MS"/>
                <a:cs typeface="Trebuchet MS"/>
              </a:rPr>
              <a:t> </a:t>
            </a:r>
            <a:r>
              <a:rPr sz="1400" b="1" dirty="0">
                <a:solidFill>
                  <a:srgbClr val="585858"/>
                </a:solidFill>
                <a:latin typeface="Trebuchet MS"/>
                <a:cs typeface="Trebuchet MS"/>
              </a:rPr>
              <a:t>about</a:t>
            </a:r>
            <a:r>
              <a:rPr sz="1400" b="1" spc="-30" dirty="0">
                <a:solidFill>
                  <a:srgbClr val="585858"/>
                </a:solidFill>
                <a:latin typeface="Trebuchet MS"/>
                <a:cs typeface="Trebuchet MS"/>
              </a:rPr>
              <a:t> </a:t>
            </a:r>
            <a:r>
              <a:rPr sz="1400" b="1" dirty="0">
                <a:solidFill>
                  <a:srgbClr val="585858"/>
                </a:solidFill>
                <a:latin typeface="Trebuchet MS"/>
                <a:cs typeface="Trebuchet MS"/>
              </a:rPr>
              <a:t>Ownership</a:t>
            </a:r>
            <a:r>
              <a:rPr sz="1400" b="1" spc="-40" dirty="0">
                <a:solidFill>
                  <a:srgbClr val="585858"/>
                </a:solidFill>
                <a:latin typeface="Trebuchet MS"/>
                <a:cs typeface="Trebuchet MS"/>
              </a:rPr>
              <a:t> </a:t>
            </a:r>
            <a:r>
              <a:rPr sz="1400" b="1" dirty="0">
                <a:solidFill>
                  <a:srgbClr val="585858"/>
                </a:solidFill>
                <a:latin typeface="Trebuchet MS"/>
                <a:cs typeface="Trebuchet MS"/>
              </a:rPr>
              <a:t>by</a:t>
            </a:r>
            <a:r>
              <a:rPr sz="1400" b="1" spc="-25" dirty="0">
                <a:solidFill>
                  <a:srgbClr val="585858"/>
                </a:solidFill>
                <a:latin typeface="Trebuchet MS"/>
                <a:cs typeface="Trebuchet MS"/>
              </a:rPr>
              <a:t> </a:t>
            </a:r>
            <a:r>
              <a:rPr sz="1400" b="1" spc="-10" dirty="0">
                <a:solidFill>
                  <a:srgbClr val="585858"/>
                </a:solidFill>
                <a:latin typeface="Trebuchet MS"/>
                <a:cs typeface="Trebuchet MS"/>
              </a:rPr>
              <a:t>Gender</a:t>
            </a:r>
            <a:endParaRPr sz="1400" dirty="0">
              <a:latin typeface="Trebuchet MS"/>
              <a:cs typeface="Trebuchet MS"/>
            </a:endParaRPr>
          </a:p>
          <a:p>
            <a:pPr marR="6624320" algn="ctr">
              <a:lnSpc>
                <a:spcPct val="100000"/>
              </a:lnSpc>
              <a:spcBef>
                <a:spcPts val="575"/>
              </a:spcBef>
            </a:pPr>
            <a:r>
              <a:rPr sz="1050" b="1" spc="-20" dirty="0">
                <a:solidFill>
                  <a:srgbClr val="585858"/>
                </a:solidFill>
                <a:latin typeface="Trebuchet MS"/>
                <a:cs typeface="Trebuchet MS"/>
              </a:rPr>
              <a:t>100%</a:t>
            </a:r>
            <a:endParaRPr sz="1050" dirty="0">
              <a:latin typeface="Trebuchet MS"/>
              <a:cs typeface="Trebuchet MS"/>
            </a:endParaRPr>
          </a:p>
          <a:p>
            <a:pPr marR="1038225" algn="ctr">
              <a:lnSpc>
                <a:spcPct val="100000"/>
              </a:lnSpc>
              <a:spcBef>
                <a:spcPts val="515"/>
              </a:spcBef>
            </a:pPr>
            <a:r>
              <a:rPr sz="1050" b="1" spc="-25" dirty="0">
                <a:solidFill>
                  <a:srgbClr val="FFFFFF"/>
                </a:solidFill>
                <a:latin typeface="Trebuchet MS"/>
                <a:cs typeface="Trebuchet MS"/>
              </a:rPr>
              <a:t>21%</a:t>
            </a:r>
            <a:endParaRPr sz="1050" dirty="0">
              <a:latin typeface="Trebuchet MS"/>
              <a:cs typeface="Trebuchet MS"/>
            </a:endParaRPr>
          </a:p>
        </p:txBody>
      </p:sp>
      <p:sp>
        <p:nvSpPr>
          <p:cNvPr id="20" name="object 20"/>
          <p:cNvSpPr txBox="1"/>
          <p:nvPr/>
        </p:nvSpPr>
        <p:spPr>
          <a:xfrm>
            <a:off x="195878" y="4960303"/>
            <a:ext cx="273050" cy="185420"/>
          </a:xfrm>
          <a:prstGeom prst="rect">
            <a:avLst/>
          </a:prstGeom>
        </p:spPr>
        <p:txBody>
          <a:bodyPr vert="horz" wrap="square" lIns="0" tIns="12700" rIns="0" bIns="0" rtlCol="0">
            <a:spAutoFit/>
          </a:bodyPr>
          <a:lstStyle/>
          <a:p>
            <a:pPr marL="12700">
              <a:lnSpc>
                <a:spcPct val="100000"/>
              </a:lnSpc>
              <a:spcBef>
                <a:spcPts val="100"/>
              </a:spcBef>
            </a:pPr>
            <a:r>
              <a:rPr sz="1050" b="1" spc="-25" dirty="0">
                <a:solidFill>
                  <a:srgbClr val="585858"/>
                </a:solidFill>
                <a:latin typeface="Trebuchet MS"/>
                <a:cs typeface="Trebuchet MS"/>
              </a:rPr>
              <a:t>20%</a:t>
            </a:r>
            <a:endParaRPr sz="1050" dirty="0">
              <a:latin typeface="Trebuchet MS"/>
              <a:cs typeface="Trebuchet MS"/>
            </a:endParaRPr>
          </a:p>
        </p:txBody>
      </p:sp>
      <p:sp>
        <p:nvSpPr>
          <p:cNvPr id="21" name="object 21"/>
          <p:cNvSpPr txBox="1"/>
          <p:nvPr/>
        </p:nvSpPr>
        <p:spPr>
          <a:xfrm>
            <a:off x="195878" y="4540518"/>
            <a:ext cx="273050" cy="185420"/>
          </a:xfrm>
          <a:prstGeom prst="rect">
            <a:avLst/>
          </a:prstGeom>
        </p:spPr>
        <p:txBody>
          <a:bodyPr vert="horz" wrap="square" lIns="0" tIns="12700" rIns="0" bIns="0" rtlCol="0">
            <a:spAutoFit/>
          </a:bodyPr>
          <a:lstStyle/>
          <a:p>
            <a:pPr marL="12700">
              <a:lnSpc>
                <a:spcPct val="100000"/>
              </a:lnSpc>
              <a:spcBef>
                <a:spcPts val="100"/>
              </a:spcBef>
            </a:pPr>
            <a:r>
              <a:rPr sz="1050" b="1" spc="-25" dirty="0">
                <a:solidFill>
                  <a:srgbClr val="585858"/>
                </a:solidFill>
                <a:latin typeface="Trebuchet MS"/>
                <a:cs typeface="Trebuchet MS"/>
              </a:rPr>
              <a:t>40%</a:t>
            </a:r>
            <a:endParaRPr sz="1050" dirty="0">
              <a:latin typeface="Trebuchet MS"/>
              <a:cs typeface="Trebuchet MS"/>
            </a:endParaRPr>
          </a:p>
        </p:txBody>
      </p:sp>
      <p:sp>
        <p:nvSpPr>
          <p:cNvPr id="22" name="object 22"/>
          <p:cNvSpPr txBox="1"/>
          <p:nvPr/>
        </p:nvSpPr>
        <p:spPr>
          <a:xfrm>
            <a:off x="195878" y="4120732"/>
            <a:ext cx="273050" cy="185420"/>
          </a:xfrm>
          <a:prstGeom prst="rect">
            <a:avLst/>
          </a:prstGeom>
        </p:spPr>
        <p:txBody>
          <a:bodyPr vert="horz" wrap="square" lIns="0" tIns="12700" rIns="0" bIns="0" rtlCol="0">
            <a:spAutoFit/>
          </a:bodyPr>
          <a:lstStyle/>
          <a:p>
            <a:pPr marL="12700">
              <a:lnSpc>
                <a:spcPct val="100000"/>
              </a:lnSpc>
              <a:spcBef>
                <a:spcPts val="100"/>
              </a:spcBef>
            </a:pPr>
            <a:r>
              <a:rPr sz="1050" b="1" spc="-25" dirty="0">
                <a:solidFill>
                  <a:srgbClr val="585858"/>
                </a:solidFill>
                <a:latin typeface="Trebuchet MS"/>
                <a:cs typeface="Trebuchet MS"/>
              </a:rPr>
              <a:t>60%</a:t>
            </a:r>
            <a:endParaRPr sz="1050" dirty="0">
              <a:latin typeface="Trebuchet MS"/>
              <a:cs typeface="Trebuchet MS"/>
            </a:endParaRPr>
          </a:p>
        </p:txBody>
      </p:sp>
      <p:sp>
        <p:nvSpPr>
          <p:cNvPr id="23" name="object 23"/>
          <p:cNvSpPr txBox="1"/>
          <p:nvPr/>
        </p:nvSpPr>
        <p:spPr>
          <a:xfrm>
            <a:off x="195878" y="3700946"/>
            <a:ext cx="273050" cy="185420"/>
          </a:xfrm>
          <a:prstGeom prst="rect">
            <a:avLst/>
          </a:prstGeom>
        </p:spPr>
        <p:txBody>
          <a:bodyPr vert="horz" wrap="square" lIns="0" tIns="12700" rIns="0" bIns="0" rtlCol="0">
            <a:spAutoFit/>
          </a:bodyPr>
          <a:lstStyle/>
          <a:p>
            <a:pPr marL="12700">
              <a:lnSpc>
                <a:spcPct val="100000"/>
              </a:lnSpc>
              <a:spcBef>
                <a:spcPts val="100"/>
              </a:spcBef>
            </a:pPr>
            <a:r>
              <a:rPr sz="1050" b="1" spc="-25" dirty="0">
                <a:solidFill>
                  <a:srgbClr val="585858"/>
                </a:solidFill>
                <a:latin typeface="Trebuchet MS"/>
                <a:cs typeface="Trebuchet MS"/>
              </a:rPr>
              <a:t>80%</a:t>
            </a:r>
            <a:endParaRPr sz="1050" dirty="0">
              <a:latin typeface="Trebuchet MS"/>
              <a:cs typeface="Trebuchet MS"/>
            </a:endParaRPr>
          </a:p>
        </p:txBody>
      </p:sp>
      <p:pic>
        <p:nvPicPr>
          <p:cNvPr id="24" name="object 24"/>
          <p:cNvPicPr/>
          <p:nvPr/>
        </p:nvPicPr>
        <p:blipFill>
          <a:blip r:embed="rId9" cstate="print"/>
          <a:stretch>
            <a:fillRect/>
          </a:stretch>
        </p:blipFill>
        <p:spPr>
          <a:xfrm>
            <a:off x="547115" y="5876544"/>
            <a:ext cx="86105" cy="86105"/>
          </a:xfrm>
          <a:prstGeom prst="rect">
            <a:avLst/>
          </a:prstGeom>
        </p:spPr>
      </p:pic>
      <p:pic>
        <p:nvPicPr>
          <p:cNvPr id="25" name="object 25"/>
          <p:cNvPicPr/>
          <p:nvPr/>
        </p:nvPicPr>
        <p:blipFill>
          <a:blip r:embed="rId10" cstate="print"/>
          <a:stretch>
            <a:fillRect/>
          </a:stretch>
        </p:blipFill>
        <p:spPr>
          <a:xfrm>
            <a:off x="547115" y="6105905"/>
            <a:ext cx="86105" cy="86867"/>
          </a:xfrm>
          <a:prstGeom prst="rect">
            <a:avLst/>
          </a:prstGeom>
        </p:spPr>
      </p:pic>
      <p:pic>
        <p:nvPicPr>
          <p:cNvPr id="26" name="object 26"/>
          <p:cNvPicPr/>
          <p:nvPr/>
        </p:nvPicPr>
        <p:blipFill>
          <a:blip r:embed="rId11" cstate="print"/>
          <a:stretch>
            <a:fillRect/>
          </a:stretch>
        </p:blipFill>
        <p:spPr>
          <a:xfrm>
            <a:off x="547115" y="6336029"/>
            <a:ext cx="86105" cy="86105"/>
          </a:xfrm>
          <a:prstGeom prst="rect">
            <a:avLst/>
          </a:prstGeom>
        </p:spPr>
      </p:pic>
      <p:sp>
        <p:nvSpPr>
          <p:cNvPr id="27" name="object 27"/>
          <p:cNvSpPr txBox="1"/>
          <p:nvPr/>
        </p:nvSpPr>
        <p:spPr>
          <a:xfrm>
            <a:off x="78739" y="5380089"/>
            <a:ext cx="11821160" cy="1435735"/>
          </a:xfrm>
          <a:prstGeom prst="rect">
            <a:avLst/>
          </a:prstGeom>
        </p:spPr>
        <p:txBody>
          <a:bodyPr vert="horz" wrap="square" lIns="0" tIns="12700" rIns="0" bIns="0" rtlCol="0">
            <a:spAutoFit/>
          </a:bodyPr>
          <a:lstStyle/>
          <a:p>
            <a:pPr marL="207645">
              <a:lnSpc>
                <a:spcPct val="100000"/>
              </a:lnSpc>
              <a:spcBef>
                <a:spcPts val="100"/>
              </a:spcBef>
            </a:pPr>
            <a:r>
              <a:rPr sz="1050" b="1" spc="-25" dirty="0">
                <a:solidFill>
                  <a:srgbClr val="585858"/>
                </a:solidFill>
                <a:latin typeface="Trebuchet MS"/>
                <a:cs typeface="Trebuchet MS"/>
              </a:rPr>
              <a:t>0%</a:t>
            </a:r>
            <a:endParaRPr sz="1050" dirty="0">
              <a:latin typeface="Trebuchet MS"/>
              <a:cs typeface="Trebuchet MS"/>
            </a:endParaRPr>
          </a:p>
          <a:p>
            <a:pPr marL="1189990">
              <a:lnSpc>
                <a:spcPct val="100000"/>
              </a:lnSpc>
              <a:spcBef>
                <a:spcPts val="50"/>
              </a:spcBef>
              <a:tabLst>
                <a:tab pos="2779395" algn="l"/>
              </a:tabLst>
            </a:pPr>
            <a:r>
              <a:rPr sz="1050" b="1" spc="-20" dirty="0">
                <a:solidFill>
                  <a:srgbClr val="585858"/>
                </a:solidFill>
                <a:latin typeface="Trebuchet MS"/>
                <a:cs typeface="Trebuchet MS"/>
              </a:rPr>
              <a:t>Male</a:t>
            </a:r>
            <a:r>
              <a:rPr sz="1050" b="1" dirty="0">
                <a:solidFill>
                  <a:srgbClr val="585858"/>
                </a:solidFill>
                <a:latin typeface="Trebuchet MS"/>
                <a:cs typeface="Trebuchet MS"/>
              </a:rPr>
              <a:t>	</a:t>
            </a:r>
            <a:r>
              <a:rPr sz="1050" b="1" spc="-10" dirty="0">
                <a:solidFill>
                  <a:srgbClr val="585858"/>
                </a:solidFill>
                <a:latin typeface="Trebuchet MS"/>
                <a:cs typeface="Trebuchet MS"/>
              </a:rPr>
              <a:t>Female</a:t>
            </a:r>
            <a:endParaRPr sz="1050" dirty="0">
              <a:latin typeface="Trebuchet MS"/>
              <a:cs typeface="Trebuchet MS"/>
            </a:endParaRPr>
          </a:p>
          <a:p>
            <a:pPr marL="575945" marR="8707755">
              <a:lnSpc>
                <a:spcPct val="143400"/>
              </a:lnSpc>
              <a:spcBef>
                <a:spcPts val="315"/>
              </a:spcBef>
            </a:pPr>
            <a:r>
              <a:rPr sz="1050" b="1" dirty="0">
                <a:solidFill>
                  <a:srgbClr val="585858"/>
                </a:solidFill>
                <a:latin typeface="Trebuchet MS"/>
                <a:cs typeface="Trebuchet MS"/>
              </a:rPr>
              <a:t>Top</a:t>
            </a:r>
            <a:r>
              <a:rPr sz="1050" b="1" spc="-20" dirty="0">
                <a:solidFill>
                  <a:srgbClr val="585858"/>
                </a:solidFill>
                <a:latin typeface="Trebuchet MS"/>
                <a:cs typeface="Trebuchet MS"/>
              </a:rPr>
              <a:t> </a:t>
            </a:r>
            <a:r>
              <a:rPr sz="1050" b="1" dirty="0">
                <a:solidFill>
                  <a:srgbClr val="585858"/>
                </a:solidFill>
                <a:latin typeface="Trebuchet MS"/>
                <a:cs typeface="Trebuchet MS"/>
              </a:rPr>
              <a:t>2</a:t>
            </a:r>
            <a:r>
              <a:rPr sz="1050" b="1" spc="-25" dirty="0">
                <a:solidFill>
                  <a:srgbClr val="585858"/>
                </a:solidFill>
                <a:latin typeface="Trebuchet MS"/>
                <a:cs typeface="Trebuchet MS"/>
              </a:rPr>
              <a:t> </a:t>
            </a:r>
            <a:r>
              <a:rPr sz="1050" b="1" dirty="0">
                <a:solidFill>
                  <a:srgbClr val="585858"/>
                </a:solidFill>
                <a:latin typeface="Trebuchet MS"/>
                <a:cs typeface="Trebuchet MS"/>
              </a:rPr>
              <a:t>Box</a:t>
            </a:r>
            <a:r>
              <a:rPr sz="1050" b="1" spc="-20" dirty="0">
                <a:solidFill>
                  <a:srgbClr val="585858"/>
                </a:solidFill>
                <a:latin typeface="Trebuchet MS"/>
                <a:cs typeface="Trebuchet MS"/>
              </a:rPr>
              <a:t> </a:t>
            </a:r>
            <a:r>
              <a:rPr sz="1050" b="1" dirty="0">
                <a:solidFill>
                  <a:srgbClr val="585858"/>
                </a:solidFill>
                <a:latin typeface="Trebuchet MS"/>
                <a:cs typeface="Trebuchet MS"/>
              </a:rPr>
              <a:t>(Extremely…,</a:t>
            </a:r>
            <a:r>
              <a:rPr sz="1050" b="1" spc="-35" dirty="0">
                <a:solidFill>
                  <a:srgbClr val="585858"/>
                </a:solidFill>
                <a:latin typeface="Trebuchet MS"/>
                <a:cs typeface="Trebuchet MS"/>
              </a:rPr>
              <a:t> </a:t>
            </a:r>
            <a:r>
              <a:rPr sz="1050" b="1" dirty="0">
                <a:solidFill>
                  <a:srgbClr val="585858"/>
                </a:solidFill>
                <a:latin typeface="Trebuchet MS"/>
                <a:cs typeface="Trebuchet MS"/>
              </a:rPr>
              <a:t>Very</a:t>
            </a:r>
            <a:r>
              <a:rPr sz="1050" b="1" spc="-25" dirty="0">
                <a:solidFill>
                  <a:srgbClr val="585858"/>
                </a:solidFill>
                <a:latin typeface="Trebuchet MS"/>
                <a:cs typeface="Trebuchet MS"/>
              </a:rPr>
              <a:t> </a:t>
            </a:r>
            <a:r>
              <a:rPr sz="1050" b="1" spc="-10" dirty="0">
                <a:solidFill>
                  <a:srgbClr val="585858"/>
                </a:solidFill>
                <a:latin typeface="Trebuchet MS"/>
                <a:cs typeface="Trebuchet MS"/>
              </a:rPr>
              <a:t>Important) </a:t>
            </a:r>
            <a:r>
              <a:rPr sz="1050" b="1" dirty="0">
                <a:solidFill>
                  <a:srgbClr val="585858"/>
                </a:solidFill>
                <a:latin typeface="Trebuchet MS"/>
                <a:cs typeface="Trebuchet MS"/>
              </a:rPr>
              <a:t>Moderately</a:t>
            </a:r>
            <a:r>
              <a:rPr sz="1050" b="1" spc="-70" dirty="0">
                <a:solidFill>
                  <a:srgbClr val="585858"/>
                </a:solidFill>
                <a:latin typeface="Trebuchet MS"/>
                <a:cs typeface="Trebuchet MS"/>
              </a:rPr>
              <a:t> </a:t>
            </a:r>
            <a:r>
              <a:rPr sz="1050" b="1" spc="-10" dirty="0">
                <a:solidFill>
                  <a:srgbClr val="585858"/>
                </a:solidFill>
                <a:latin typeface="Trebuchet MS"/>
                <a:cs typeface="Trebuchet MS"/>
              </a:rPr>
              <a:t>Important</a:t>
            </a:r>
            <a:endParaRPr sz="1050" dirty="0">
              <a:latin typeface="Trebuchet MS"/>
              <a:cs typeface="Trebuchet MS"/>
            </a:endParaRPr>
          </a:p>
          <a:p>
            <a:pPr marL="575945">
              <a:lnSpc>
                <a:spcPct val="100000"/>
              </a:lnSpc>
              <a:spcBef>
                <a:spcPts val="545"/>
              </a:spcBef>
            </a:pPr>
            <a:r>
              <a:rPr sz="1050" b="1" dirty="0">
                <a:solidFill>
                  <a:srgbClr val="585858"/>
                </a:solidFill>
                <a:latin typeface="Trebuchet MS"/>
                <a:cs typeface="Trebuchet MS"/>
              </a:rPr>
              <a:t>Bottom</a:t>
            </a:r>
            <a:r>
              <a:rPr sz="1050" b="1" spc="-15" dirty="0">
                <a:solidFill>
                  <a:srgbClr val="585858"/>
                </a:solidFill>
                <a:latin typeface="Trebuchet MS"/>
                <a:cs typeface="Trebuchet MS"/>
              </a:rPr>
              <a:t> </a:t>
            </a:r>
            <a:r>
              <a:rPr sz="1050" b="1" dirty="0">
                <a:solidFill>
                  <a:srgbClr val="585858"/>
                </a:solidFill>
                <a:latin typeface="Trebuchet MS"/>
                <a:cs typeface="Trebuchet MS"/>
              </a:rPr>
              <a:t>2</a:t>
            </a:r>
            <a:r>
              <a:rPr sz="1050" b="1" spc="-20" dirty="0">
                <a:solidFill>
                  <a:srgbClr val="585858"/>
                </a:solidFill>
                <a:latin typeface="Trebuchet MS"/>
                <a:cs typeface="Trebuchet MS"/>
              </a:rPr>
              <a:t> </a:t>
            </a:r>
            <a:r>
              <a:rPr sz="1050" b="1" dirty="0">
                <a:solidFill>
                  <a:srgbClr val="585858"/>
                </a:solidFill>
                <a:latin typeface="Trebuchet MS"/>
                <a:cs typeface="Trebuchet MS"/>
              </a:rPr>
              <a:t>Box</a:t>
            </a:r>
            <a:r>
              <a:rPr sz="1050" b="1" spc="-15" dirty="0">
                <a:solidFill>
                  <a:srgbClr val="585858"/>
                </a:solidFill>
                <a:latin typeface="Trebuchet MS"/>
                <a:cs typeface="Trebuchet MS"/>
              </a:rPr>
              <a:t> </a:t>
            </a:r>
            <a:r>
              <a:rPr sz="1050" b="1" dirty="0">
                <a:solidFill>
                  <a:srgbClr val="585858"/>
                </a:solidFill>
                <a:latin typeface="Trebuchet MS"/>
                <a:cs typeface="Trebuchet MS"/>
              </a:rPr>
              <a:t>(Not</a:t>
            </a:r>
            <a:r>
              <a:rPr sz="1050" b="1" spc="-20" dirty="0">
                <a:solidFill>
                  <a:srgbClr val="585858"/>
                </a:solidFill>
                <a:latin typeface="Trebuchet MS"/>
                <a:cs typeface="Trebuchet MS"/>
              </a:rPr>
              <a:t> </a:t>
            </a:r>
            <a:r>
              <a:rPr sz="1050" b="1" dirty="0">
                <a:solidFill>
                  <a:srgbClr val="585858"/>
                </a:solidFill>
                <a:latin typeface="Trebuchet MS"/>
                <a:cs typeface="Trebuchet MS"/>
              </a:rPr>
              <a:t>Very…,</a:t>
            </a:r>
            <a:r>
              <a:rPr sz="1050" b="1" spc="-25" dirty="0">
                <a:solidFill>
                  <a:srgbClr val="585858"/>
                </a:solidFill>
                <a:latin typeface="Trebuchet MS"/>
                <a:cs typeface="Trebuchet MS"/>
              </a:rPr>
              <a:t> </a:t>
            </a:r>
            <a:r>
              <a:rPr sz="1050" b="1" dirty="0">
                <a:solidFill>
                  <a:srgbClr val="585858"/>
                </a:solidFill>
                <a:latin typeface="Trebuchet MS"/>
                <a:cs typeface="Trebuchet MS"/>
              </a:rPr>
              <a:t>Not</a:t>
            </a:r>
            <a:r>
              <a:rPr sz="1050" b="1" spc="-20" dirty="0">
                <a:solidFill>
                  <a:srgbClr val="585858"/>
                </a:solidFill>
                <a:latin typeface="Trebuchet MS"/>
                <a:cs typeface="Trebuchet MS"/>
              </a:rPr>
              <a:t> </a:t>
            </a:r>
            <a:r>
              <a:rPr sz="1050" b="1" dirty="0">
                <a:solidFill>
                  <a:srgbClr val="585858"/>
                </a:solidFill>
                <a:latin typeface="Trebuchet MS"/>
                <a:cs typeface="Trebuchet MS"/>
              </a:rPr>
              <a:t>at</a:t>
            </a:r>
            <a:r>
              <a:rPr sz="1050" b="1" spc="-10" dirty="0">
                <a:solidFill>
                  <a:srgbClr val="585858"/>
                </a:solidFill>
                <a:latin typeface="Trebuchet MS"/>
                <a:cs typeface="Trebuchet MS"/>
              </a:rPr>
              <a:t> </a:t>
            </a:r>
            <a:r>
              <a:rPr sz="1050" b="1" dirty="0">
                <a:solidFill>
                  <a:srgbClr val="585858"/>
                </a:solidFill>
                <a:latin typeface="Trebuchet MS"/>
                <a:cs typeface="Trebuchet MS"/>
              </a:rPr>
              <a:t>All</a:t>
            </a:r>
            <a:r>
              <a:rPr sz="1050" b="1" spc="-25" dirty="0">
                <a:solidFill>
                  <a:srgbClr val="585858"/>
                </a:solidFill>
                <a:latin typeface="Trebuchet MS"/>
                <a:cs typeface="Trebuchet MS"/>
              </a:rPr>
              <a:t> </a:t>
            </a:r>
            <a:r>
              <a:rPr sz="1050" b="1" spc="-10" dirty="0">
                <a:solidFill>
                  <a:srgbClr val="585858"/>
                </a:solidFill>
                <a:latin typeface="Trebuchet MS"/>
                <a:cs typeface="Trebuchet MS"/>
              </a:rPr>
              <a:t>Important)</a:t>
            </a:r>
            <a:endParaRPr sz="1050" dirty="0">
              <a:latin typeface="Trebuchet MS"/>
              <a:cs typeface="Trebuchet MS"/>
            </a:endParaRPr>
          </a:p>
          <a:p>
            <a:pPr marL="12700" marR="5080">
              <a:lnSpc>
                <a:spcPct val="100000"/>
              </a:lnSpc>
              <a:spcBef>
                <a:spcPts val="875"/>
              </a:spcBef>
            </a:pPr>
            <a:r>
              <a:rPr sz="800" dirty="0">
                <a:latin typeface="Trebuchet MS"/>
                <a:cs typeface="Trebuchet MS"/>
              </a:rPr>
              <a:t>Q1:</a:t>
            </a:r>
            <a:r>
              <a:rPr sz="800" spc="-20" dirty="0">
                <a:latin typeface="Trebuchet MS"/>
                <a:cs typeface="Trebuchet MS"/>
              </a:rPr>
              <a:t> </a:t>
            </a:r>
            <a:r>
              <a:rPr sz="800" dirty="0">
                <a:latin typeface="Trebuchet MS"/>
                <a:cs typeface="Trebuchet MS"/>
              </a:rPr>
              <a:t>Please</a:t>
            </a:r>
            <a:r>
              <a:rPr sz="800" spc="-15" dirty="0">
                <a:latin typeface="Trebuchet MS"/>
                <a:cs typeface="Trebuchet MS"/>
              </a:rPr>
              <a:t> </a:t>
            </a:r>
            <a:r>
              <a:rPr sz="800" dirty="0">
                <a:latin typeface="Trebuchet MS"/>
                <a:cs typeface="Trebuchet MS"/>
              </a:rPr>
              <a:t>indicate</a:t>
            </a:r>
            <a:r>
              <a:rPr sz="800" spc="-25" dirty="0">
                <a:latin typeface="Trebuchet MS"/>
                <a:cs typeface="Trebuchet MS"/>
              </a:rPr>
              <a:t> </a:t>
            </a:r>
            <a:r>
              <a:rPr sz="800" dirty="0">
                <a:latin typeface="Trebuchet MS"/>
                <a:cs typeface="Trebuchet MS"/>
              </a:rPr>
              <a:t>how</a:t>
            </a:r>
            <a:r>
              <a:rPr sz="800" spc="-30" dirty="0">
                <a:latin typeface="Trebuchet MS"/>
                <a:cs typeface="Trebuchet MS"/>
              </a:rPr>
              <a:t> </a:t>
            </a:r>
            <a:r>
              <a:rPr sz="800" dirty="0">
                <a:latin typeface="Trebuchet MS"/>
                <a:cs typeface="Trebuchet MS"/>
              </a:rPr>
              <a:t>many</a:t>
            </a:r>
            <a:r>
              <a:rPr sz="800" spc="-15" dirty="0">
                <a:latin typeface="Trebuchet MS"/>
                <a:cs typeface="Trebuchet MS"/>
              </a:rPr>
              <a:t> </a:t>
            </a:r>
            <a:r>
              <a:rPr sz="800" dirty="0">
                <a:latin typeface="Trebuchet MS"/>
                <a:cs typeface="Trebuchet MS"/>
              </a:rPr>
              <a:t>of</a:t>
            </a:r>
            <a:r>
              <a:rPr sz="800" spc="-30" dirty="0">
                <a:latin typeface="Trebuchet MS"/>
                <a:cs typeface="Trebuchet MS"/>
              </a:rPr>
              <a:t> </a:t>
            </a:r>
            <a:r>
              <a:rPr sz="800" dirty="0">
                <a:latin typeface="Trebuchet MS"/>
                <a:cs typeface="Trebuchet MS"/>
              </a:rPr>
              <a:t>the</a:t>
            </a:r>
            <a:r>
              <a:rPr sz="800" spc="-25" dirty="0">
                <a:latin typeface="Trebuchet MS"/>
                <a:cs typeface="Trebuchet MS"/>
              </a:rPr>
              <a:t> </a:t>
            </a:r>
            <a:r>
              <a:rPr sz="800" dirty="0">
                <a:latin typeface="Trebuchet MS"/>
                <a:cs typeface="Trebuchet MS"/>
              </a:rPr>
              <a:t>...</a:t>
            </a:r>
            <a:r>
              <a:rPr sz="800" spc="-15" dirty="0">
                <a:latin typeface="Trebuchet MS"/>
                <a:cs typeface="Trebuchet MS"/>
              </a:rPr>
              <a:t> </a:t>
            </a:r>
            <a:r>
              <a:rPr sz="800" dirty="0">
                <a:latin typeface="Trebuchet MS"/>
                <a:cs typeface="Trebuchet MS"/>
              </a:rPr>
              <a:t>physicians</a:t>
            </a:r>
            <a:r>
              <a:rPr sz="800" spc="-20" dirty="0">
                <a:latin typeface="Trebuchet MS"/>
                <a:cs typeface="Trebuchet MS"/>
              </a:rPr>
              <a:t> </a:t>
            </a:r>
            <a:r>
              <a:rPr sz="800" dirty="0">
                <a:latin typeface="Trebuchet MS"/>
                <a:cs typeface="Trebuchet MS"/>
              </a:rPr>
              <a:t>of</a:t>
            </a:r>
            <a:r>
              <a:rPr sz="800" spc="-20" dirty="0">
                <a:latin typeface="Trebuchet MS"/>
                <a:cs typeface="Trebuchet MS"/>
              </a:rPr>
              <a:t> </a:t>
            </a:r>
            <a:r>
              <a:rPr sz="800" dirty="0">
                <a:latin typeface="Trebuchet MS"/>
                <a:cs typeface="Trebuchet MS"/>
              </a:rPr>
              <a:t>all</a:t>
            </a:r>
            <a:r>
              <a:rPr sz="800" spc="-25" dirty="0">
                <a:latin typeface="Trebuchet MS"/>
                <a:cs typeface="Trebuchet MS"/>
              </a:rPr>
              <a:t> </a:t>
            </a:r>
            <a:r>
              <a:rPr sz="800" dirty="0">
                <a:latin typeface="Trebuchet MS"/>
                <a:cs typeface="Trebuchet MS"/>
              </a:rPr>
              <a:t>kinds</a:t>
            </a:r>
            <a:r>
              <a:rPr sz="800" spc="-30" dirty="0">
                <a:latin typeface="Trebuchet MS"/>
                <a:cs typeface="Trebuchet MS"/>
              </a:rPr>
              <a:t> </a:t>
            </a:r>
            <a:r>
              <a:rPr sz="800" dirty="0">
                <a:latin typeface="Trebuchet MS"/>
                <a:cs typeface="Trebuchet MS"/>
              </a:rPr>
              <a:t>in</a:t>
            </a:r>
            <a:r>
              <a:rPr sz="800" spc="-30" dirty="0">
                <a:latin typeface="Trebuchet MS"/>
                <a:cs typeface="Trebuchet MS"/>
              </a:rPr>
              <a:t> </a:t>
            </a:r>
            <a:r>
              <a:rPr sz="800" dirty="0">
                <a:latin typeface="Trebuchet MS"/>
                <a:cs typeface="Trebuchet MS"/>
              </a:rPr>
              <a:t>your</a:t>
            </a:r>
            <a:r>
              <a:rPr sz="800" spc="-20" dirty="0">
                <a:latin typeface="Trebuchet MS"/>
                <a:cs typeface="Trebuchet MS"/>
              </a:rPr>
              <a:t> </a:t>
            </a:r>
            <a:r>
              <a:rPr sz="800" dirty="0">
                <a:latin typeface="Trebuchet MS"/>
                <a:cs typeface="Trebuchet MS"/>
              </a:rPr>
              <a:t>practice,</a:t>
            </a:r>
            <a:r>
              <a:rPr sz="800" spc="-15" dirty="0">
                <a:latin typeface="Trebuchet MS"/>
                <a:cs typeface="Trebuchet MS"/>
              </a:rPr>
              <a:t> </a:t>
            </a:r>
            <a:r>
              <a:rPr sz="800" dirty="0">
                <a:latin typeface="Trebuchet MS"/>
                <a:cs typeface="Trebuchet MS"/>
              </a:rPr>
              <a:t>excluding</a:t>
            </a:r>
            <a:r>
              <a:rPr sz="800" spc="-20" dirty="0">
                <a:latin typeface="Trebuchet MS"/>
                <a:cs typeface="Trebuchet MS"/>
              </a:rPr>
              <a:t> </a:t>
            </a:r>
            <a:r>
              <a:rPr sz="800" dirty="0">
                <a:latin typeface="Trebuchet MS"/>
                <a:cs typeface="Trebuchet MS"/>
              </a:rPr>
              <a:t>physician</a:t>
            </a:r>
            <a:r>
              <a:rPr sz="800" spc="-15" dirty="0">
                <a:latin typeface="Trebuchet MS"/>
                <a:cs typeface="Trebuchet MS"/>
              </a:rPr>
              <a:t> </a:t>
            </a:r>
            <a:r>
              <a:rPr sz="800" dirty="0">
                <a:latin typeface="Trebuchet MS"/>
                <a:cs typeface="Trebuchet MS"/>
              </a:rPr>
              <a:t>leaders,</a:t>
            </a:r>
            <a:r>
              <a:rPr sz="800" spc="-15" dirty="0">
                <a:latin typeface="Trebuchet MS"/>
                <a:cs typeface="Trebuchet MS"/>
              </a:rPr>
              <a:t> </a:t>
            </a:r>
            <a:r>
              <a:rPr sz="800" dirty="0">
                <a:latin typeface="Trebuchet MS"/>
                <a:cs typeface="Trebuchet MS"/>
              </a:rPr>
              <a:t>and</a:t>
            </a:r>
            <a:r>
              <a:rPr sz="800" spc="-20" dirty="0">
                <a:latin typeface="Trebuchet MS"/>
                <a:cs typeface="Trebuchet MS"/>
              </a:rPr>
              <a:t> </a:t>
            </a:r>
            <a:r>
              <a:rPr sz="800" dirty="0">
                <a:latin typeface="Trebuchet MS"/>
                <a:cs typeface="Trebuchet MS"/>
              </a:rPr>
              <a:t>how</a:t>
            </a:r>
            <a:r>
              <a:rPr sz="800" spc="-30" dirty="0">
                <a:latin typeface="Trebuchet MS"/>
                <a:cs typeface="Trebuchet MS"/>
              </a:rPr>
              <a:t> </a:t>
            </a:r>
            <a:r>
              <a:rPr sz="800" dirty="0">
                <a:latin typeface="Trebuchet MS"/>
                <a:cs typeface="Trebuchet MS"/>
              </a:rPr>
              <a:t>many</a:t>
            </a:r>
            <a:r>
              <a:rPr sz="800" spc="-15" dirty="0">
                <a:latin typeface="Trebuchet MS"/>
                <a:cs typeface="Trebuchet MS"/>
              </a:rPr>
              <a:t> </a:t>
            </a:r>
            <a:r>
              <a:rPr sz="800" dirty="0">
                <a:latin typeface="Trebuchet MS"/>
                <a:cs typeface="Trebuchet MS"/>
              </a:rPr>
              <a:t>of</a:t>
            </a:r>
            <a:r>
              <a:rPr sz="800" spc="-30" dirty="0">
                <a:latin typeface="Trebuchet MS"/>
                <a:cs typeface="Trebuchet MS"/>
              </a:rPr>
              <a:t> </a:t>
            </a:r>
            <a:r>
              <a:rPr sz="800" dirty="0">
                <a:latin typeface="Trebuchet MS"/>
                <a:cs typeface="Trebuchet MS"/>
              </a:rPr>
              <a:t>the</a:t>
            </a:r>
            <a:r>
              <a:rPr sz="800" spc="-30" dirty="0">
                <a:latin typeface="Trebuchet MS"/>
                <a:cs typeface="Trebuchet MS"/>
              </a:rPr>
              <a:t> </a:t>
            </a:r>
            <a:r>
              <a:rPr sz="800" dirty="0">
                <a:latin typeface="Trebuchet MS"/>
                <a:cs typeface="Trebuchet MS"/>
              </a:rPr>
              <a:t>...</a:t>
            </a:r>
            <a:r>
              <a:rPr sz="800" spc="-15" dirty="0">
                <a:latin typeface="Trebuchet MS"/>
                <a:cs typeface="Trebuchet MS"/>
              </a:rPr>
              <a:t> </a:t>
            </a:r>
            <a:r>
              <a:rPr sz="800" dirty="0">
                <a:latin typeface="Trebuchet MS"/>
                <a:cs typeface="Trebuchet MS"/>
              </a:rPr>
              <a:t>physician</a:t>
            </a:r>
            <a:r>
              <a:rPr sz="800" spc="-15" dirty="0">
                <a:latin typeface="Trebuchet MS"/>
                <a:cs typeface="Trebuchet MS"/>
              </a:rPr>
              <a:t> </a:t>
            </a:r>
            <a:r>
              <a:rPr sz="800" dirty="0">
                <a:latin typeface="Trebuchet MS"/>
                <a:cs typeface="Trebuchet MS"/>
              </a:rPr>
              <a:t>leaders</a:t>
            </a:r>
            <a:r>
              <a:rPr sz="800" spc="-15" dirty="0">
                <a:latin typeface="Trebuchet MS"/>
                <a:cs typeface="Trebuchet MS"/>
              </a:rPr>
              <a:t> </a:t>
            </a:r>
            <a:r>
              <a:rPr sz="800" dirty="0">
                <a:latin typeface="Trebuchet MS"/>
                <a:cs typeface="Trebuchet MS"/>
              </a:rPr>
              <a:t>in</a:t>
            </a:r>
            <a:r>
              <a:rPr sz="800" spc="-30" dirty="0">
                <a:latin typeface="Trebuchet MS"/>
                <a:cs typeface="Trebuchet MS"/>
              </a:rPr>
              <a:t> </a:t>
            </a:r>
            <a:r>
              <a:rPr sz="800" dirty="0">
                <a:latin typeface="Trebuchet MS"/>
                <a:cs typeface="Trebuchet MS"/>
              </a:rPr>
              <a:t>your</a:t>
            </a:r>
            <a:r>
              <a:rPr sz="800" spc="-25" dirty="0">
                <a:latin typeface="Trebuchet MS"/>
                <a:cs typeface="Trebuchet MS"/>
              </a:rPr>
              <a:t> </a:t>
            </a:r>
            <a:r>
              <a:rPr sz="800" dirty="0">
                <a:latin typeface="Trebuchet MS"/>
                <a:cs typeface="Trebuchet MS"/>
              </a:rPr>
              <a:t>practice</a:t>
            </a:r>
            <a:r>
              <a:rPr sz="800" spc="-15" dirty="0">
                <a:latin typeface="Trebuchet MS"/>
                <a:cs typeface="Trebuchet MS"/>
              </a:rPr>
              <a:t> </a:t>
            </a:r>
            <a:r>
              <a:rPr sz="800" dirty="0">
                <a:latin typeface="Trebuchet MS"/>
                <a:cs typeface="Trebuchet MS"/>
              </a:rPr>
              <a:t>are</a:t>
            </a:r>
            <a:r>
              <a:rPr sz="800" spc="-25" dirty="0">
                <a:latin typeface="Trebuchet MS"/>
                <a:cs typeface="Trebuchet MS"/>
              </a:rPr>
              <a:t> </a:t>
            </a:r>
            <a:r>
              <a:rPr sz="800" dirty="0">
                <a:latin typeface="Trebuchet MS"/>
                <a:cs typeface="Trebuchet MS"/>
              </a:rPr>
              <a:t>in</a:t>
            </a:r>
            <a:r>
              <a:rPr sz="800" spc="-30" dirty="0">
                <a:latin typeface="Trebuchet MS"/>
                <a:cs typeface="Trebuchet MS"/>
              </a:rPr>
              <a:t> </a:t>
            </a:r>
            <a:r>
              <a:rPr sz="800" dirty="0">
                <a:latin typeface="Trebuchet MS"/>
                <a:cs typeface="Trebuchet MS"/>
              </a:rPr>
              <a:t>the</a:t>
            </a:r>
            <a:r>
              <a:rPr sz="800" spc="-35" dirty="0">
                <a:latin typeface="Trebuchet MS"/>
                <a:cs typeface="Trebuchet MS"/>
              </a:rPr>
              <a:t> </a:t>
            </a:r>
            <a:r>
              <a:rPr sz="800" dirty="0">
                <a:latin typeface="Trebuchet MS"/>
                <a:cs typeface="Trebuchet MS"/>
              </a:rPr>
              <a:t>categories</a:t>
            </a:r>
            <a:r>
              <a:rPr sz="800" spc="-30" dirty="0">
                <a:latin typeface="Trebuchet MS"/>
                <a:cs typeface="Trebuchet MS"/>
              </a:rPr>
              <a:t> </a:t>
            </a:r>
            <a:r>
              <a:rPr sz="800" dirty="0">
                <a:latin typeface="Trebuchet MS"/>
                <a:cs typeface="Trebuchet MS"/>
              </a:rPr>
              <a:t>below?</a:t>
            </a:r>
            <a:r>
              <a:rPr sz="800" spc="-10" dirty="0">
                <a:latin typeface="Trebuchet MS"/>
                <a:cs typeface="Trebuchet MS"/>
              </a:rPr>
              <a:t> </a:t>
            </a:r>
            <a:r>
              <a:rPr sz="800" dirty="0">
                <a:latin typeface="Trebuchet MS"/>
                <a:cs typeface="Trebuchet MS"/>
              </a:rPr>
              <a:t>Base:</a:t>
            </a:r>
            <a:r>
              <a:rPr sz="800" spc="-20" dirty="0">
                <a:latin typeface="Trebuchet MS"/>
                <a:cs typeface="Trebuchet MS"/>
              </a:rPr>
              <a:t> </a:t>
            </a:r>
            <a:r>
              <a:rPr sz="800" spc="-10" dirty="0">
                <a:latin typeface="Trebuchet MS"/>
                <a:cs typeface="Trebuchet MS"/>
              </a:rPr>
              <a:t>Decision-</a:t>
            </a:r>
            <a:r>
              <a:rPr sz="800" dirty="0">
                <a:latin typeface="Trebuchet MS"/>
                <a:cs typeface="Trebuchet MS"/>
              </a:rPr>
              <a:t>Making</a:t>
            </a:r>
            <a:r>
              <a:rPr sz="800" spc="-35" dirty="0">
                <a:latin typeface="Trebuchet MS"/>
                <a:cs typeface="Trebuchet MS"/>
              </a:rPr>
              <a:t> </a:t>
            </a:r>
            <a:r>
              <a:rPr sz="800" dirty="0">
                <a:latin typeface="Trebuchet MS"/>
                <a:cs typeface="Trebuchet MS"/>
              </a:rPr>
              <a:t>Respondents</a:t>
            </a:r>
            <a:r>
              <a:rPr sz="800" spc="-20" dirty="0">
                <a:latin typeface="Trebuchet MS"/>
                <a:cs typeface="Trebuchet MS"/>
              </a:rPr>
              <a:t> </a:t>
            </a:r>
            <a:r>
              <a:rPr sz="800" dirty="0">
                <a:latin typeface="Trebuchet MS"/>
                <a:cs typeface="Trebuchet MS"/>
              </a:rPr>
              <a:t>(N=356)</a:t>
            </a:r>
            <a:r>
              <a:rPr sz="800" spc="-5" dirty="0">
                <a:latin typeface="Trebuchet MS"/>
                <a:cs typeface="Trebuchet MS"/>
              </a:rPr>
              <a:t> </a:t>
            </a:r>
            <a:r>
              <a:rPr sz="800" dirty="0">
                <a:latin typeface="Trebuchet MS"/>
                <a:cs typeface="Trebuchet MS"/>
              </a:rPr>
              <a:t>Q2:</a:t>
            </a:r>
            <a:r>
              <a:rPr sz="800" spc="-20" dirty="0">
                <a:latin typeface="Trebuchet MS"/>
                <a:cs typeface="Trebuchet MS"/>
              </a:rPr>
              <a:t> </a:t>
            </a:r>
            <a:r>
              <a:rPr sz="800" dirty="0">
                <a:latin typeface="Trebuchet MS"/>
                <a:cs typeface="Trebuchet MS"/>
              </a:rPr>
              <a:t>Which</a:t>
            </a:r>
            <a:r>
              <a:rPr sz="800" spc="-20" dirty="0">
                <a:latin typeface="Trebuchet MS"/>
                <a:cs typeface="Trebuchet MS"/>
              </a:rPr>
              <a:t> </a:t>
            </a:r>
            <a:r>
              <a:rPr sz="800" dirty="0">
                <a:latin typeface="Trebuchet MS"/>
                <a:cs typeface="Trebuchet MS"/>
              </a:rPr>
              <a:t>of</a:t>
            </a:r>
            <a:r>
              <a:rPr sz="800" spc="-25" dirty="0">
                <a:latin typeface="Trebuchet MS"/>
                <a:cs typeface="Trebuchet MS"/>
              </a:rPr>
              <a:t> the </a:t>
            </a:r>
            <a:r>
              <a:rPr sz="800" dirty="0">
                <a:latin typeface="Trebuchet MS"/>
                <a:cs typeface="Trebuchet MS"/>
              </a:rPr>
              <a:t>following</a:t>
            </a:r>
            <a:r>
              <a:rPr sz="800" spc="-15" dirty="0">
                <a:latin typeface="Trebuchet MS"/>
                <a:cs typeface="Trebuchet MS"/>
              </a:rPr>
              <a:t> </a:t>
            </a:r>
            <a:r>
              <a:rPr sz="800" dirty="0">
                <a:latin typeface="Trebuchet MS"/>
                <a:cs typeface="Trebuchet MS"/>
              </a:rPr>
              <a:t>best</a:t>
            </a:r>
            <a:r>
              <a:rPr sz="800" spc="-35" dirty="0">
                <a:latin typeface="Trebuchet MS"/>
                <a:cs typeface="Trebuchet MS"/>
              </a:rPr>
              <a:t> </a:t>
            </a:r>
            <a:r>
              <a:rPr sz="800" dirty="0">
                <a:latin typeface="Trebuchet MS"/>
                <a:cs typeface="Trebuchet MS"/>
              </a:rPr>
              <a:t>describes</a:t>
            </a:r>
            <a:r>
              <a:rPr sz="800" spc="-10" dirty="0">
                <a:latin typeface="Trebuchet MS"/>
                <a:cs typeface="Trebuchet MS"/>
              </a:rPr>
              <a:t> </a:t>
            </a:r>
            <a:r>
              <a:rPr sz="800" dirty="0">
                <a:latin typeface="Trebuchet MS"/>
                <a:cs typeface="Trebuchet MS"/>
              </a:rPr>
              <a:t>your</a:t>
            </a:r>
            <a:r>
              <a:rPr sz="800" spc="-25" dirty="0">
                <a:latin typeface="Trebuchet MS"/>
                <a:cs typeface="Trebuchet MS"/>
              </a:rPr>
              <a:t> </a:t>
            </a:r>
            <a:r>
              <a:rPr sz="800" dirty="0">
                <a:latin typeface="Trebuchet MS"/>
                <a:cs typeface="Trebuchet MS"/>
              </a:rPr>
              <a:t>feelings</a:t>
            </a:r>
            <a:r>
              <a:rPr sz="800" spc="-20" dirty="0">
                <a:latin typeface="Trebuchet MS"/>
                <a:cs typeface="Trebuchet MS"/>
              </a:rPr>
              <a:t> </a:t>
            </a:r>
            <a:r>
              <a:rPr sz="800" dirty="0">
                <a:latin typeface="Trebuchet MS"/>
                <a:cs typeface="Trebuchet MS"/>
              </a:rPr>
              <a:t>about</a:t>
            </a:r>
            <a:r>
              <a:rPr sz="800" spc="-20" dirty="0">
                <a:latin typeface="Trebuchet MS"/>
                <a:cs typeface="Trebuchet MS"/>
              </a:rPr>
              <a:t> </a:t>
            </a:r>
            <a:r>
              <a:rPr sz="800" dirty="0">
                <a:latin typeface="Trebuchet MS"/>
                <a:cs typeface="Trebuchet MS"/>
              </a:rPr>
              <a:t>being</a:t>
            </a:r>
            <a:r>
              <a:rPr sz="800" spc="-30" dirty="0">
                <a:latin typeface="Trebuchet MS"/>
                <a:cs typeface="Trebuchet MS"/>
              </a:rPr>
              <a:t> </a:t>
            </a:r>
            <a:r>
              <a:rPr sz="800" dirty="0">
                <a:latin typeface="Trebuchet MS"/>
                <a:cs typeface="Trebuchet MS"/>
              </a:rPr>
              <a:t>an</a:t>
            </a:r>
            <a:r>
              <a:rPr sz="800" spc="-20" dirty="0">
                <a:latin typeface="Trebuchet MS"/>
                <a:cs typeface="Trebuchet MS"/>
              </a:rPr>
              <a:t> </a:t>
            </a:r>
            <a:r>
              <a:rPr sz="800" dirty="0">
                <a:latin typeface="Trebuchet MS"/>
                <a:cs typeface="Trebuchet MS"/>
              </a:rPr>
              <a:t>owner</a:t>
            </a:r>
            <a:r>
              <a:rPr sz="800" spc="-25" dirty="0">
                <a:latin typeface="Trebuchet MS"/>
                <a:cs typeface="Trebuchet MS"/>
              </a:rPr>
              <a:t> </a:t>
            </a:r>
            <a:r>
              <a:rPr sz="800" dirty="0">
                <a:latin typeface="Trebuchet MS"/>
                <a:cs typeface="Trebuchet MS"/>
              </a:rPr>
              <a:t>or</a:t>
            </a:r>
            <a:r>
              <a:rPr sz="800" spc="-20" dirty="0">
                <a:latin typeface="Trebuchet MS"/>
                <a:cs typeface="Trebuchet MS"/>
              </a:rPr>
              <a:t> </a:t>
            </a:r>
            <a:r>
              <a:rPr sz="800" dirty="0">
                <a:latin typeface="Trebuchet MS"/>
                <a:cs typeface="Trebuchet MS"/>
              </a:rPr>
              <a:t>partner</a:t>
            </a:r>
            <a:r>
              <a:rPr sz="800" spc="-25" dirty="0">
                <a:latin typeface="Trebuchet MS"/>
                <a:cs typeface="Trebuchet MS"/>
              </a:rPr>
              <a:t> </a:t>
            </a:r>
            <a:r>
              <a:rPr sz="800" dirty="0">
                <a:latin typeface="Trebuchet MS"/>
                <a:cs typeface="Trebuchet MS"/>
              </a:rPr>
              <a:t>of</a:t>
            </a:r>
            <a:r>
              <a:rPr sz="800" spc="-20" dirty="0">
                <a:latin typeface="Trebuchet MS"/>
                <a:cs typeface="Trebuchet MS"/>
              </a:rPr>
              <a:t> </a:t>
            </a:r>
            <a:r>
              <a:rPr sz="800" dirty="0">
                <a:latin typeface="Trebuchet MS"/>
                <a:cs typeface="Trebuchet MS"/>
              </a:rPr>
              <a:t>a</a:t>
            </a:r>
            <a:r>
              <a:rPr sz="800" spc="-30" dirty="0">
                <a:latin typeface="Trebuchet MS"/>
                <a:cs typeface="Trebuchet MS"/>
              </a:rPr>
              <a:t> </a:t>
            </a:r>
            <a:r>
              <a:rPr sz="800" dirty="0">
                <a:latin typeface="Trebuchet MS"/>
                <a:cs typeface="Trebuchet MS"/>
              </a:rPr>
              <a:t>radiology</a:t>
            </a:r>
            <a:r>
              <a:rPr sz="800" spc="-15" dirty="0">
                <a:latin typeface="Trebuchet MS"/>
                <a:cs typeface="Trebuchet MS"/>
              </a:rPr>
              <a:t> </a:t>
            </a:r>
            <a:r>
              <a:rPr sz="800" dirty="0">
                <a:latin typeface="Trebuchet MS"/>
                <a:cs typeface="Trebuchet MS"/>
              </a:rPr>
              <a:t>practice</a:t>
            </a:r>
            <a:r>
              <a:rPr sz="800" spc="-15" dirty="0">
                <a:latin typeface="Trebuchet MS"/>
                <a:cs typeface="Trebuchet MS"/>
              </a:rPr>
              <a:t> </a:t>
            </a:r>
            <a:r>
              <a:rPr sz="800" dirty="0">
                <a:latin typeface="Trebuchet MS"/>
                <a:cs typeface="Trebuchet MS"/>
              </a:rPr>
              <a:t>at</a:t>
            </a:r>
            <a:r>
              <a:rPr sz="800" spc="-35" dirty="0">
                <a:latin typeface="Trebuchet MS"/>
                <a:cs typeface="Trebuchet MS"/>
              </a:rPr>
              <a:t> </a:t>
            </a:r>
            <a:r>
              <a:rPr sz="800" dirty="0">
                <a:latin typeface="Trebuchet MS"/>
                <a:cs typeface="Trebuchet MS"/>
              </a:rPr>
              <a:t>some</a:t>
            </a:r>
            <a:r>
              <a:rPr sz="800" spc="-20" dirty="0">
                <a:latin typeface="Trebuchet MS"/>
                <a:cs typeface="Trebuchet MS"/>
              </a:rPr>
              <a:t> </a:t>
            </a:r>
            <a:r>
              <a:rPr sz="800" dirty="0">
                <a:latin typeface="Trebuchet MS"/>
                <a:cs typeface="Trebuchet MS"/>
              </a:rPr>
              <a:t>point</a:t>
            </a:r>
            <a:r>
              <a:rPr sz="800" spc="-35" dirty="0">
                <a:latin typeface="Trebuchet MS"/>
                <a:cs typeface="Trebuchet MS"/>
              </a:rPr>
              <a:t> </a:t>
            </a:r>
            <a:r>
              <a:rPr sz="800" dirty="0">
                <a:latin typeface="Trebuchet MS"/>
                <a:cs typeface="Trebuchet MS"/>
              </a:rPr>
              <a:t>in</a:t>
            </a:r>
            <a:r>
              <a:rPr sz="800" spc="-25" dirty="0">
                <a:latin typeface="Trebuchet MS"/>
                <a:cs typeface="Trebuchet MS"/>
              </a:rPr>
              <a:t> </a:t>
            </a:r>
            <a:r>
              <a:rPr sz="800" dirty="0">
                <a:latin typeface="Trebuchet MS"/>
                <a:cs typeface="Trebuchet MS"/>
              </a:rPr>
              <a:t>your</a:t>
            </a:r>
            <a:r>
              <a:rPr sz="800" spc="-25" dirty="0">
                <a:latin typeface="Trebuchet MS"/>
                <a:cs typeface="Trebuchet MS"/>
              </a:rPr>
              <a:t> </a:t>
            </a:r>
            <a:r>
              <a:rPr sz="800" dirty="0">
                <a:latin typeface="Trebuchet MS"/>
                <a:cs typeface="Trebuchet MS"/>
              </a:rPr>
              <a:t>career</a:t>
            </a:r>
            <a:r>
              <a:rPr sz="800" spc="-15" dirty="0">
                <a:latin typeface="Trebuchet MS"/>
                <a:cs typeface="Trebuchet MS"/>
              </a:rPr>
              <a:t> </a:t>
            </a:r>
            <a:r>
              <a:rPr sz="800" dirty="0">
                <a:latin typeface="Trebuchet MS"/>
                <a:cs typeface="Trebuchet MS"/>
              </a:rPr>
              <a:t>Base:</a:t>
            </a:r>
            <a:r>
              <a:rPr sz="800" spc="-15" dirty="0">
                <a:latin typeface="Trebuchet MS"/>
                <a:cs typeface="Trebuchet MS"/>
              </a:rPr>
              <a:t> </a:t>
            </a:r>
            <a:r>
              <a:rPr sz="800" dirty="0">
                <a:latin typeface="Trebuchet MS"/>
                <a:cs typeface="Trebuchet MS"/>
              </a:rPr>
              <a:t>Rank</a:t>
            </a:r>
            <a:r>
              <a:rPr sz="800" spc="-25" dirty="0">
                <a:latin typeface="Trebuchet MS"/>
                <a:cs typeface="Trebuchet MS"/>
              </a:rPr>
              <a:t> </a:t>
            </a:r>
            <a:r>
              <a:rPr sz="800" dirty="0">
                <a:latin typeface="Trebuchet MS"/>
                <a:cs typeface="Trebuchet MS"/>
              </a:rPr>
              <a:t>and</a:t>
            </a:r>
            <a:r>
              <a:rPr sz="800" spc="-25" dirty="0">
                <a:latin typeface="Trebuchet MS"/>
                <a:cs typeface="Trebuchet MS"/>
              </a:rPr>
              <a:t> </a:t>
            </a:r>
            <a:r>
              <a:rPr sz="800" dirty="0">
                <a:latin typeface="Trebuchet MS"/>
                <a:cs typeface="Trebuchet MS"/>
              </a:rPr>
              <a:t>File</a:t>
            </a:r>
            <a:r>
              <a:rPr sz="800" spc="-20" dirty="0">
                <a:latin typeface="Trebuchet MS"/>
                <a:cs typeface="Trebuchet MS"/>
              </a:rPr>
              <a:t> </a:t>
            </a:r>
            <a:r>
              <a:rPr sz="800" dirty="0">
                <a:latin typeface="Trebuchet MS"/>
                <a:cs typeface="Trebuchet MS"/>
              </a:rPr>
              <a:t>Respondents</a:t>
            </a:r>
            <a:r>
              <a:rPr sz="800" spc="-20" dirty="0">
                <a:latin typeface="Trebuchet MS"/>
                <a:cs typeface="Trebuchet MS"/>
              </a:rPr>
              <a:t> </a:t>
            </a:r>
            <a:r>
              <a:rPr sz="800" dirty="0">
                <a:latin typeface="Trebuchet MS"/>
                <a:cs typeface="Trebuchet MS"/>
              </a:rPr>
              <a:t>(N=414) Q3:</a:t>
            </a:r>
            <a:r>
              <a:rPr sz="800" spc="-20" dirty="0">
                <a:latin typeface="Trebuchet MS"/>
                <a:cs typeface="Trebuchet MS"/>
              </a:rPr>
              <a:t> </a:t>
            </a:r>
            <a:r>
              <a:rPr sz="800" dirty="0">
                <a:latin typeface="Trebuchet MS"/>
                <a:cs typeface="Trebuchet MS"/>
              </a:rPr>
              <a:t>Are</a:t>
            </a:r>
            <a:r>
              <a:rPr sz="800" spc="-20" dirty="0">
                <a:latin typeface="Trebuchet MS"/>
                <a:cs typeface="Trebuchet MS"/>
              </a:rPr>
              <a:t> </a:t>
            </a:r>
            <a:r>
              <a:rPr sz="800" dirty="0">
                <a:latin typeface="Trebuchet MS"/>
                <a:cs typeface="Trebuchet MS"/>
              </a:rPr>
              <a:t>you,</a:t>
            </a:r>
            <a:r>
              <a:rPr sz="800" spc="-20" dirty="0">
                <a:latin typeface="Trebuchet MS"/>
                <a:cs typeface="Trebuchet MS"/>
              </a:rPr>
              <a:t> </a:t>
            </a:r>
            <a:r>
              <a:rPr sz="800" dirty="0">
                <a:latin typeface="Trebuchet MS"/>
                <a:cs typeface="Trebuchet MS"/>
              </a:rPr>
              <a:t>yourself,</a:t>
            </a:r>
            <a:r>
              <a:rPr sz="800" spc="-10" dirty="0">
                <a:latin typeface="Trebuchet MS"/>
                <a:cs typeface="Trebuchet MS"/>
              </a:rPr>
              <a:t> </a:t>
            </a:r>
            <a:r>
              <a:rPr sz="800" dirty="0">
                <a:latin typeface="Trebuchet MS"/>
                <a:cs typeface="Trebuchet MS"/>
              </a:rPr>
              <a:t>a</a:t>
            </a:r>
            <a:r>
              <a:rPr sz="800" spc="-20" dirty="0">
                <a:latin typeface="Trebuchet MS"/>
                <a:cs typeface="Trebuchet MS"/>
              </a:rPr>
              <a:t> </a:t>
            </a:r>
            <a:r>
              <a:rPr sz="800" spc="-10" dirty="0">
                <a:latin typeface="Trebuchet MS"/>
                <a:cs typeface="Trebuchet MS"/>
              </a:rPr>
              <a:t>partner/owner </a:t>
            </a:r>
            <a:r>
              <a:rPr sz="800" dirty="0">
                <a:latin typeface="Trebuchet MS"/>
                <a:cs typeface="Trebuchet MS"/>
              </a:rPr>
              <a:t>in</a:t>
            </a:r>
            <a:r>
              <a:rPr sz="800" spc="-30" dirty="0">
                <a:latin typeface="Trebuchet MS"/>
                <a:cs typeface="Trebuchet MS"/>
              </a:rPr>
              <a:t> </a:t>
            </a:r>
            <a:r>
              <a:rPr sz="800" dirty="0">
                <a:latin typeface="Trebuchet MS"/>
                <a:cs typeface="Trebuchet MS"/>
              </a:rPr>
              <a:t>your</a:t>
            </a:r>
            <a:r>
              <a:rPr sz="800" spc="-20" dirty="0">
                <a:latin typeface="Trebuchet MS"/>
                <a:cs typeface="Trebuchet MS"/>
              </a:rPr>
              <a:t> </a:t>
            </a:r>
            <a:r>
              <a:rPr sz="800" dirty="0">
                <a:latin typeface="Trebuchet MS"/>
                <a:cs typeface="Trebuchet MS"/>
              </a:rPr>
              <a:t>practice?</a:t>
            </a:r>
            <a:r>
              <a:rPr sz="800" spc="-15" dirty="0">
                <a:latin typeface="Trebuchet MS"/>
                <a:cs typeface="Trebuchet MS"/>
              </a:rPr>
              <a:t> </a:t>
            </a:r>
            <a:r>
              <a:rPr sz="800" spc="-10" dirty="0">
                <a:latin typeface="Trebuchet MS"/>
                <a:cs typeface="Trebuchet MS"/>
              </a:rPr>
              <a:t>(N=356)</a:t>
            </a:r>
            <a:endParaRPr sz="800" dirty="0">
              <a:latin typeface="Trebuchet MS"/>
              <a:cs typeface="Trebuchet MS"/>
            </a:endParaRPr>
          </a:p>
        </p:txBody>
      </p:sp>
    </p:spTree>
    <p:extLst>
      <p:ext uri="{BB962C8B-B14F-4D97-AF65-F5344CB8AC3E}">
        <p14:creationId xmlns:p14="http://schemas.microsoft.com/office/powerpoint/2010/main" val="35397321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p:nvPr/>
        </p:nvSpPr>
        <p:spPr>
          <a:xfrm>
            <a:off x="600075" y="141062"/>
            <a:ext cx="2604770" cy="269875"/>
          </a:xfrm>
          <a:prstGeom prst="rect">
            <a:avLst/>
          </a:prstGeom>
        </p:spPr>
        <p:txBody>
          <a:bodyPr vert="horz" wrap="square" lIns="0" tIns="12700" rIns="0" bIns="0" rtlCol="0">
            <a:spAutoFit/>
          </a:bodyPr>
          <a:lstStyle/>
          <a:p>
            <a:pPr marL="12700">
              <a:lnSpc>
                <a:spcPct val="100000"/>
              </a:lnSpc>
              <a:spcBef>
                <a:spcPts val="100"/>
              </a:spcBef>
            </a:pPr>
            <a:r>
              <a:rPr sz="1600" b="0" dirty="0">
                <a:solidFill>
                  <a:srgbClr val="FFFFFF"/>
                </a:solidFill>
                <a:latin typeface="Calibri Light"/>
                <a:cs typeface="Calibri Light"/>
              </a:rPr>
              <a:t>American</a:t>
            </a:r>
            <a:r>
              <a:rPr sz="1600" b="0" spc="-45" dirty="0">
                <a:solidFill>
                  <a:srgbClr val="FFFFFF"/>
                </a:solidFill>
                <a:latin typeface="Calibri Light"/>
                <a:cs typeface="Calibri Light"/>
              </a:rPr>
              <a:t> </a:t>
            </a:r>
            <a:r>
              <a:rPr sz="1600" b="0" dirty="0">
                <a:solidFill>
                  <a:srgbClr val="FFFFFF"/>
                </a:solidFill>
                <a:latin typeface="Calibri Light"/>
                <a:cs typeface="Calibri Light"/>
              </a:rPr>
              <a:t>College</a:t>
            </a:r>
            <a:r>
              <a:rPr sz="1600" b="0" spc="-35" dirty="0">
                <a:solidFill>
                  <a:srgbClr val="FFFFFF"/>
                </a:solidFill>
                <a:latin typeface="Calibri Light"/>
                <a:cs typeface="Calibri Light"/>
              </a:rPr>
              <a:t> </a:t>
            </a:r>
            <a:r>
              <a:rPr sz="1600" b="0" dirty="0">
                <a:solidFill>
                  <a:srgbClr val="FFFFFF"/>
                </a:solidFill>
                <a:latin typeface="Calibri Light"/>
                <a:cs typeface="Calibri Light"/>
              </a:rPr>
              <a:t>of</a:t>
            </a:r>
            <a:r>
              <a:rPr sz="1600" b="0" spc="-35" dirty="0">
                <a:solidFill>
                  <a:srgbClr val="FFFFFF"/>
                </a:solidFill>
                <a:latin typeface="Calibri Light"/>
                <a:cs typeface="Calibri Light"/>
              </a:rPr>
              <a:t> </a:t>
            </a:r>
            <a:r>
              <a:rPr sz="1600" b="0" spc="-10" dirty="0">
                <a:solidFill>
                  <a:srgbClr val="FFFFFF"/>
                </a:solidFill>
                <a:latin typeface="Calibri Light"/>
                <a:cs typeface="Calibri Light"/>
              </a:rPr>
              <a:t>Radiology®</a:t>
            </a:r>
            <a:endParaRPr sz="1600" dirty="0">
              <a:latin typeface="Calibri Light"/>
              <a:cs typeface="Calibri Light"/>
            </a:endParaRPr>
          </a:p>
        </p:txBody>
      </p:sp>
      <p:sp>
        <p:nvSpPr>
          <p:cNvPr id="3" name="object 3"/>
          <p:cNvSpPr txBox="1">
            <a:spLocks noGrp="1"/>
          </p:cNvSpPr>
          <p:nvPr>
            <p:ph type="title"/>
          </p:nvPr>
        </p:nvSpPr>
        <p:spPr>
          <a:xfrm>
            <a:off x="4252660" y="1342609"/>
            <a:ext cx="3481704" cy="513080"/>
          </a:xfrm>
          <a:prstGeom prst="rect">
            <a:avLst/>
          </a:prstGeom>
        </p:spPr>
        <p:txBody>
          <a:bodyPr vert="horz" wrap="square" lIns="0" tIns="12065" rIns="0" bIns="0" rtlCol="0">
            <a:spAutoFit/>
          </a:bodyPr>
          <a:lstStyle/>
          <a:p>
            <a:pPr marL="12700">
              <a:lnSpc>
                <a:spcPct val="100000"/>
              </a:lnSpc>
              <a:spcBef>
                <a:spcPts val="95"/>
              </a:spcBef>
            </a:pPr>
            <a:r>
              <a:rPr sz="3200" b="1" dirty="0">
                <a:solidFill>
                  <a:srgbClr val="094162"/>
                </a:solidFill>
                <a:latin typeface="Trebuchet MS"/>
                <a:cs typeface="Trebuchet MS"/>
              </a:rPr>
              <a:t>Practice</a:t>
            </a:r>
            <a:r>
              <a:rPr sz="3200" b="1" spc="-215" dirty="0">
                <a:solidFill>
                  <a:srgbClr val="094162"/>
                </a:solidFill>
                <a:latin typeface="Trebuchet MS"/>
                <a:cs typeface="Trebuchet MS"/>
              </a:rPr>
              <a:t> </a:t>
            </a:r>
            <a:r>
              <a:rPr sz="3200" b="1" spc="-10" dirty="0">
                <a:solidFill>
                  <a:srgbClr val="094162"/>
                </a:solidFill>
                <a:latin typeface="Trebuchet MS"/>
                <a:cs typeface="Trebuchet MS"/>
              </a:rPr>
              <a:t>Dynamics</a:t>
            </a:r>
            <a:endParaRPr sz="3200" dirty="0">
              <a:latin typeface="Trebuchet MS"/>
              <a:cs typeface="Trebuchet MS"/>
            </a:endParaRPr>
          </a:p>
        </p:txBody>
      </p:sp>
      <p:sp>
        <p:nvSpPr>
          <p:cNvPr id="4" name="object 4"/>
          <p:cNvSpPr txBox="1"/>
          <p:nvPr/>
        </p:nvSpPr>
        <p:spPr>
          <a:xfrm>
            <a:off x="601922" y="2024558"/>
            <a:ext cx="10970260" cy="2128520"/>
          </a:xfrm>
          <a:prstGeom prst="rect">
            <a:avLst/>
          </a:prstGeom>
        </p:spPr>
        <p:txBody>
          <a:bodyPr vert="horz" wrap="square" lIns="0" tIns="12700" rIns="0" bIns="0" rtlCol="0">
            <a:spAutoFit/>
          </a:bodyPr>
          <a:lstStyle/>
          <a:p>
            <a:pPr marL="240665" indent="-227965">
              <a:lnSpc>
                <a:spcPct val="100000"/>
              </a:lnSpc>
              <a:spcBef>
                <a:spcPts val="100"/>
              </a:spcBef>
              <a:buClr>
                <a:srgbClr val="9AC549"/>
              </a:buClr>
              <a:buSzPct val="88888"/>
              <a:buFont typeface="Wingdings"/>
              <a:buChar char=""/>
              <a:tabLst>
                <a:tab pos="240665" algn="l"/>
              </a:tabLst>
            </a:pPr>
            <a:r>
              <a:rPr sz="1800" dirty="0">
                <a:solidFill>
                  <a:srgbClr val="094162"/>
                </a:solidFill>
                <a:latin typeface="Trebuchet MS"/>
                <a:cs typeface="Trebuchet MS"/>
              </a:rPr>
              <a:t>Private</a:t>
            </a:r>
            <a:r>
              <a:rPr sz="1800" spc="-35" dirty="0">
                <a:solidFill>
                  <a:srgbClr val="094162"/>
                </a:solidFill>
                <a:latin typeface="Trebuchet MS"/>
                <a:cs typeface="Trebuchet MS"/>
              </a:rPr>
              <a:t> </a:t>
            </a:r>
            <a:r>
              <a:rPr sz="1800" dirty="0">
                <a:solidFill>
                  <a:srgbClr val="094162"/>
                </a:solidFill>
                <a:latin typeface="Trebuchet MS"/>
                <a:cs typeface="Trebuchet MS"/>
              </a:rPr>
              <a:t>practice</a:t>
            </a:r>
            <a:r>
              <a:rPr sz="1800" spc="-50" dirty="0">
                <a:solidFill>
                  <a:srgbClr val="094162"/>
                </a:solidFill>
                <a:latin typeface="Trebuchet MS"/>
                <a:cs typeface="Trebuchet MS"/>
              </a:rPr>
              <a:t> </a:t>
            </a:r>
            <a:r>
              <a:rPr sz="1800" dirty="0">
                <a:solidFill>
                  <a:srgbClr val="094162"/>
                </a:solidFill>
                <a:latin typeface="Trebuchet MS"/>
                <a:cs typeface="Trebuchet MS"/>
              </a:rPr>
              <a:t>is</a:t>
            </a:r>
            <a:r>
              <a:rPr sz="1800" spc="-45" dirty="0">
                <a:solidFill>
                  <a:srgbClr val="094162"/>
                </a:solidFill>
                <a:latin typeface="Trebuchet MS"/>
                <a:cs typeface="Trebuchet MS"/>
              </a:rPr>
              <a:t> </a:t>
            </a:r>
            <a:r>
              <a:rPr sz="1800" dirty="0">
                <a:solidFill>
                  <a:srgbClr val="094162"/>
                </a:solidFill>
                <a:latin typeface="Trebuchet MS"/>
                <a:cs typeface="Trebuchet MS"/>
              </a:rPr>
              <a:t>the</a:t>
            </a:r>
            <a:r>
              <a:rPr sz="1800" spc="-40" dirty="0">
                <a:solidFill>
                  <a:srgbClr val="094162"/>
                </a:solidFill>
                <a:latin typeface="Trebuchet MS"/>
                <a:cs typeface="Trebuchet MS"/>
              </a:rPr>
              <a:t> </a:t>
            </a:r>
            <a:r>
              <a:rPr sz="1800" dirty="0">
                <a:solidFill>
                  <a:srgbClr val="094162"/>
                </a:solidFill>
                <a:latin typeface="Trebuchet MS"/>
                <a:cs typeface="Trebuchet MS"/>
              </a:rPr>
              <a:t>predominant</a:t>
            </a:r>
            <a:r>
              <a:rPr sz="1800" spc="-35" dirty="0">
                <a:solidFill>
                  <a:srgbClr val="094162"/>
                </a:solidFill>
                <a:latin typeface="Trebuchet MS"/>
                <a:cs typeface="Trebuchet MS"/>
              </a:rPr>
              <a:t> </a:t>
            </a:r>
            <a:r>
              <a:rPr sz="1800" dirty="0">
                <a:solidFill>
                  <a:srgbClr val="094162"/>
                </a:solidFill>
                <a:latin typeface="Trebuchet MS"/>
                <a:cs typeface="Trebuchet MS"/>
              </a:rPr>
              <a:t>practice</a:t>
            </a:r>
            <a:r>
              <a:rPr sz="1800" spc="-50" dirty="0">
                <a:solidFill>
                  <a:srgbClr val="094162"/>
                </a:solidFill>
                <a:latin typeface="Trebuchet MS"/>
                <a:cs typeface="Trebuchet MS"/>
              </a:rPr>
              <a:t> </a:t>
            </a:r>
            <a:r>
              <a:rPr sz="1800" dirty="0">
                <a:solidFill>
                  <a:srgbClr val="094162"/>
                </a:solidFill>
                <a:latin typeface="Trebuchet MS"/>
                <a:cs typeface="Trebuchet MS"/>
              </a:rPr>
              <a:t>type</a:t>
            </a:r>
            <a:r>
              <a:rPr sz="1800" spc="-30" dirty="0">
                <a:solidFill>
                  <a:srgbClr val="094162"/>
                </a:solidFill>
                <a:latin typeface="Trebuchet MS"/>
                <a:cs typeface="Trebuchet MS"/>
              </a:rPr>
              <a:t> </a:t>
            </a:r>
            <a:r>
              <a:rPr sz="1800" dirty="0">
                <a:solidFill>
                  <a:srgbClr val="094162"/>
                </a:solidFill>
                <a:latin typeface="Trebuchet MS"/>
                <a:cs typeface="Trebuchet MS"/>
              </a:rPr>
              <a:t>with</a:t>
            </a:r>
            <a:r>
              <a:rPr sz="1800" spc="-45" dirty="0">
                <a:solidFill>
                  <a:srgbClr val="094162"/>
                </a:solidFill>
                <a:latin typeface="Trebuchet MS"/>
                <a:cs typeface="Trebuchet MS"/>
              </a:rPr>
              <a:t> </a:t>
            </a:r>
            <a:r>
              <a:rPr sz="1800" dirty="0">
                <a:solidFill>
                  <a:srgbClr val="094162"/>
                </a:solidFill>
                <a:latin typeface="Trebuchet MS"/>
                <a:cs typeface="Trebuchet MS"/>
              </a:rPr>
              <a:t>regard</a:t>
            </a:r>
            <a:r>
              <a:rPr sz="1800" spc="-45" dirty="0">
                <a:solidFill>
                  <a:srgbClr val="094162"/>
                </a:solidFill>
                <a:latin typeface="Trebuchet MS"/>
                <a:cs typeface="Trebuchet MS"/>
              </a:rPr>
              <a:t> </a:t>
            </a:r>
            <a:r>
              <a:rPr sz="1800" dirty="0">
                <a:solidFill>
                  <a:srgbClr val="094162"/>
                </a:solidFill>
                <a:latin typeface="Trebuchet MS"/>
                <a:cs typeface="Trebuchet MS"/>
              </a:rPr>
              <a:t>to</a:t>
            </a:r>
            <a:r>
              <a:rPr sz="1800" spc="-40" dirty="0">
                <a:solidFill>
                  <a:srgbClr val="094162"/>
                </a:solidFill>
                <a:latin typeface="Trebuchet MS"/>
                <a:cs typeface="Trebuchet MS"/>
              </a:rPr>
              <a:t> </a:t>
            </a:r>
            <a:r>
              <a:rPr sz="1800" dirty="0">
                <a:solidFill>
                  <a:srgbClr val="094162"/>
                </a:solidFill>
                <a:latin typeface="Trebuchet MS"/>
                <a:cs typeface="Trebuchet MS"/>
              </a:rPr>
              <a:t>both</a:t>
            </a:r>
            <a:r>
              <a:rPr sz="1800" spc="-40" dirty="0">
                <a:solidFill>
                  <a:srgbClr val="094162"/>
                </a:solidFill>
                <a:latin typeface="Trebuchet MS"/>
                <a:cs typeface="Trebuchet MS"/>
              </a:rPr>
              <a:t> </a:t>
            </a:r>
            <a:r>
              <a:rPr sz="1800" dirty="0">
                <a:solidFill>
                  <a:srgbClr val="094162"/>
                </a:solidFill>
                <a:latin typeface="Trebuchet MS"/>
                <a:cs typeface="Trebuchet MS"/>
              </a:rPr>
              <a:t>physician</a:t>
            </a:r>
            <a:r>
              <a:rPr sz="1800" spc="-50" dirty="0">
                <a:solidFill>
                  <a:srgbClr val="094162"/>
                </a:solidFill>
                <a:latin typeface="Trebuchet MS"/>
                <a:cs typeface="Trebuchet MS"/>
              </a:rPr>
              <a:t> </a:t>
            </a:r>
            <a:r>
              <a:rPr sz="1800" dirty="0">
                <a:solidFill>
                  <a:srgbClr val="094162"/>
                </a:solidFill>
                <a:latin typeface="Trebuchet MS"/>
                <a:cs typeface="Trebuchet MS"/>
              </a:rPr>
              <a:t>and</a:t>
            </a:r>
            <a:r>
              <a:rPr sz="1800" spc="-30" dirty="0">
                <a:solidFill>
                  <a:srgbClr val="094162"/>
                </a:solidFill>
                <a:latin typeface="Trebuchet MS"/>
                <a:cs typeface="Trebuchet MS"/>
              </a:rPr>
              <a:t> </a:t>
            </a:r>
            <a:r>
              <a:rPr sz="1800" dirty="0">
                <a:solidFill>
                  <a:srgbClr val="094162"/>
                </a:solidFill>
                <a:latin typeface="Trebuchet MS"/>
                <a:cs typeface="Trebuchet MS"/>
              </a:rPr>
              <a:t>practice</a:t>
            </a:r>
            <a:r>
              <a:rPr sz="1800" spc="-50" dirty="0">
                <a:solidFill>
                  <a:srgbClr val="094162"/>
                </a:solidFill>
                <a:latin typeface="Trebuchet MS"/>
                <a:cs typeface="Trebuchet MS"/>
              </a:rPr>
              <a:t> </a:t>
            </a:r>
            <a:r>
              <a:rPr sz="1800" spc="-10" dirty="0">
                <a:solidFill>
                  <a:srgbClr val="094162"/>
                </a:solidFill>
                <a:latin typeface="Trebuchet MS"/>
                <a:cs typeface="Trebuchet MS"/>
              </a:rPr>
              <a:t>count</a:t>
            </a:r>
            <a:endParaRPr sz="1800" dirty="0">
              <a:latin typeface="Trebuchet MS"/>
              <a:cs typeface="Trebuchet MS"/>
            </a:endParaRPr>
          </a:p>
          <a:p>
            <a:pPr marL="698500" marR="154305" lvl="1" indent="-228600">
              <a:lnSpc>
                <a:spcPct val="100000"/>
              </a:lnSpc>
              <a:spcBef>
                <a:spcPts val="1205"/>
              </a:spcBef>
              <a:buClr>
                <a:srgbClr val="9AC549"/>
              </a:buClr>
              <a:buSzPct val="90625"/>
              <a:buFont typeface="Wingdings"/>
              <a:buChar char=""/>
              <a:tabLst>
                <a:tab pos="698500" algn="l"/>
              </a:tabLst>
            </a:pPr>
            <a:r>
              <a:rPr sz="1600" dirty="0">
                <a:solidFill>
                  <a:srgbClr val="094162"/>
                </a:solidFill>
                <a:latin typeface="Trebuchet MS"/>
                <a:cs typeface="Trebuchet MS"/>
              </a:rPr>
              <a:t>A</a:t>
            </a:r>
            <a:r>
              <a:rPr sz="1600" spc="-120" dirty="0">
                <a:solidFill>
                  <a:srgbClr val="094162"/>
                </a:solidFill>
                <a:latin typeface="Trebuchet MS"/>
                <a:cs typeface="Trebuchet MS"/>
              </a:rPr>
              <a:t> </a:t>
            </a:r>
            <a:r>
              <a:rPr sz="1600" dirty="0">
                <a:solidFill>
                  <a:srgbClr val="094162"/>
                </a:solidFill>
                <a:latin typeface="Trebuchet MS"/>
                <a:cs typeface="Trebuchet MS"/>
              </a:rPr>
              <a:t>growing</a:t>
            </a:r>
            <a:r>
              <a:rPr sz="1600" spc="-45" dirty="0">
                <a:solidFill>
                  <a:srgbClr val="094162"/>
                </a:solidFill>
                <a:latin typeface="Trebuchet MS"/>
                <a:cs typeface="Trebuchet MS"/>
              </a:rPr>
              <a:t> </a:t>
            </a:r>
            <a:r>
              <a:rPr sz="1600" dirty="0">
                <a:solidFill>
                  <a:srgbClr val="094162"/>
                </a:solidFill>
                <a:latin typeface="Trebuchet MS"/>
                <a:cs typeface="Trebuchet MS"/>
              </a:rPr>
              <a:t>body</a:t>
            </a:r>
            <a:r>
              <a:rPr sz="1600" spc="-50" dirty="0">
                <a:solidFill>
                  <a:srgbClr val="094162"/>
                </a:solidFill>
                <a:latin typeface="Trebuchet MS"/>
                <a:cs typeface="Trebuchet MS"/>
              </a:rPr>
              <a:t> </a:t>
            </a:r>
            <a:r>
              <a:rPr sz="1600" dirty="0">
                <a:solidFill>
                  <a:srgbClr val="094162"/>
                </a:solidFill>
                <a:latin typeface="Trebuchet MS"/>
                <a:cs typeface="Trebuchet MS"/>
              </a:rPr>
              <a:t>of</a:t>
            </a:r>
            <a:r>
              <a:rPr sz="1600" spc="-125" dirty="0">
                <a:solidFill>
                  <a:srgbClr val="094162"/>
                </a:solidFill>
                <a:latin typeface="Trebuchet MS"/>
                <a:cs typeface="Trebuchet MS"/>
              </a:rPr>
              <a:t> </a:t>
            </a:r>
            <a:r>
              <a:rPr sz="1600" dirty="0">
                <a:solidFill>
                  <a:srgbClr val="094162"/>
                </a:solidFill>
                <a:latin typeface="Trebuchet MS"/>
                <a:cs typeface="Trebuchet MS"/>
              </a:rPr>
              <a:t>ACR</a:t>
            </a:r>
            <a:r>
              <a:rPr sz="1600" spc="-30" dirty="0">
                <a:solidFill>
                  <a:srgbClr val="094162"/>
                </a:solidFill>
                <a:latin typeface="Trebuchet MS"/>
                <a:cs typeface="Trebuchet MS"/>
              </a:rPr>
              <a:t> </a:t>
            </a:r>
            <a:r>
              <a:rPr sz="1600" dirty="0">
                <a:solidFill>
                  <a:srgbClr val="094162"/>
                </a:solidFill>
                <a:latin typeface="Trebuchet MS"/>
                <a:cs typeface="Trebuchet MS"/>
              </a:rPr>
              <a:t>Environmental</a:t>
            </a:r>
            <a:r>
              <a:rPr sz="1600" spc="-35" dirty="0">
                <a:solidFill>
                  <a:srgbClr val="094162"/>
                </a:solidFill>
                <a:latin typeface="Trebuchet MS"/>
                <a:cs typeface="Trebuchet MS"/>
              </a:rPr>
              <a:t> </a:t>
            </a:r>
            <a:r>
              <a:rPr sz="1600" dirty="0">
                <a:solidFill>
                  <a:srgbClr val="094162"/>
                </a:solidFill>
                <a:latin typeface="Trebuchet MS"/>
                <a:cs typeface="Trebuchet MS"/>
              </a:rPr>
              <a:t>Intelligence</a:t>
            </a:r>
            <a:r>
              <a:rPr sz="1600" spc="-35" dirty="0">
                <a:solidFill>
                  <a:srgbClr val="094162"/>
                </a:solidFill>
                <a:latin typeface="Trebuchet MS"/>
                <a:cs typeface="Trebuchet MS"/>
              </a:rPr>
              <a:t> </a:t>
            </a:r>
            <a:r>
              <a:rPr sz="1600" dirty="0">
                <a:solidFill>
                  <a:srgbClr val="094162"/>
                </a:solidFill>
                <a:latin typeface="Trebuchet MS"/>
                <a:cs typeface="Trebuchet MS"/>
              </a:rPr>
              <a:t>research</a:t>
            </a:r>
            <a:r>
              <a:rPr sz="1600" spc="-50" dirty="0">
                <a:solidFill>
                  <a:srgbClr val="094162"/>
                </a:solidFill>
                <a:latin typeface="Trebuchet MS"/>
                <a:cs typeface="Trebuchet MS"/>
              </a:rPr>
              <a:t> </a:t>
            </a:r>
            <a:r>
              <a:rPr sz="1600" dirty="0">
                <a:solidFill>
                  <a:srgbClr val="094162"/>
                </a:solidFill>
                <a:latin typeface="Trebuchet MS"/>
                <a:cs typeface="Trebuchet MS"/>
              </a:rPr>
              <a:t>indicates</a:t>
            </a:r>
            <a:r>
              <a:rPr sz="1600" spc="-40" dirty="0">
                <a:solidFill>
                  <a:srgbClr val="094162"/>
                </a:solidFill>
                <a:latin typeface="Trebuchet MS"/>
                <a:cs typeface="Trebuchet MS"/>
              </a:rPr>
              <a:t> </a:t>
            </a:r>
            <a:r>
              <a:rPr sz="1600" dirty="0">
                <a:solidFill>
                  <a:srgbClr val="094162"/>
                </a:solidFill>
                <a:latin typeface="Trebuchet MS"/>
                <a:cs typeface="Trebuchet MS"/>
              </a:rPr>
              <a:t>that</a:t>
            </a:r>
            <a:r>
              <a:rPr sz="1600" spc="-40" dirty="0">
                <a:solidFill>
                  <a:srgbClr val="094162"/>
                </a:solidFill>
                <a:latin typeface="Trebuchet MS"/>
                <a:cs typeface="Trebuchet MS"/>
              </a:rPr>
              <a:t> </a:t>
            </a:r>
            <a:r>
              <a:rPr sz="1600" dirty="0">
                <a:solidFill>
                  <a:srgbClr val="094162"/>
                </a:solidFill>
                <a:latin typeface="Trebuchet MS"/>
                <a:cs typeface="Trebuchet MS"/>
              </a:rPr>
              <a:t>the</a:t>
            </a:r>
            <a:r>
              <a:rPr sz="1600" spc="-40" dirty="0">
                <a:solidFill>
                  <a:srgbClr val="094162"/>
                </a:solidFill>
                <a:latin typeface="Trebuchet MS"/>
                <a:cs typeface="Trebuchet MS"/>
              </a:rPr>
              <a:t> </a:t>
            </a:r>
            <a:r>
              <a:rPr sz="1600" dirty="0">
                <a:solidFill>
                  <a:srgbClr val="094162"/>
                </a:solidFill>
                <a:latin typeface="Trebuchet MS"/>
                <a:cs typeface="Trebuchet MS"/>
              </a:rPr>
              <a:t>Independent</a:t>
            </a:r>
            <a:r>
              <a:rPr sz="1600" spc="-60" dirty="0">
                <a:solidFill>
                  <a:srgbClr val="094162"/>
                </a:solidFill>
                <a:latin typeface="Trebuchet MS"/>
                <a:cs typeface="Trebuchet MS"/>
              </a:rPr>
              <a:t> </a:t>
            </a:r>
            <a:r>
              <a:rPr sz="1600" dirty="0">
                <a:solidFill>
                  <a:srgbClr val="094162"/>
                </a:solidFill>
                <a:latin typeface="Trebuchet MS"/>
                <a:cs typeface="Trebuchet MS"/>
              </a:rPr>
              <a:t>Private</a:t>
            </a:r>
            <a:r>
              <a:rPr sz="1600" spc="-35" dirty="0">
                <a:solidFill>
                  <a:srgbClr val="094162"/>
                </a:solidFill>
                <a:latin typeface="Trebuchet MS"/>
                <a:cs typeface="Trebuchet MS"/>
              </a:rPr>
              <a:t> </a:t>
            </a:r>
            <a:r>
              <a:rPr sz="1600" spc="-10" dirty="0">
                <a:solidFill>
                  <a:srgbClr val="094162"/>
                </a:solidFill>
                <a:latin typeface="Trebuchet MS"/>
                <a:cs typeface="Trebuchet MS"/>
              </a:rPr>
              <a:t>Practice </a:t>
            </a:r>
            <a:r>
              <a:rPr sz="1600" dirty="0">
                <a:solidFill>
                  <a:srgbClr val="094162"/>
                </a:solidFill>
                <a:latin typeface="Trebuchet MS"/>
                <a:cs typeface="Trebuchet MS"/>
              </a:rPr>
              <a:t>category</a:t>
            </a:r>
            <a:r>
              <a:rPr sz="1600" spc="-55" dirty="0">
                <a:solidFill>
                  <a:srgbClr val="094162"/>
                </a:solidFill>
                <a:latin typeface="Trebuchet MS"/>
                <a:cs typeface="Trebuchet MS"/>
              </a:rPr>
              <a:t> </a:t>
            </a:r>
            <a:r>
              <a:rPr sz="1600" dirty="0">
                <a:solidFill>
                  <a:srgbClr val="094162"/>
                </a:solidFill>
                <a:latin typeface="Trebuchet MS"/>
                <a:cs typeface="Trebuchet MS"/>
              </a:rPr>
              <a:t>contains</a:t>
            </a:r>
            <a:r>
              <a:rPr sz="1600" spc="-40" dirty="0">
                <a:solidFill>
                  <a:srgbClr val="094162"/>
                </a:solidFill>
                <a:latin typeface="Trebuchet MS"/>
                <a:cs typeface="Trebuchet MS"/>
              </a:rPr>
              <a:t> </a:t>
            </a:r>
            <a:r>
              <a:rPr sz="1600" dirty="0">
                <a:solidFill>
                  <a:srgbClr val="094162"/>
                </a:solidFill>
                <a:latin typeface="Trebuchet MS"/>
                <a:cs typeface="Trebuchet MS"/>
              </a:rPr>
              <a:t>significant</a:t>
            </a:r>
            <a:r>
              <a:rPr sz="1600" spc="-35" dirty="0">
                <a:solidFill>
                  <a:srgbClr val="094162"/>
                </a:solidFill>
                <a:latin typeface="Trebuchet MS"/>
                <a:cs typeface="Trebuchet MS"/>
              </a:rPr>
              <a:t> </a:t>
            </a:r>
            <a:r>
              <a:rPr sz="1600" dirty="0">
                <a:solidFill>
                  <a:srgbClr val="094162"/>
                </a:solidFill>
                <a:latin typeface="Trebuchet MS"/>
                <a:cs typeface="Trebuchet MS"/>
              </a:rPr>
              <a:t>variation,</a:t>
            </a:r>
            <a:r>
              <a:rPr sz="1600" spc="-35" dirty="0">
                <a:solidFill>
                  <a:srgbClr val="094162"/>
                </a:solidFill>
                <a:latin typeface="Trebuchet MS"/>
                <a:cs typeface="Trebuchet MS"/>
              </a:rPr>
              <a:t> </a:t>
            </a:r>
            <a:r>
              <a:rPr sz="1600" dirty="0">
                <a:solidFill>
                  <a:srgbClr val="094162"/>
                </a:solidFill>
                <a:latin typeface="Trebuchet MS"/>
                <a:cs typeface="Trebuchet MS"/>
              </a:rPr>
              <a:t>likely</a:t>
            </a:r>
            <a:r>
              <a:rPr sz="1600" spc="-30" dirty="0">
                <a:solidFill>
                  <a:srgbClr val="094162"/>
                </a:solidFill>
                <a:latin typeface="Trebuchet MS"/>
                <a:cs typeface="Trebuchet MS"/>
              </a:rPr>
              <a:t> </a:t>
            </a:r>
            <a:r>
              <a:rPr sz="1600" dirty="0">
                <a:solidFill>
                  <a:srgbClr val="094162"/>
                </a:solidFill>
                <a:latin typeface="Trebuchet MS"/>
                <a:cs typeface="Trebuchet MS"/>
              </a:rPr>
              <a:t>including</a:t>
            </a:r>
            <a:r>
              <a:rPr sz="1600" spc="-55" dirty="0">
                <a:solidFill>
                  <a:srgbClr val="094162"/>
                </a:solidFill>
                <a:latin typeface="Trebuchet MS"/>
                <a:cs typeface="Trebuchet MS"/>
              </a:rPr>
              <a:t> </a:t>
            </a:r>
            <a:r>
              <a:rPr sz="1600" dirty="0">
                <a:solidFill>
                  <a:srgbClr val="094162"/>
                </a:solidFill>
                <a:latin typeface="Trebuchet MS"/>
                <a:cs typeface="Trebuchet MS"/>
              </a:rPr>
              <a:t>some</a:t>
            </a:r>
            <a:r>
              <a:rPr sz="1600" spc="-40" dirty="0">
                <a:solidFill>
                  <a:srgbClr val="094162"/>
                </a:solidFill>
                <a:latin typeface="Trebuchet MS"/>
                <a:cs typeface="Trebuchet MS"/>
              </a:rPr>
              <a:t> </a:t>
            </a:r>
            <a:r>
              <a:rPr sz="1600" dirty="0">
                <a:solidFill>
                  <a:srgbClr val="094162"/>
                </a:solidFill>
                <a:latin typeface="Trebuchet MS"/>
                <a:cs typeface="Trebuchet MS"/>
              </a:rPr>
              <a:t>National</a:t>
            </a:r>
            <a:r>
              <a:rPr sz="1600" spc="-30" dirty="0">
                <a:solidFill>
                  <a:srgbClr val="094162"/>
                </a:solidFill>
                <a:latin typeface="Trebuchet MS"/>
                <a:cs typeface="Trebuchet MS"/>
              </a:rPr>
              <a:t> </a:t>
            </a:r>
            <a:r>
              <a:rPr sz="1600" spc="-10" dirty="0">
                <a:solidFill>
                  <a:srgbClr val="094162"/>
                </a:solidFill>
                <a:latin typeface="Trebuchet MS"/>
                <a:cs typeface="Trebuchet MS"/>
              </a:rPr>
              <a:t>Practices</a:t>
            </a:r>
            <a:r>
              <a:rPr sz="1600" spc="-50" dirty="0">
                <a:solidFill>
                  <a:srgbClr val="094162"/>
                </a:solidFill>
                <a:latin typeface="Trebuchet MS"/>
                <a:cs typeface="Trebuchet MS"/>
              </a:rPr>
              <a:t> </a:t>
            </a:r>
            <a:r>
              <a:rPr sz="1600" dirty="0">
                <a:solidFill>
                  <a:srgbClr val="094162"/>
                </a:solidFill>
                <a:latin typeface="Trebuchet MS"/>
                <a:cs typeface="Trebuchet MS"/>
              </a:rPr>
              <a:t>at</a:t>
            </a:r>
            <a:r>
              <a:rPr sz="1600" spc="-45" dirty="0">
                <a:solidFill>
                  <a:srgbClr val="094162"/>
                </a:solidFill>
                <a:latin typeface="Trebuchet MS"/>
                <a:cs typeface="Trebuchet MS"/>
              </a:rPr>
              <a:t> </a:t>
            </a:r>
            <a:r>
              <a:rPr sz="1600" dirty="0">
                <a:solidFill>
                  <a:srgbClr val="094162"/>
                </a:solidFill>
                <a:latin typeface="Trebuchet MS"/>
                <a:cs typeface="Trebuchet MS"/>
              </a:rPr>
              <a:t>least</a:t>
            </a:r>
            <a:r>
              <a:rPr sz="1600" spc="-45" dirty="0">
                <a:solidFill>
                  <a:srgbClr val="094162"/>
                </a:solidFill>
                <a:latin typeface="Trebuchet MS"/>
                <a:cs typeface="Trebuchet MS"/>
              </a:rPr>
              <a:t> </a:t>
            </a:r>
            <a:r>
              <a:rPr sz="1600" dirty="0">
                <a:solidFill>
                  <a:srgbClr val="094162"/>
                </a:solidFill>
                <a:latin typeface="Trebuchet MS"/>
                <a:cs typeface="Trebuchet MS"/>
              </a:rPr>
              <a:t>partially</a:t>
            </a:r>
            <a:r>
              <a:rPr sz="1600" spc="-50" dirty="0">
                <a:solidFill>
                  <a:srgbClr val="094162"/>
                </a:solidFill>
                <a:latin typeface="Trebuchet MS"/>
                <a:cs typeface="Trebuchet MS"/>
              </a:rPr>
              <a:t> </a:t>
            </a:r>
            <a:r>
              <a:rPr sz="1600" spc="-10" dirty="0">
                <a:solidFill>
                  <a:srgbClr val="094162"/>
                </a:solidFill>
                <a:latin typeface="Trebuchet MS"/>
                <a:cs typeface="Trebuchet MS"/>
              </a:rPr>
              <a:t>privately </a:t>
            </a:r>
            <a:r>
              <a:rPr sz="1600" dirty="0">
                <a:solidFill>
                  <a:srgbClr val="094162"/>
                </a:solidFill>
                <a:latin typeface="Trebuchet MS"/>
                <a:cs typeface="Trebuchet MS"/>
              </a:rPr>
              <a:t>owned,</a:t>
            </a:r>
            <a:r>
              <a:rPr sz="1600" spc="-40" dirty="0">
                <a:solidFill>
                  <a:srgbClr val="094162"/>
                </a:solidFill>
                <a:latin typeface="Trebuchet MS"/>
                <a:cs typeface="Trebuchet MS"/>
              </a:rPr>
              <a:t> </a:t>
            </a:r>
            <a:r>
              <a:rPr sz="1600" dirty="0">
                <a:solidFill>
                  <a:srgbClr val="094162"/>
                </a:solidFill>
                <a:latin typeface="Trebuchet MS"/>
                <a:cs typeface="Trebuchet MS"/>
              </a:rPr>
              <a:t>such</a:t>
            </a:r>
            <a:r>
              <a:rPr sz="1600" spc="-30" dirty="0">
                <a:solidFill>
                  <a:srgbClr val="094162"/>
                </a:solidFill>
                <a:latin typeface="Trebuchet MS"/>
                <a:cs typeface="Trebuchet MS"/>
              </a:rPr>
              <a:t> </a:t>
            </a:r>
            <a:r>
              <a:rPr sz="1600" dirty="0">
                <a:solidFill>
                  <a:srgbClr val="094162"/>
                </a:solidFill>
                <a:latin typeface="Trebuchet MS"/>
                <a:cs typeface="Trebuchet MS"/>
              </a:rPr>
              <a:t>as</a:t>
            </a:r>
            <a:r>
              <a:rPr sz="1600" spc="-30" dirty="0">
                <a:solidFill>
                  <a:srgbClr val="094162"/>
                </a:solidFill>
                <a:latin typeface="Trebuchet MS"/>
                <a:cs typeface="Trebuchet MS"/>
              </a:rPr>
              <a:t> </a:t>
            </a:r>
            <a:r>
              <a:rPr sz="1600" dirty="0">
                <a:solidFill>
                  <a:srgbClr val="094162"/>
                </a:solidFill>
                <a:latin typeface="Trebuchet MS"/>
                <a:cs typeface="Trebuchet MS"/>
              </a:rPr>
              <a:t>Strategic</a:t>
            </a:r>
            <a:r>
              <a:rPr sz="1600" spc="-20" dirty="0">
                <a:solidFill>
                  <a:srgbClr val="094162"/>
                </a:solidFill>
                <a:latin typeface="Trebuchet MS"/>
                <a:cs typeface="Trebuchet MS"/>
              </a:rPr>
              <a:t> </a:t>
            </a:r>
            <a:r>
              <a:rPr sz="1600" dirty="0">
                <a:solidFill>
                  <a:srgbClr val="094162"/>
                </a:solidFill>
                <a:latin typeface="Trebuchet MS"/>
                <a:cs typeface="Trebuchet MS"/>
              </a:rPr>
              <a:t>Radiology</a:t>
            </a:r>
            <a:r>
              <a:rPr sz="1600" spc="-15" dirty="0">
                <a:solidFill>
                  <a:srgbClr val="094162"/>
                </a:solidFill>
                <a:latin typeface="Trebuchet MS"/>
                <a:cs typeface="Trebuchet MS"/>
              </a:rPr>
              <a:t> </a:t>
            </a:r>
            <a:r>
              <a:rPr sz="1600" dirty="0">
                <a:solidFill>
                  <a:srgbClr val="094162"/>
                </a:solidFill>
                <a:latin typeface="Trebuchet MS"/>
                <a:cs typeface="Trebuchet MS"/>
              </a:rPr>
              <a:t>and</a:t>
            </a:r>
            <a:r>
              <a:rPr sz="1600" spc="-40" dirty="0">
                <a:solidFill>
                  <a:srgbClr val="094162"/>
                </a:solidFill>
                <a:latin typeface="Trebuchet MS"/>
                <a:cs typeface="Trebuchet MS"/>
              </a:rPr>
              <a:t> </a:t>
            </a:r>
            <a:r>
              <a:rPr sz="1600" dirty="0">
                <a:solidFill>
                  <a:srgbClr val="094162"/>
                </a:solidFill>
                <a:latin typeface="Trebuchet MS"/>
                <a:cs typeface="Trebuchet MS"/>
              </a:rPr>
              <a:t>Rad</a:t>
            </a:r>
            <a:r>
              <a:rPr sz="1600" spc="-30" dirty="0">
                <a:solidFill>
                  <a:srgbClr val="094162"/>
                </a:solidFill>
                <a:latin typeface="Trebuchet MS"/>
                <a:cs typeface="Trebuchet MS"/>
              </a:rPr>
              <a:t> </a:t>
            </a:r>
            <a:r>
              <a:rPr sz="1600" spc="-10" dirty="0">
                <a:solidFill>
                  <a:srgbClr val="094162"/>
                </a:solidFill>
                <a:latin typeface="Trebuchet MS"/>
                <a:cs typeface="Trebuchet MS"/>
              </a:rPr>
              <a:t>Partners.</a:t>
            </a:r>
            <a:r>
              <a:rPr sz="1600" spc="-30" dirty="0">
                <a:solidFill>
                  <a:srgbClr val="094162"/>
                </a:solidFill>
                <a:latin typeface="Trebuchet MS"/>
                <a:cs typeface="Trebuchet MS"/>
              </a:rPr>
              <a:t> </a:t>
            </a:r>
            <a:r>
              <a:rPr sz="1600" dirty="0">
                <a:solidFill>
                  <a:srgbClr val="094162"/>
                </a:solidFill>
                <a:latin typeface="Trebuchet MS"/>
                <a:cs typeface="Trebuchet MS"/>
              </a:rPr>
              <a:t>Future</a:t>
            </a:r>
            <a:r>
              <a:rPr sz="1600" spc="-20" dirty="0">
                <a:solidFill>
                  <a:srgbClr val="094162"/>
                </a:solidFill>
                <a:latin typeface="Trebuchet MS"/>
                <a:cs typeface="Trebuchet MS"/>
              </a:rPr>
              <a:t> </a:t>
            </a:r>
            <a:r>
              <a:rPr sz="1600" dirty="0">
                <a:solidFill>
                  <a:srgbClr val="094162"/>
                </a:solidFill>
                <a:latin typeface="Trebuchet MS"/>
                <a:cs typeface="Trebuchet MS"/>
              </a:rPr>
              <a:t>research</a:t>
            </a:r>
            <a:r>
              <a:rPr sz="1600" spc="-35" dirty="0">
                <a:solidFill>
                  <a:srgbClr val="094162"/>
                </a:solidFill>
                <a:latin typeface="Trebuchet MS"/>
                <a:cs typeface="Trebuchet MS"/>
              </a:rPr>
              <a:t> </a:t>
            </a:r>
            <a:r>
              <a:rPr sz="1600" dirty="0">
                <a:solidFill>
                  <a:srgbClr val="094162"/>
                </a:solidFill>
                <a:latin typeface="Trebuchet MS"/>
                <a:cs typeface="Trebuchet MS"/>
              </a:rPr>
              <a:t>will</a:t>
            </a:r>
            <a:r>
              <a:rPr sz="1600" spc="-20" dirty="0">
                <a:solidFill>
                  <a:srgbClr val="094162"/>
                </a:solidFill>
                <a:latin typeface="Trebuchet MS"/>
                <a:cs typeface="Trebuchet MS"/>
              </a:rPr>
              <a:t> </a:t>
            </a:r>
            <a:r>
              <a:rPr sz="1600" dirty="0">
                <a:solidFill>
                  <a:srgbClr val="094162"/>
                </a:solidFill>
                <a:latin typeface="Trebuchet MS"/>
                <a:cs typeface="Trebuchet MS"/>
              </a:rPr>
              <a:t>work</a:t>
            </a:r>
            <a:r>
              <a:rPr sz="1600" spc="-25" dirty="0">
                <a:solidFill>
                  <a:srgbClr val="094162"/>
                </a:solidFill>
                <a:latin typeface="Trebuchet MS"/>
                <a:cs typeface="Trebuchet MS"/>
              </a:rPr>
              <a:t> </a:t>
            </a:r>
            <a:r>
              <a:rPr sz="1600" dirty="0">
                <a:solidFill>
                  <a:srgbClr val="094162"/>
                </a:solidFill>
                <a:latin typeface="Trebuchet MS"/>
                <a:cs typeface="Trebuchet MS"/>
              </a:rPr>
              <a:t>to</a:t>
            </a:r>
            <a:r>
              <a:rPr sz="1600" spc="-25" dirty="0">
                <a:solidFill>
                  <a:srgbClr val="094162"/>
                </a:solidFill>
                <a:latin typeface="Trebuchet MS"/>
                <a:cs typeface="Trebuchet MS"/>
              </a:rPr>
              <a:t> </a:t>
            </a:r>
            <a:r>
              <a:rPr sz="1600" dirty="0">
                <a:solidFill>
                  <a:srgbClr val="094162"/>
                </a:solidFill>
                <a:latin typeface="Trebuchet MS"/>
                <a:cs typeface="Trebuchet MS"/>
              </a:rPr>
              <a:t>capture</a:t>
            </a:r>
            <a:r>
              <a:rPr sz="1600" spc="-35" dirty="0">
                <a:solidFill>
                  <a:srgbClr val="094162"/>
                </a:solidFill>
                <a:latin typeface="Trebuchet MS"/>
                <a:cs typeface="Trebuchet MS"/>
              </a:rPr>
              <a:t> </a:t>
            </a:r>
            <a:r>
              <a:rPr sz="1600" dirty="0">
                <a:solidFill>
                  <a:srgbClr val="094162"/>
                </a:solidFill>
                <a:latin typeface="Trebuchet MS"/>
                <a:cs typeface="Trebuchet MS"/>
              </a:rPr>
              <a:t>the</a:t>
            </a:r>
            <a:r>
              <a:rPr sz="1600" spc="-20" dirty="0">
                <a:solidFill>
                  <a:srgbClr val="094162"/>
                </a:solidFill>
                <a:latin typeface="Trebuchet MS"/>
                <a:cs typeface="Trebuchet MS"/>
              </a:rPr>
              <a:t> </a:t>
            </a:r>
            <a:r>
              <a:rPr sz="1600" dirty="0">
                <a:solidFill>
                  <a:srgbClr val="094162"/>
                </a:solidFill>
                <a:latin typeface="Trebuchet MS"/>
                <a:cs typeface="Trebuchet MS"/>
              </a:rPr>
              <a:t>nuances</a:t>
            </a:r>
            <a:r>
              <a:rPr sz="1600" spc="-40" dirty="0">
                <a:solidFill>
                  <a:srgbClr val="094162"/>
                </a:solidFill>
                <a:latin typeface="Trebuchet MS"/>
                <a:cs typeface="Trebuchet MS"/>
              </a:rPr>
              <a:t> </a:t>
            </a:r>
            <a:r>
              <a:rPr sz="1600" dirty="0">
                <a:solidFill>
                  <a:srgbClr val="094162"/>
                </a:solidFill>
                <a:latin typeface="Trebuchet MS"/>
                <a:cs typeface="Trebuchet MS"/>
              </a:rPr>
              <a:t>of</a:t>
            </a:r>
            <a:r>
              <a:rPr sz="1600" spc="-25" dirty="0">
                <a:solidFill>
                  <a:srgbClr val="094162"/>
                </a:solidFill>
                <a:latin typeface="Trebuchet MS"/>
                <a:cs typeface="Trebuchet MS"/>
              </a:rPr>
              <a:t> </a:t>
            </a:r>
            <a:r>
              <a:rPr sz="1600" spc="-20" dirty="0">
                <a:solidFill>
                  <a:srgbClr val="094162"/>
                </a:solidFill>
                <a:latin typeface="Trebuchet MS"/>
                <a:cs typeface="Trebuchet MS"/>
              </a:rPr>
              <a:t>this </a:t>
            </a:r>
            <a:r>
              <a:rPr sz="1600" spc="-10" dirty="0">
                <a:solidFill>
                  <a:srgbClr val="094162"/>
                </a:solidFill>
                <a:latin typeface="Trebuchet MS"/>
                <a:cs typeface="Trebuchet MS"/>
              </a:rPr>
              <a:t>category.</a:t>
            </a:r>
            <a:endParaRPr sz="1600" dirty="0">
              <a:latin typeface="Trebuchet MS"/>
              <a:cs typeface="Trebuchet MS"/>
            </a:endParaRPr>
          </a:p>
          <a:p>
            <a:pPr marL="298450" marR="5080" indent="-285750">
              <a:lnSpc>
                <a:spcPct val="100000"/>
              </a:lnSpc>
              <a:spcBef>
                <a:spcPts val="1195"/>
              </a:spcBef>
              <a:buClr>
                <a:srgbClr val="9AC549"/>
              </a:buClr>
              <a:buSzPct val="88888"/>
              <a:buFont typeface="Arial"/>
              <a:buChar char="•"/>
              <a:tabLst>
                <a:tab pos="298450" algn="l"/>
              </a:tabLst>
            </a:pPr>
            <a:r>
              <a:rPr sz="1800" dirty="0">
                <a:solidFill>
                  <a:srgbClr val="094162"/>
                </a:solidFill>
                <a:latin typeface="Trebuchet MS"/>
                <a:cs typeface="Trebuchet MS"/>
              </a:rPr>
              <a:t>A</a:t>
            </a:r>
            <a:r>
              <a:rPr sz="1800" spc="-130" dirty="0">
                <a:solidFill>
                  <a:srgbClr val="094162"/>
                </a:solidFill>
                <a:latin typeface="Trebuchet MS"/>
                <a:cs typeface="Trebuchet MS"/>
              </a:rPr>
              <a:t> </a:t>
            </a:r>
            <a:r>
              <a:rPr sz="1800" dirty="0">
                <a:solidFill>
                  <a:srgbClr val="094162"/>
                </a:solidFill>
                <a:latin typeface="Trebuchet MS"/>
                <a:cs typeface="Trebuchet MS"/>
              </a:rPr>
              <a:t>majority</a:t>
            </a:r>
            <a:r>
              <a:rPr sz="1800" spc="-30" dirty="0">
                <a:solidFill>
                  <a:srgbClr val="094162"/>
                </a:solidFill>
                <a:latin typeface="Trebuchet MS"/>
                <a:cs typeface="Trebuchet MS"/>
              </a:rPr>
              <a:t> </a:t>
            </a:r>
            <a:r>
              <a:rPr sz="1800" dirty="0">
                <a:solidFill>
                  <a:srgbClr val="094162"/>
                </a:solidFill>
                <a:latin typeface="Trebuchet MS"/>
                <a:cs typeface="Trebuchet MS"/>
              </a:rPr>
              <a:t>of</a:t>
            </a:r>
            <a:r>
              <a:rPr sz="1800" spc="-45" dirty="0">
                <a:solidFill>
                  <a:srgbClr val="094162"/>
                </a:solidFill>
                <a:latin typeface="Trebuchet MS"/>
                <a:cs typeface="Trebuchet MS"/>
              </a:rPr>
              <a:t> </a:t>
            </a:r>
            <a:r>
              <a:rPr sz="1800" dirty="0">
                <a:solidFill>
                  <a:srgbClr val="094162"/>
                </a:solidFill>
                <a:latin typeface="Trebuchet MS"/>
                <a:cs typeface="Trebuchet MS"/>
              </a:rPr>
              <a:t>radiology</a:t>
            </a:r>
            <a:r>
              <a:rPr sz="1800" spc="-50" dirty="0">
                <a:solidFill>
                  <a:srgbClr val="094162"/>
                </a:solidFill>
                <a:latin typeface="Trebuchet MS"/>
                <a:cs typeface="Trebuchet MS"/>
              </a:rPr>
              <a:t> </a:t>
            </a:r>
            <a:r>
              <a:rPr sz="1800" dirty="0">
                <a:solidFill>
                  <a:srgbClr val="094162"/>
                </a:solidFill>
                <a:latin typeface="Trebuchet MS"/>
                <a:cs typeface="Trebuchet MS"/>
              </a:rPr>
              <a:t>practices</a:t>
            </a:r>
            <a:r>
              <a:rPr sz="1800" spc="-50" dirty="0">
                <a:solidFill>
                  <a:srgbClr val="094162"/>
                </a:solidFill>
                <a:latin typeface="Trebuchet MS"/>
                <a:cs typeface="Trebuchet MS"/>
              </a:rPr>
              <a:t> </a:t>
            </a:r>
            <a:r>
              <a:rPr sz="1800" dirty="0">
                <a:solidFill>
                  <a:srgbClr val="094162"/>
                </a:solidFill>
                <a:latin typeface="Trebuchet MS"/>
                <a:cs typeface="Trebuchet MS"/>
              </a:rPr>
              <a:t>have</a:t>
            </a:r>
            <a:r>
              <a:rPr sz="1800" spc="-20" dirty="0">
                <a:solidFill>
                  <a:srgbClr val="094162"/>
                </a:solidFill>
                <a:latin typeface="Trebuchet MS"/>
                <a:cs typeface="Trebuchet MS"/>
              </a:rPr>
              <a:t> </a:t>
            </a:r>
            <a:r>
              <a:rPr sz="1800" dirty="0">
                <a:solidFill>
                  <a:srgbClr val="094162"/>
                </a:solidFill>
                <a:latin typeface="Trebuchet MS"/>
                <a:cs typeface="Trebuchet MS"/>
              </a:rPr>
              <a:t>four</a:t>
            </a:r>
            <a:r>
              <a:rPr sz="1800" spc="-40" dirty="0">
                <a:solidFill>
                  <a:srgbClr val="094162"/>
                </a:solidFill>
                <a:latin typeface="Trebuchet MS"/>
                <a:cs typeface="Trebuchet MS"/>
              </a:rPr>
              <a:t> </a:t>
            </a:r>
            <a:r>
              <a:rPr sz="1800" dirty="0">
                <a:solidFill>
                  <a:srgbClr val="094162"/>
                </a:solidFill>
                <a:latin typeface="Trebuchet MS"/>
                <a:cs typeface="Trebuchet MS"/>
              </a:rPr>
              <a:t>or</a:t>
            </a:r>
            <a:r>
              <a:rPr sz="1800" spc="-35" dirty="0">
                <a:solidFill>
                  <a:srgbClr val="094162"/>
                </a:solidFill>
                <a:latin typeface="Trebuchet MS"/>
                <a:cs typeface="Trebuchet MS"/>
              </a:rPr>
              <a:t> </a:t>
            </a:r>
            <a:r>
              <a:rPr sz="1800" dirty="0">
                <a:solidFill>
                  <a:srgbClr val="094162"/>
                </a:solidFill>
                <a:latin typeface="Trebuchet MS"/>
                <a:cs typeface="Trebuchet MS"/>
              </a:rPr>
              <a:t>more</a:t>
            </a:r>
            <a:r>
              <a:rPr sz="1800" spc="-30" dirty="0">
                <a:solidFill>
                  <a:srgbClr val="094162"/>
                </a:solidFill>
                <a:latin typeface="Trebuchet MS"/>
                <a:cs typeface="Trebuchet MS"/>
              </a:rPr>
              <a:t> </a:t>
            </a:r>
            <a:r>
              <a:rPr sz="1800" dirty="0">
                <a:solidFill>
                  <a:srgbClr val="094162"/>
                </a:solidFill>
                <a:latin typeface="Trebuchet MS"/>
                <a:cs typeface="Trebuchet MS"/>
              </a:rPr>
              <a:t>locations</a:t>
            </a:r>
            <a:r>
              <a:rPr sz="1800" spc="-50" dirty="0">
                <a:solidFill>
                  <a:srgbClr val="094162"/>
                </a:solidFill>
                <a:latin typeface="Trebuchet MS"/>
                <a:cs typeface="Trebuchet MS"/>
              </a:rPr>
              <a:t> </a:t>
            </a:r>
            <a:r>
              <a:rPr sz="1800" dirty="0">
                <a:solidFill>
                  <a:srgbClr val="094162"/>
                </a:solidFill>
                <a:latin typeface="Trebuchet MS"/>
                <a:cs typeface="Trebuchet MS"/>
              </a:rPr>
              <a:t>and</a:t>
            </a:r>
            <a:r>
              <a:rPr sz="1800" spc="-30" dirty="0">
                <a:solidFill>
                  <a:srgbClr val="094162"/>
                </a:solidFill>
                <a:latin typeface="Trebuchet MS"/>
                <a:cs typeface="Trebuchet MS"/>
              </a:rPr>
              <a:t> </a:t>
            </a:r>
            <a:r>
              <a:rPr sz="1800" dirty="0">
                <a:solidFill>
                  <a:srgbClr val="094162"/>
                </a:solidFill>
                <a:latin typeface="Trebuchet MS"/>
                <a:cs typeface="Trebuchet MS"/>
              </a:rPr>
              <a:t>the</a:t>
            </a:r>
            <a:r>
              <a:rPr sz="1800" spc="-25" dirty="0">
                <a:solidFill>
                  <a:srgbClr val="094162"/>
                </a:solidFill>
                <a:latin typeface="Trebuchet MS"/>
                <a:cs typeface="Trebuchet MS"/>
              </a:rPr>
              <a:t> </a:t>
            </a:r>
            <a:r>
              <a:rPr sz="1800" dirty="0">
                <a:solidFill>
                  <a:srgbClr val="094162"/>
                </a:solidFill>
                <a:latin typeface="Trebuchet MS"/>
                <a:cs typeface="Trebuchet MS"/>
              </a:rPr>
              <a:t>number</a:t>
            </a:r>
            <a:r>
              <a:rPr sz="1800" spc="-20" dirty="0">
                <a:solidFill>
                  <a:srgbClr val="094162"/>
                </a:solidFill>
                <a:latin typeface="Trebuchet MS"/>
                <a:cs typeface="Trebuchet MS"/>
              </a:rPr>
              <a:t> </a:t>
            </a:r>
            <a:r>
              <a:rPr sz="1800" dirty="0">
                <a:solidFill>
                  <a:srgbClr val="094162"/>
                </a:solidFill>
                <a:latin typeface="Trebuchet MS"/>
                <a:cs typeface="Trebuchet MS"/>
              </a:rPr>
              <a:t>of</a:t>
            </a:r>
            <a:r>
              <a:rPr sz="1800" spc="-40" dirty="0">
                <a:solidFill>
                  <a:srgbClr val="094162"/>
                </a:solidFill>
                <a:latin typeface="Trebuchet MS"/>
                <a:cs typeface="Trebuchet MS"/>
              </a:rPr>
              <a:t> </a:t>
            </a:r>
            <a:r>
              <a:rPr sz="1800" dirty="0">
                <a:solidFill>
                  <a:srgbClr val="094162"/>
                </a:solidFill>
                <a:latin typeface="Trebuchet MS"/>
                <a:cs typeface="Trebuchet MS"/>
              </a:rPr>
              <a:t>physicians</a:t>
            </a:r>
            <a:r>
              <a:rPr sz="1800" spc="-45" dirty="0">
                <a:solidFill>
                  <a:srgbClr val="094162"/>
                </a:solidFill>
                <a:latin typeface="Trebuchet MS"/>
                <a:cs typeface="Trebuchet MS"/>
              </a:rPr>
              <a:t> </a:t>
            </a:r>
            <a:r>
              <a:rPr sz="1800" dirty="0">
                <a:solidFill>
                  <a:srgbClr val="094162"/>
                </a:solidFill>
                <a:latin typeface="Trebuchet MS"/>
                <a:cs typeface="Trebuchet MS"/>
              </a:rPr>
              <a:t>per</a:t>
            </a:r>
            <a:r>
              <a:rPr sz="1800" spc="-35" dirty="0">
                <a:solidFill>
                  <a:srgbClr val="094162"/>
                </a:solidFill>
                <a:latin typeface="Trebuchet MS"/>
                <a:cs typeface="Trebuchet MS"/>
              </a:rPr>
              <a:t> </a:t>
            </a:r>
            <a:r>
              <a:rPr sz="1800" spc="-10" dirty="0">
                <a:solidFill>
                  <a:srgbClr val="094162"/>
                </a:solidFill>
                <a:latin typeface="Trebuchet MS"/>
                <a:cs typeface="Trebuchet MS"/>
              </a:rPr>
              <a:t>practice </a:t>
            </a:r>
            <a:r>
              <a:rPr sz="1800" dirty="0">
                <a:solidFill>
                  <a:srgbClr val="094162"/>
                </a:solidFill>
                <a:latin typeface="Trebuchet MS"/>
                <a:cs typeface="Trebuchet MS"/>
              </a:rPr>
              <a:t>varies</a:t>
            </a:r>
            <a:r>
              <a:rPr sz="1800" spc="-45" dirty="0">
                <a:solidFill>
                  <a:srgbClr val="094162"/>
                </a:solidFill>
                <a:latin typeface="Trebuchet MS"/>
                <a:cs typeface="Trebuchet MS"/>
              </a:rPr>
              <a:t> </a:t>
            </a:r>
            <a:r>
              <a:rPr sz="1800" dirty="0">
                <a:solidFill>
                  <a:srgbClr val="094162"/>
                </a:solidFill>
                <a:latin typeface="Trebuchet MS"/>
                <a:cs typeface="Trebuchet MS"/>
              </a:rPr>
              <a:t>significantly</a:t>
            </a:r>
            <a:r>
              <a:rPr sz="1800" spc="-65" dirty="0">
                <a:solidFill>
                  <a:srgbClr val="094162"/>
                </a:solidFill>
                <a:latin typeface="Trebuchet MS"/>
                <a:cs typeface="Trebuchet MS"/>
              </a:rPr>
              <a:t> </a:t>
            </a:r>
            <a:r>
              <a:rPr sz="1800" dirty="0">
                <a:solidFill>
                  <a:srgbClr val="094162"/>
                </a:solidFill>
                <a:latin typeface="Trebuchet MS"/>
                <a:cs typeface="Trebuchet MS"/>
              </a:rPr>
              <a:t>among</a:t>
            </a:r>
            <a:r>
              <a:rPr sz="1800" spc="-40" dirty="0">
                <a:solidFill>
                  <a:srgbClr val="094162"/>
                </a:solidFill>
                <a:latin typeface="Trebuchet MS"/>
                <a:cs typeface="Trebuchet MS"/>
              </a:rPr>
              <a:t> </a:t>
            </a:r>
            <a:r>
              <a:rPr sz="1800" dirty="0">
                <a:solidFill>
                  <a:srgbClr val="094162"/>
                </a:solidFill>
                <a:latin typeface="Trebuchet MS"/>
                <a:cs typeface="Trebuchet MS"/>
              </a:rPr>
              <a:t>practice</a:t>
            </a:r>
            <a:r>
              <a:rPr sz="1800" spc="-60" dirty="0">
                <a:solidFill>
                  <a:srgbClr val="094162"/>
                </a:solidFill>
                <a:latin typeface="Trebuchet MS"/>
                <a:cs typeface="Trebuchet MS"/>
              </a:rPr>
              <a:t> </a:t>
            </a:r>
            <a:r>
              <a:rPr sz="1800" spc="-10" dirty="0">
                <a:solidFill>
                  <a:srgbClr val="094162"/>
                </a:solidFill>
                <a:latin typeface="Trebuchet MS"/>
                <a:cs typeface="Trebuchet MS"/>
              </a:rPr>
              <a:t>types</a:t>
            </a:r>
            <a:endParaRPr sz="1800" dirty="0">
              <a:latin typeface="Trebuchet MS"/>
              <a:cs typeface="Trebuchet MS"/>
            </a:endParaRPr>
          </a:p>
        </p:txBody>
      </p:sp>
    </p:spTree>
    <p:extLst>
      <p:ext uri="{BB962C8B-B14F-4D97-AF65-F5344CB8AC3E}">
        <p14:creationId xmlns:p14="http://schemas.microsoft.com/office/powerpoint/2010/main" val="8350900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7781" y="668400"/>
            <a:ext cx="11656291" cy="630622"/>
          </a:xfrm>
        </p:spPr>
        <p:txBody>
          <a:bodyPr>
            <a:normAutofit fontScale="90000"/>
          </a:bodyPr>
          <a:lstStyle/>
          <a:p>
            <a:r>
              <a:rPr lang="en-US" sz="2400" dirty="0"/>
              <a:t>Private Practices Hired the Largest Proportion of both Full Time and Part Time Radiologists Hired in 2021</a:t>
            </a:r>
            <a:endParaRPr lang="en-US" sz="2400" u="sng" dirty="0"/>
          </a:p>
        </p:txBody>
      </p:sp>
      <p:sp>
        <p:nvSpPr>
          <p:cNvPr id="3" name="Content Placeholder 2"/>
          <p:cNvSpPr>
            <a:spLocks noGrp="1"/>
          </p:cNvSpPr>
          <p:nvPr>
            <p:ph idx="1"/>
          </p:nvPr>
        </p:nvSpPr>
        <p:spPr>
          <a:xfrm>
            <a:off x="147781" y="1445570"/>
            <a:ext cx="11785601" cy="1600438"/>
          </a:xfrm>
        </p:spPr>
        <p:txBody>
          <a:bodyPr>
            <a:normAutofit lnSpcReduction="10000"/>
          </a:bodyPr>
          <a:lstStyle/>
          <a:p>
            <a:pPr>
              <a:lnSpc>
                <a:spcPct val="100000"/>
              </a:lnSpc>
              <a:spcBef>
                <a:spcPts val="600"/>
              </a:spcBef>
            </a:pPr>
            <a:r>
              <a:rPr lang="en-US" sz="1400" dirty="0"/>
              <a:t>Of the total share of Radiologists hired in 2021 nearly </a:t>
            </a:r>
            <a:r>
              <a:rPr lang="en-US" sz="1400" i="1" dirty="0">
                <a:effectLst>
                  <a:outerShdw blurRad="38100" dist="38100" dir="2700000" algn="tl">
                    <a:srgbClr val="000000">
                      <a:alpha val="43137"/>
                    </a:srgbClr>
                  </a:outerShdw>
                </a:effectLst>
              </a:rPr>
              <a:t>4 in 10 </a:t>
            </a:r>
            <a:r>
              <a:rPr lang="en-US" sz="1400" dirty="0"/>
              <a:t>were hired in </a:t>
            </a:r>
            <a:r>
              <a:rPr lang="en-US" sz="1400" i="1" dirty="0">
                <a:effectLst>
                  <a:outerShdw blurRad="38100" dist="38100" dir="2700000" algn="tl">
                    <a:srgbClr val="000000">
                      <a:alpha val="43137"/>
                    </a:srgbClr>
                  </a:outerShdw>
                </a:effectLst>
              </a:rPr>
              <a:t>Full Time </a:t>
            </a:r>
            <a:r>
              <a:rPr lang="en-US" sz="1400" dirty="0"/>
              <a:t>positions in </a:t>
            </a:r>
            <a:r>
              <a:rPr lang="en-US" sz="1400" i="1" dirty="0">
                <a:effectLst>
                  <a:outerShdw blurRad="38100" dist="38100" dir="2700000" algn="tl">
                    <a:srgbClr val="000000">
                      <a:alpha val="43137"/>
                    </a:srgbClr>
                  </a:outerShdw>
                </a:effectLst>
              </a:rPr>
              <a:t>Independent Private Practice</a:t>
            </a:r>
          </a:p>
          <a:p>
            <a:pPr>
              <a:lnSpc>
                <a:spcPct val="100000"/>
              </a:lnSpc>
              <a:spcBef>
                <a:spcPts val="600"/>
              </a:spcBef>
            </a:pPr>
            <a:r>
              <a:rPr lang="en-US" sz="1400" i="1" dirty="0">
                <a:effectLst>
                  <a:outerShdw blurRad="38100" dist="38100" dir="2700000" algn="tl">
                    <a:srgbClr val="000000">
                      <a:alpha val="43137"/>
                    </a:srgbClr>
                  </a:outerShdw>
                </a:effectLst>
              </a:rPr>
              <a:t>Private Practice </a:t>
            </a:r>
            <a:r>
              <a:rPr lang="en-US" sz="1400" dirty="0"/>
              <a:t>also hired the largest share of </a:t>
            </a:r>
            <a:r>
              <a:rPr lang="en-US" sz="1400" i="1" dirty="0">
                <a:effectLst>
                  <a:outerShdw blurRad="38100" dist="38100" dir="2700000" algn="tl">
                    <a:srgbClr val="000000">
                      <a:alpha val="43137"/>
                    </a:srgbClr>
                  </a:outerShdw>
                </a:effectLst>
              </a:rPr>
              <a:t>Part Time </a:t>
            </a:r>
            <a:r>
              <a:rPr lang="en-US" sz="1400" dirty="0"/>
              <a:t>Radiologists (6%)</a:t>
            </a:r>
          </a:p>
          <a:p>
            <a:pPr>
              <a:lnSpc>
                <a:spcPct val="100000"/>
              </a:lnSpc>
              <a:spcBef>
                <a:spcPts val="600"/>
              </a:spcBef>
            </a:pPr>
            <a:r>
              <a:rPr lang="en-US" sz="1400" i="1" dirty="0">
                <a:effectLst>
                  <a:outerShdw blurRad="38100" dist="38100" dir="2700000" algn="tl">
                    <a:srgbClr val="000000">
                      <a:alpha val="43137"/>
                    </a:srgbClr>
                  </a:outerShdw>
                </a:effectLst>
              </a:rPr>
              <a:t>Academic Practices </a:t>
            </a:r>
            <a:r>
              <a:rPr lang="en-US" sz="1400" dirty="0"/>
              <a:t>represented </a:t>
            </a:r>
            <a:r>
              <a:rPr lang="en-US" sz="1400" i="1" dirty="0">
                <a:effectLst>
                  <a:outerShdw blurRad="38100" dist="38100" dir="2700000" algn="tl">
                    <a:srgbClr val="000000">
                      <a:alpha val="43137"/>
                    </a:srgbClr>
                  </a:outerShdw>
                </a:effectLst>
              </a:rPr>
              <a:t>26% </a:t>
            </a:r>
            <a:r>
              <a:rPr lang="en-US" sz="1400" dirty="0"/>
              <a:t>of the total Radiologist hired in 2021 (Full Time – 23%, Part Time - 3%)</a:t>
            </a:r>
          </a:p>
          <a:p>
            <a:pPr>
              <a:lnSpc>
                <a:spcPct val="100000"/>
              </a:lnSpc>
              <a:spcBef>
                <a:spcPts val="600"/>
              </a:spcBef>
            </a:pPr>
            <a:r>
              <a:rPr lang="en-US" sz="1400" dirty="0"/>
              <a:t>While </a:t>
            </a:r>
            <a:r>
              <a:rPr lang="en-US" sz="1400" i="1" dirty="0">
                <a:effectLst>
                  <a:outerShdw blurRad="38100" dist="38100" dir="2700000" algn="tl">
                    <a:srgbClr val="000000">
                      <a:alpha val="43137"/>
                    </a:srgbClr>
                  </a:outerShdw>
                </a:effectLst>
              </a:rPr>
              <a:t>Private Practices </a:t>
            </a:r>
            <a:r>
              <a:rPr lang="en-US" sz="1400" dirty="0"/>
              <a:t>represented the greatest share of </a:t>
            </a:r>
            <a:r>
              <a:rPr lang="en-US" sz="1400" i="1" u="sng" dirty="0">
                <a:effectLst>
                  <a:outerShdw blurRad="38100" dist="38100" dir="2700000" algn="tl">
                    <a:srgbClr val="000000">
                      <a:alpha val="43137"/>
                    </a:srgbClr>
                  </a:outerShdw>
                </a:effectLst>
              </a:rPr>
              <a:t>radiologists hired</a:t>
            </a:r>
            <a:r>
              <a:rPr lang="en-US" sz="1400" dirty="0"/>
              <a:t>, </a:t>
            </a:r>
            <a:r>
              <a:rPr lang="en-US" sz="1400" i="1" dirty="0">
                <a:effectLst>
                  <a:outerShdw blurRad="38100" dist="38100" dir="2700000" algn="tl">
                    <a:srgbClr val="000000">
                      <a:alpha val="43137"/>
                    </a:srgbClr>
                  </a:outerShdw>
                </a:effectLst>
              </a:rPr>
              <a:t>Academic Practices </a:t>
            </a:r>
            <a:r>
              <a:rPr lang="en-US" sz="1400" dirty="0"/>
              <a:t>hired </a:t>
            </a:r>
            <a:r>
              <a:rPr lang="en-US" sz="1400" i="1" dirty="0">
                <a:solidFill>
                  <a:srgbClr val="FF0000"/>
                </a:solidFill>
              </a:rPr>
              <a:t>significantly* </a:t>
            </a:r>
            <a:r>
              <a:rPr lang="en-US" sz="1400" dirty="0"/>
              <a:t>more radiologists per practice (3.5 on Average) than Private Practice (1.58 on Average), Hospital/Hospital Systems (1.48 on Average) and Uniform VA (1 on Average)</a:t>
            </a:r>
          </a:p>
          <a:p>
            <a:pPr>
              <a:lnSpc>
                <a:spcPct val="100000"/>
              </a:lnSpc>
              <a:spcBef>
                <a:spcPts val="600"/>
              </a:spcBef>
            </a:pPr>
            <a:r>
              <a:rPr lang="en-US" sz="1400" dirty="0"/>
              <a:t>Only </a:t>
            </a:r>
            <a:r>
              <a:rPr lang="en-US" sz="1400" i="1" dirty="0">
                <a:effectLst>
                  <a:outerShdw blurRad="38100" dist="38100" dir="2700000" algn="tl">
                    <a:srgbClr val="000000">
                      <a:alpha val="43137"/>
                    </a:srgbClr>
                  </a:outerShdw>
                </a:effectLst>
              </a:rPr>
              <a:t>Uniform/VA </a:t>
            </a:r>
            <a:r>
              <a:rPr lang="en-US" sz="1400" dirty="0"/>
              <a:t>practices hired more </a:t>
            </a:r>
            <a:r>
              <a:rPr lang="en-US" sz="1400" i="1" dirty="0">
                <a:effectLst>
                  <a:outerShdw blurRad="38100" dist="38100" dir="2700000" algn="tl">
                    <a:srgbClr val="000000">
                      <a:alpha val="43137"/>
                    </a:srgbClr>
                  </a:outerShdw>
                </a:effectLst>
              </a:rPr>
              <a:t>Part Time </a:t>
            </a:r>
            <a:r>
              <a:rPr lang="en-US" sz="1400" dirty="0"/>
              <a:t>Radiologists than </a:t>
            </a:r>
            <a:r>
              <a:rPr lang="en-US" sz="1400" i="1" dirty="0">
                <a:effectLst>
                  <a:outerShdw blurRad="38100" dist="38100" dir="2700000" algn="tl">
                    <a:srgbClr val="000000">
                      <a:alpha val="43137"/>
                    </a:srgbClr>
                  </a:outerShdw>
                </a:effectLst>
              </a:rPr>
              <a:t>Full Time </a:t>
            </a:r>
            <a:r>
              <a:rPr lang="en-US" sz="1400" dirty="0"/>
              <a:t>Radiologists  (Part Time – 2%, Full Time – 1%)</a:t>
            </a:r>
          </a:p>
        </p:txBody>
      </p:sp>
      <p:sp>
        <p:nvSpPr>
          <p:cNvPr id="4" name="Rectangle 3"/>
          <p:cNvSpPr/>
          <p:nvPr/>
        </p:nvSpPr>
        <p:spPr>
          <a:xfrm>
            <a:off x="0" y="6491657"/>
            <a:ext cx="9144000" cy="338554"/>
          </a:xfrm>
          <a:prstGeom prst="rect">
            <a:avLst/>
          </a:prstGeom>
        </p:spPr>
        <p:txBody>
          <a:bodyPr wrap="square">
            <a:spAutoFit/>
          </a:bodyPr>
          <a:lstStyle/>
          <a:p>
            <a:r>
              <a:rPr lang="en-US" sz="800" dirty="0">
                <a:latin typeface="Trebuchet MS" panose="020B0603020202020204" pitchFamily="34" charset="0"/>
              </a:rPr>
              <a:t>Base: Fully qualified respondents (All Answering) (n=376)</a:t>
            </a:r>
          </a:p>
          <a:p>
            <a:r>
              <a:rPr lang="en-US" sz="800" dirty="0">
                <a:latin typeface="Trebuchet MS" panose="020B0603020202020204" pitchFamily="34" charset="0"/>
              </a:rPr>
              <a:t>Q. How many physicians did your practice hire in 2021? - Full-time &amp; Part Time hires. </a:t>
            </a:r>
          </a:p>
        </p:txBody>
      </p:sp>
      <p:sp>
        <p:nvSpPr>
          <p:cNvPr id="13" name="TextBox 12">
            <a:extLst>
              <a:ext uri="{FF2B5EF4-FFF2-40B4-BE49-F238E27FC236}">
                <a16:creationId xmlns:a16="http://schemas.microsoft.com/office/drawing/2014/main" id="{D6AD5EB4-C008-43C5-9C21-242EA2F4F909}"/>
              </a:ext>
            </a:extLst>
          </p:cNvPr>
          <p:cNvSpPr txBox="1"/>
          <p:nvPr/>
        </p:nvSpPr>
        <p:spPr>
          <a:xfrm>
            <a:off x="6954981" y="6580569"/>
            <a:ext cx="613235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srgbClr val="FF0000"/>
                </a:solidFill>
                <a:effectLst/>
                <a:uLnTx/>
                <a:uFillTx/>
                <a:latin typeface="Calibri" panose="020F0502020204030204"/>
                <a:ea typeface="+mn-ea"/>
                <a:cs typeface="+mn-cs"/>
              </a:rPr>
              <a:t>*Measures in </a:t>
            </a:r>
            <a:r>
              <a:rPr kumimoji="0" lang="en-US" sz="1200" b="0" i="1"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Red</a:t>
            </a:r>
            <a:r>
              <a:rPr kumimoji="0" lang="en-US" sz="1200" b="0" i="1" u="none" strike="noStrike" kern="1200" cap="none" spc="0" normalizeH="0" baseline="0" noProof="0" dirty="0">
                <a:ln>
                  <a:noFill/>
                </a:ln>
                <a:solidFill>
                  <a:srgbClr val="FF0000"/>
                </a:solidFill>
                <a:effectLst/>
                <a:uLnTx/>
                <a:uFillTx/>
                <a:latin typeface="Calibri" panose="020F0502020204030204"/>
                <a:ea typeface="+mn-ea"/>
                <a:cs typeface="+mn-cs"/>
              </a:rPr>
              <a:t> are significantly higher at a 95% confidence level</a:t>
            </a:r>
          </a:p>
        </p:txBody>
      </p:sp>
      <p:pic>
        <p:nvPicPr>
          <p:cNvPr id="5" name="Picture 4">
            <a:extLst>
              <a:ext uri="{FF2B5EF4-FFF2-40B4-BE49-F238E27FC236}">
                <a16:creationId xmlns:a16="http://schemas.microsoft.com/office/drawing/2014/main" id="{35A0C7B3-97AA-428F-8C94-D531FCA993A3}"/>
              </a:ext>
            </a:extLst>
          </p:cNvPr>
          <p:cNvPicPr>
            <a:picLocks noChangeAspect="1"/>
          </p:cNvPicPr>
          <p:nvPr/>
        </p:nvPicPr>
        <p:blipFill>
          <a:blip r:embed="rId2"/>
          <a:stretch>
            <a:fillRect/>
          </a:stretch>
        </p:blipFill>
        <p:spPr>
          <a:xfrm>
            <a:off x="568170" y="3111209"/>
            <a:ext cx="11235902" cy="3353091"/>
          </a:xfrm>
          <a:prstGeom prst="rect">
            <a:avLst/>
          </a:prstGeom>
        </p:spPr>
      </p:pic>
    </p:spTree>
    <p:extLst>
      <p:ext uri="{BB962C8B-B14F-4D97-AF65-F5344CB8AC3E}">
        <p14:creationId xmlns:p14="http://schemas.microsoft.com/office/powerpoint/2010/main" val="37680448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8618" y="609081"/>
            <a:ext cx="11841018" cy="837152"/>
          </a:xfrm>
        </p:spPr>
        <p:txBody>
          <a:bodyPr>
            <a:normAutofit fontScale="90000"/>
          </a:bodyPr>
          <a:lstStyle/>
          <a:p>
            <a:r>
              <a:rPr lang="en-US" dirty="0">
                <a:latin typeface="Trebuchet MS" panose="020B0603020202020204" pitchFamily="34" charset="0"/>
              </a:rPr>
              <a:t>General Radiologists Represent One-Quarter of Radiologists Hired in 2021</a:t>
            </a:r>
          </a:p>
        </p:txBody>
      </p:sp>
      <p:sp>
        <p:nvSpPr>
          <p:cNvPr id="3" name="Content Placeholder 2"/>
          <p:cNvSpPr>
            <a:spLocks noGrp="1"/>
          </p:cNvSpPr>
          <p:nvPr>
            <p:ph idx="1"/>
          </p:nvPr>
        </p:nvSpPr>
        <p:spPr>
          <a:xfrm>
            <a:off x="653664" y="1581775"/>
            <a:ext cx="10492507" cy="1492716"/>
          </a:xfrm>
        </p:spPr>
        <p:txBody>
          <a:bodyPr/>
          <a:lstStyle/>
          <a:p>
            <a:pPr>
              <a:lnSpc>
                <a:spcPct val="100000"/>
              </a:lnSpc>
              <a:spcBef>
                <a:spcPts val="600"/>
              </a:spcBef>
            </a:pPr>
            <a:r>
              <a:rPr lang="en-US" sz="1800" i="1" dirty="0">
                <a:effectLst>
                  <a:outerShdw blurRad="38100" dist="38100" dir="2700000" algn="tl">
                    <a:srgbClr val="000000">
                      <a:alpha val="43137"/>
                    </a:srgbClr>
                  </a:outerShdw>
                </a:effectLst>
              </a:rPr>
              <a:t>Breast Imagers </a:t>
            </a:r>
            <a:r>
              <a:rPr lang="en-US" sz="1800" dirty="0"/>
              <a:t>account for </a:t>
            </a:r>
            <a:r>
              <a:rPr lang="en-US" sz="1800" i="1" dirty="0">
                <a:effectLst>
                  <a:outerShdw blurRad="38100" dist="38100" dir="2700000" algn="tl">
                    <a:srgbClr val="000000">
                      <a:alpha val="43137"/>
                    </a:srgbClr>
                  </a:outerShdw>
                </a:effectLst>
              </a:rPr>
              <a:t>21% </a:t>
            </a:r>
            <a:r>
              <a:rPr lang="en-US" sz="1800" dirty="0"/>
              <a:t>of the Radiologists hired in 2021 </a:t>
            </a:r>
          </a:p>
          <a:p>
            <a:pPr>
              <a:lnSpc>
                <a:spcPct val="100000"/>
              </a:lnSpc>
              <a:spcBef>
                <a:spcPts val="600"/>
              </a:spcBef>
            </a:pPr>
            <a:r>
              <a:rPr lang="en-US" sz="1800" i="1" dirty="0">
                <a:effectLst>
                  <a:outerShdw blurRad="38100" dist="38100" dir="2700000" algn="tl">
                    <a:srgbClr val="000000">
                      <a:alpha val="43137"/>
                    </a:srgbClr>
                  </a:outerShdw>
                </a:effectLst>
              </a:rPr>
              <a:t>Body Imagers </a:t>
            </a:r>
            <a:r>
              <a:rPr lang="en-US" sz="1800" dirty="0"/>
              <a:t>and </a:t>
            </a:r>
            <a:r>
              <a:rPr lang="en-US" sz="1800" i="1" dirty="0">
                <a:effectLst>
                  <a:outerShdw blurRad="38100" dist="38100" dir="2700000" algn="tl">
                    <a:srgbClr val="000000">
                      <a:alpha val="43137"/>
                    </a:srgbClr>
                  </a:outerShdw>
                </a:effectLst>
              </a:rPr>
              <a:t>Neuroradiologists </a:t>
            </a:r>
            <a:r>
              <a:rPr lang="en-US" sz="1800" dirty="0"/>
              <a:t>account for more than </a:t>
            </a:r>
            <a:r>
              <a:rPr lang="en-US" sz="1800" i="1" dirty="0">
                <a:effectLst>
                  <a:outerShdw blurRad="38100" dist="38100" dir="2700000" algn="tl">
                    <a:srgbClr val="000000">
                      <a:alpha val="43137"/>
                    </a:srgbClr>
                  </a:outerShdw>
                </a:effectLst>
              </a:rPr>
              <a:t>1 in 10 Hires </a:t>
            </a:r>
            <a:r>
              <a:rPr lang="en-US" sz="1800" dirty="0"/>
              <a:t>each (16% and 10%, respectively)</a:t>
            </a:r>
          </a:p>
          <a:p>
            <a:pPr>
              <a:lnSpc>
                <a:spcPct val="100000"/>
              </a:lnSpc>
              <a:spcBef>
                <a:spcPts val="600"/>
              </a:spcBef>
            </a:pPr>
            <a:endParaRPr lang="en-US" sz="1400" i="1" dirty="0">
              <a:effectLst>
                <a:outerShdw blurRad="38100" dist="38100" dir="2700000" algn="tl">
                  <a:srgbClr val="000000">
                    <a:alpha val="43137"/>
                  </a:srgbClr>
                </a:outerShdw>
              </a:effectLst>
            </a:endParaRPr>
          </a:p>
          <a:p>
            <a:pPr marL="0" indent="0">
              <a:lnSpc>
                <a:spcPct val="100000"/>
              </a:lnSpc>
              <a:spcBef>
                <a:spcPts val="600"/>
              </a:spcBef>
              <a:buNone/>
            </a:pPr>
            <a:endParaRPr lang="en-US" sz="1400" i="1" dirty="0">
              <a:effectLst>
                <a:outerShdw blurRad="38100" dist="38100" dir="2700000" algn="tl">
                  <a:srgbClr val="000000">
                    <a:alpha val="43137"/>
                  </a:srgbClr>
                </a:outerShdw>
              </a:effectLst>
            </a:endParaRPr>
          </a:p>
        </p:txBody>
      </p:sp>
      <p:sp>
        <p:nvSpPr>
          <p:cNvPr id="4" name="Rectangle 3"/>
          <p:cNvSpPr/>
          <p:nvPr/>
        </p:nvSpPr>
        <p:spPr>
          <a:xfrm>
            <a:off x="0" y="6519446"/>
            <a:ext cx="9144000" cy="338554"/>
          </a:xfrm>
          <a:prstGeom prst="rect">
            <a:avLst/>
          </a:prstGeom>
        </p:spPr>
        <p:txBody>
          <a:bodyPr wrap="square">
            <a:spAutoFit/>
          </a:bodyPr>
          <a:lstStyle/>
          <a:p>
            <a:pPr lvl="0"/>
            <a:r>
              <a:rPr lang="en-US" sz="800" dirty="0">
                <a:solidFill>
                  <a:prstClr val="black"/>
                </a:solidFill>
                <a:latin typeface="Trebuchet MS" panose="020B0603020202020204" pitchFamily="34" charset="0"/>
              </a:rPr>
              <a:t>Base: Establishments (N=229)</a:t>
            </a:r>
          </a:p>
          <a:p>
            <a:pPr lvl="0"/>
            <a:r>
              <a:rPr lang="en-US" sz="800" dirty="0">
                <a:solidFill>
                  <a:prstClr val="black"/>
                </a:solidFill>
                <a:latin typeface="Trebuchet MS" panose="020B0603020202020204" pitchFamily="34" charset="0"/>
              </a:rPr>
              <a:t>Q. Of the ... physicians you hired in 2021, how many were in each of the sub-specialties below? - # of Hires in 2021 who work at least 50% of time in sub-specialty</a:t>
            </a:r>
          </a:p>
        </p:txBody>
      </p:sp>
      <p:pic>
        <p:nvPicPr>
          <p:cNvPr id="5" name="Picture 4">
            <a:extLst>
              <a:ext uri="{FF2B5EF4-FFF2-40B4-BE49-F238E27FC236}">
                <a16:creationId xmlns:a16="http://schemas.microsoft.com/office/drawing/2014/main" id="{DA53974E-5058-4DD9-BEC9-9E53933D7C91}"/>
              </a:ext>
            </a:extLst>
          </p:cNvPr>
          <p:cNvPicPr>
            <a:picLocks noChangeAspect="1"/>
          </p:cNvPicPr>
          <p:nvPr/>
        </p:nvPicPr>
        <p:blipFill>
          <a:blip r:embed="rId2"/>
          <a:stretch>
            <a:fillRect/>
          </a:stretch>
        </p:blipFill>
        <p:spPr>
          <a:xfrm>
            <a:off x="567910" y="2463427"/>
            <a:ext cx="10888400" cy="3877392"/>
          </a:xfrm>
          <a:prstGeom prst="rect">
            <a:avLst/>
          </a:prstGeom>
        </p:spPr>
      </p:pic>
    </p:spTree>
    <p:extLst>
      <p:ext uri="{BB962C8B-B14F-4D97-AF65-F5344CB8AC3E}">
        <p14:creationId xmlns:p14="http://schemas.microsoft.com/office/powerpoint/2010/main" val="34569364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Main graphic">
            <a:extLst>
              <a:ext uri="{FF2B5EF4-FFF2-40B4-BE49-F238E27FC236}">
                <a16:creationId xmlns:a16="http://schemas.microsoft.com/office/drawing/2014/main" id="{FC85E66F-C4E3-A1E9-7198-A5E8DF5055DB}"/>
              </a:ext>
            </a:extLst>
          </p:cNvPr>
          <p:cNvPicPr/>
          <p:nvPr/>
        </p:nvPicPr>
        <p:blipFill>
          <a:blip r:embed="rId2"/>
          <a:stretch/>
        </p:blipFill>
        <p:spPr>
          <a:xfrm>
            <a:off x="1422359" y="682906"/>
            <a:ext cx="9168475" cy="5683169"/>
          </a:xfrm>
          <a:prstGeom prst="rect">
            <a:avLst/>
          </a:prstGeom>
          <a:ln>
            <a:noFill/>
          </a:ln>
        </p:spPr>
      </p:pic>
      <p:sp>
        <p:nvSpPr>
          <p:cNvPr id="6" name="TextBox 5">
            <a:extLst>
              <a:ext uri="{FF2B5EF4-FFF2-40B4-BE49-F238E27FC236}">
                <a16:creationId xmlns:a16="http://schemas.microsoft.com/office/drawing/2014/main" id="{F28BBE3D-1EC0-2DD3-0E85-2B602080DB7F}"/>
              </a:ext>
            </a:extLst>
          </p:cNvPr>
          <p:cNvSpPr txBox="1"/>
          <p:nvPr/>
        </p:nvSpPr>
        <p:spPr>
          <a:xfrm>
            <a:off x="3941180" y="6175094"/>
            <a:ext cx="6099858" cy="369332"/>
          </a:xfrm>
          <a:prstGeom prst="rect">
            <a:avLst/>
          </a:prstGeom>
          <a:noFill/>
        </p:spPr>
        <p:txBody>
          <a:bodyPr wrap="square">
            <a:spAutoFit/>
          </a:bodyPr>
          <a:lstStyle/>
          <a:p>
            <a:r>
              <a:rPr lang="en-US" dirty="0"/>
              <a:t>https://doi.org/10.1016/j.jacr.2022.06.005</a:t>
            </a:r>
          </a:p>
        </p:txBody>
      </p:sp>
    </p:spTree>
    <p:extLst>
      <p:ext uri="{BB962C8B-B14F-4D97-AF65-F5344CB8AC3E}">
        <p14:creationId xmlns:p14="http://schemas.microsoft.com/office/powerpoint/2010/main" val="5311014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 name="Main graphic"/>
          <p:cNvPicPr/>
          <p:nvPr/>
        </p:nvPicPr>
        <p:blipFill>
          <a:blip r:embed="rId3"/>
          <a:stretch/>
        </p:blipFill>
        <p:spPr>
          <a:xfrm>
            <a:off x="2133600" y="1501139"/>
            <a:ext cx="8000999" cy="4373881"/>
          </a:xfrm>
          <a:prstGeom prst="rect">
            <a:avLst/>
          </a:prstGeom>
          <a:ln>
            <a:noFill/>
          </a:ln>
        </p:spPr>
      </p:pic>
      <p:sp>
        <p:nvSpPr>
          <p:cNvPr id="39" name="TextShape 2"/>
          <p:cNvSpPr txBox="1"/>
          <p:nvPr/>
        </p:nvSpPr>
        <p:spPr>
          <a:xfrm>
            <a:off x="183076" y="6095409"/>
            <a:ext cx="6778965" cy="761926"/>
          </a:xfrm>
          <a:prstGeom prst="rect">
            <a:avLst/>
          </a:prstGeom>
          <a:noFill/>
          <a:ln>
            <a:noFill/>
          </a:ln>
        </p:spPr>
        <p:txBody>
          <a:bodyPr lIns="108847" tIns="54423" rIns="108847" bIns="54423"/>
          <a:lstStyle/>
          <a:p>
            <a:pPr defTabSz="1105875"/>
            <a:r>
              <a:rPr lang="en-US" sz="1451" b="1" spc="-1" dirty="0">
                <a:solidFill>
                  <a:srgbClr val="000000"/>
                </a:solidFill>
                <a:latin typeface="Arial"/>
              </a:rPr>
              <a:t>Bluth EI. Published Online: </a:t>
            </a:r>
            <a:r>
              <a:rPr lang="en-US" sz="1088" spc="-1" dirty="0">
                <a:solidFill>
                  <a:srgbClr val="000000"/>
                </a:solidFill>
                <a:latin typeface="Arial"/>
              </a:rPr>
              <a:t>October 10, 2018</a:t>
            </a:r>
          </a:p>
          <a:p>
            <a:pPr defTabSz="1105875"/>
            <a:r>
              <a:rPr lang="en-US" sz="1693" spc="-1" dirty="0">
                <a:solidFill>
                  <a:srgbClr val="000000"/>
                </a:solidFill>
                <a:latin typeface="Arial"/>
                <a:hlinkClick r:id="rId4"/>
              </a:rPr>
              <a:t>https://doi.org/10.1148/rg.2018180015</a:t>
            </a:r>
            <a:endParaRPr lang="en-US" sz="1693" spc="-1" dirty="0">
              <a:solidFill>
                <a:srgbClr val="000000"/>
              </a:solidFill>
              <a:latin typeface="Arial"/>
            </a:endParaRPr>
          </a:p>
        </p:txBody>
      </p:sp>
      <p:sp>
        <p:nvSpPr>
          <p:cNvPr id="3" name="TextShape 1">
            <a:extLst>
              <a:ext uri="{FF2B5EF4-FFF2-40B4-BE49-F238E27FC236}">
                <a16:creationId xmlns:a16="http://schemas.microsoft.com/office/drawing/2014/main" id="{7F36EBEA-754B-A5DF-407B-5A20125A7DA4}"/>
              </a:ext>
            </a:extLst>
          </p:cNvPr>
          <p:cNvSpPr txBox="1"/>
          <p:nvPr/>
        </p:nvSpPr>
        <p:spPr>
          <a:xfrm>
            <a:off x="0" y="657530"/>
            <a:ext cx="11842508" cy="647438"/>
          </a:xfrm>
          <a:prstGeom prst="rect">
            <a:avLst/>
          </a:prstGeom>
          <a:noFill/>
          <a:ln>
            <a:noFill/>
          </a:ln>
        </p:spPr>
        <p:txBody>
          <a:bodyPr lIns="108847" tIns="54423" rIns="108847" bIns="54423"/>
          <a:lstStyle/>
          <a:p>
            <a:pPr algn="ctr" defTabSz="1105875"/>
            <a:r>
              <a:rPr lang="en-US" sz="3600" spc="-1" dirty="0">
                <a:solidFill>
                  <a:srgbClr val="000000"/>
                </a:solidFill>
                <a:latin typeface="Trebuchet MS" panose="020B0603020202020204" pitchFamily="34" charset="0"/>
              </a:rPr>
              <a:t>Radiologists Older than 56 years</a:t>
            </a:r>
          </a:p>
        </p:txBody>
      </p:sp>
    </p:spTree>
    <p:extLst>
      <p:ext uri="{BB962C8B-B14F-4D97-AF65-F5344CB8AC3E}">
        <p14:creationId xmlns:p14="http://schemas.microsoft.com/office/powerpoint/2010/main" val="59053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8ADA9-162D-4045-9D6A-C4E655392DCF}"/>
              </a:ext>
            </a:extLst>
          </p:cNvPr>
          <p:cNvSpPr>
            <a:spLocks noGrp="1"/>
          </p:cNvSpPr>
          <p:nvPr>
            <p:ph type="title"/>
          </p:nvPr>
        </p:nvSpPr>
        <p:spPr/>
        <p:txBody>
          <a:bodyPr>
            <a:normAutofit/>
          </a:bodyPr>
          <a:lstStyle/>
          <a:p>
            <a:r>
              <a:rPr lang="en-US" sz="3200" dirty="0"/>
              <a:t>NPRP’s and SOP Legislation</a:t>
            </a:r>
          </a:p>
        </p:txBody>
      </p:sp>
      <p:sp>
        <p:nvSpPr>
          <p:cNvPr id="3" name="Content Placeholder 2">
            <a:extLst>
              <a:ext uri="{FF2B5EF4-FFF2-40B4-BE49-F238E27FC236}">
                <a16:creationId xmlns:a16="http://schemas.microsoft.com/office/drawing/2014/main" id="{2CAE84B3-5637-4783-AF2A-905C768FAFDE}"/>
              </a:ext>
            </a:extLst>
          </p:cNvPr>
          <p:cNvSpPr>
            <a:spLocks noGrp="1"/>
          </p:cNvSpPr>
          <p:nvPr>
            <p:ph idx="1"/>
          </p:nvPr>
        </p:nvSpPr>
        <p:spPr/>
        <p:txBody>
          <a:bodyPr>
            <a:normAutofit fontScale="40000" lnSpcReduction="20000"/>
          </a:bodyPr>
          <a:lstStyle/>
          <a:p>
            <a:pPr>
              <a:buClr>
                <a:srgbClr val="0070C0"/>
              </a:buClr>
            </a:pPr>
            <a:r>
              <a:rPr lang="en-US" sz="7000" dirty="0">
                <a:latin typeface="+mn-lt"/>
              </a:rPr>
              <a:t>Nurse Practitioners</a:t>
            </a:r>
          </a:p>
          <a:p>
            <a:pPr lvl="1">
              <a:lnSpc>
                <a:spcPct val="110000"/>
              </a:lnSpc>
              <a:buClr>
                <a:srgbClr val="0070C0"/>
              </a:buClr>
            </a:pPr>
            <a:r>
              <a:rPr lang="en-US" sz="6000" dirty="0">
                <a:latin typeface="+mn-lt"/>
              </a:rPr>
              <a:t>325,000: (shorturl.at/fuS23)</a:t>
            </a:r>
          </a:p>
          <a:p>
            <a:pPr lvl="1">
              <a:lnSpc>
                <a:spcPct val="110000"/>
              </a:lnSpc>
              <a:buClr>
                <a:srgbClr val="0070C0"/>
              </a:buClr>
            </a:pPr>
            <a:r>
              <a:rPr lang="en-US" sz="6000" dirty="0">
                <a:latin typeface="+mn-lt"/>
              </a:rPr>
              <a:t>Independent practice in 25 states, DC, Guam, Northern Mariana Islands</a:t>
            </a:r>
          </a:p>
          <a:p>
            <a:pPr lvl="1">
              <a:lnSpc>
                <a:spcPct val="110000"/>
              </a:lnSpc>
              <a:buClr>
                <a:srgbClr val="0070C0"/>
              </a:buClr>
            </a:pPr>
            <a:r>
              <a:rPr lang="en-US" sz="6400" dirty="0">
                <a:latin typeface="+mn-lt"/>
              </a:rPr>
              <a:t>SOP Legislation pending in most states: “order and interpret exams”</a:t>
            </a:r>
          </a:p>
          <a:p>
            <a:pPr>
              <a:buClr>
                <a:srgbClr val="0070C0"/>
              </a:buClr>
            </a:pPr>
            <a:r>
              <a:rPr lang="en-US" sz="7000" dirty="0">
                <a:latin typeface="+mn-lt"/>
              </a:rPr>
              <a:t>Physician Assistants</a:t>
            </a:r>
          </a:p>
          <a:p>
            <a:pPr lvl="1">
              <a:buClr>
                <a:srgbClr val="0070C0"/>
              </a:buClr>
            </a:pPr>
            <a:r>
              <a:rPr lang="en-US" sz="6000" dirty="0">
                <a:latin typeface="+mn-lt"/>
              </a:rPr>
              <a:t>150,000: (shorturl.at/kHMVW)</a:t>
            </a:r>
          </a:p>
          <a:p>
            <a:pPr lvl="1">
              <a:buClr>
                <a:srgbClr val="0070C0"/>
              </a:buClr>
            </a:pPr>
            <a:r>
              <a:rPr lang="en-US" sz="6000" dirty="0">
                <a:latin typeface="+mn-lt"/>
              </a:rPr>
              <a:t>$26 mil allocated to change name to “Physician Associates” </a:t>
            </a:r>
          </a:p>
          <a:p>
            <a:pPr>
              <a:buClr>
                <a:srgbClr val="0070C0"/>
              </a:buClr>
            </a:pPr>
            <a:r>
              <a:rPr lang="en-US" sz="7000" dirty="0">
                <a:latin typeface="+mn-lt"/>
              </a:rPr>
              <a:t>Radiology Assistants</a:t>
            </a:r>
          </a:p>
          <a:p>
            <a:pPr lvl="1">
              <a:buClr>
                <a:srgbClr val="0070C0"/>
              </a:buClr>
            </a:pPr>
            <a:r>
              <a:rPr lang="en-US" sz="6000" dirty="0">
                <a:latin typeface="+mn-lt"/>
              </a:rPr>
              <a:t>631 (personal communication ARRT)</a:t>
            </a:r>
          </a:p>
          <a:p>
            <a:pPr lvl="1">
              <a:buClr>
                <a:srgbClr val="0070C0"/>
              </a:buClr>
            </a:pPr>
            <a:r>
              <a:rPr lang="en-US" sz="6000" dirty="0">
                <a:latin typeface="+mn-lt"/>
              </a:rPr>
              <a:t>Recognized in 33 states</a:t>
            </a:r>
          </a:p>
        </p:txBody>
      </p:sp>
    </p:spTree>
    <p:extLst>
      <p:ext uri="{BB962C8B-B14F-4D97-AF65-F5344CB8AC3E}">
        <p14:creationId xmlns:p14="http://schemas.microsoft.com/office/powerpoint/2010/main" val="220233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FE1F5-B43C-1085-ED03-C7C613E79AAE}"/>
              </a:ext>
            </a:extLst>
          </p:cNvPr>
          <p:cNvSpPr>
            <a:spLocks noGrp="1"/>
          </p:cNvSpPr>
          <p:nvPr>
            <p:ph type="title"/>
          </p:nvPr>
        </p:nvSpPr>
        <p:spPr/>
        <p:txBody>
          <a:bodyPr>
            <a:normAutofit/>
          </a:bodyPr>
          <a:lstStyle/>
          <a:p>
            <a:r>
              <a:rPr lang="en-US" sz="3600" dirty="0"/>
              <a:t>Drivers for Growth of Imaging Volumes</a:t>
            </a:r>
          </a:p>
        </p:txBody>
      </p:sp>
      <p:sp>
        <p:nvSpPr>
          <p:cNvPr id="3" name="Content Placeholder 2">
            <a:extLst>
              <a:ext uri="{FF2B5EF4-FFF2-40B4-BE49-F238E27FC236}">
                <a16:creationId xmlns:a16="http://schemas.microsoft.com/office/drawing/2014/main" id="{BBE4D6A4-40D6-3AC1-2529-3054ECCDEDEB}"/>
              </a:ext>
            </a:extLst>
          </p:cNvPr>
          <p:cNvSpPr>
            <a:spLocks noGrp="1"/>
          </p:cNvSpPr>
          <p:nvPr>
            <p:ph idx="1"/>
          </p:nvPr>
        </p:nvSpPr>
        <p:spPr/>
        <p:txBody>
          <a:bodyPr>
            <a:normAutofit/>
          </a:bodyPr>
          <a:lstStyle/>
          <a:p>
            <a:r>
              <a:rPr lang="en-US" sz="2400" dirty="0"/>
              <a:t>A</a:t>
            </a:r>
            <a:r>
              <a:rPr lang="en-US" sz="2400" b="0" i="0" u="none" strike="noStrike" dirty="0">
                <a:effectLst/>
              </a:rPr>
              <a:t>ging population</a:t>
            </a:r>
          </a:p>
          <a:p>
            <a:r>
              <a:rPr lang="en-US" sz="2400" b="0" i="0" u="none" strike="noStrike" dirty="0">
                <a:effectLst/>
              </a:rPr>
              <a:t>The rising prevalence of cancer and cardiovascular diseases.</a:t>
            </a:r>
          </a:p>
          <a:p>
            <a:r>
              <a:rPr lang="en-US" sz="2400" dirty="0"/>
              <a:t>G</a:t>
            </a:r>
            <a:r>
              <a:rPr lang="en-US" sz="2400" b="0" i="0" u="none" strike="noStrike" dirty="0">
                <a:effectLst/>
              </a:rPr>
              <a:t>rowing impact of imaging on disease detection and therapies. </a:t>
            </a:r>
          </a:p>
          <a:p>
            <a:r>
              <a:rPr lang="en-US" sz="2400" dirty="0"/>
              <a:t>I</a:t>
            </a:r>
            <a:r>
              <a:rPr lang="en-US" sz="2400" b="0" i="0" u="none" strike="noStrike" dirty="0">
                <a:effectLst/>
              </a:rPr>
              <a:t>ncreasing consumer awareness regarding preventive diagnostic screening. </a:t>
            </a:r>
          </a:p>
          <a:p>
            <a:r>
              <a:rPr lang="en-US" sz="2400" dirty="0"/>
              <a:t>A</a:t>
            </a:r>
            <a:r>
              <a:rPr lang="en-US" sz="2400" b="0" i="0" u="none" strike="noStrike" dirty="0">
                <a:effectLst/>
              </a:rPr>
              <a:t>dvancements in technology and applications.  </a:t>
            </a:r>
          </a:p>
          <a:p>
            <a:r>
              <a:rPr lang="en-US" sz="2400" b="0" i="0" u="none" strike="noStrike" dirty="0">
                <a:effectLst/>
              </a:rPr>
              <a:t>Growing demand for imaging in an outpatient setting.</a:t>
            </a:r>
            <a:endParaRPr lang="en-US" sz="2400" dirty="0"/>
          </a:p>
        </p:txBody>
      </p:sp>
      <p:pic>
        <p:nvPicPr>
          <p:cNvPr id="6" name="Picture 5">
            <a:extLst>
              <a:ext uri="{FF2B5EF4-FFF2-40B4-BE49-F238E27FC236}">
                <a16:creationId xmlns:a16="http://schemas.microsoft.com/office/drawing/2014/main" id="{2E7EBB4F-C544-0D07-6755-77DB2CCD452E}"/>
              </a:ext>
            </a:extLst>
          </p:cNvPr>
          <p:cNvPicPr>
            <a:picLocks noChangeAspect="1"/>
          </p:cNvPicPr>
          <p:nvPr/>
        </p:nvPicPr>
        <p:blipFill>
          <a:blip r:embed="rId3"/>
          <a:stretch>
            <a:fillRect/>
          </a:stretch>
        </p:blipFill>
        <p:spPr>
          <a:xfrm>
            <a:off x="4216400" y="5174615"/>
            <a:ext cx="3759200" cy="1409700"/>
          </a:xfrm>
          <a:prstGeom prst="rect">
            <a:avLst/>
          </a:prstGeom>
        </p:spPr>
      </p:pic>
    </p:spTree>
    <p:extLst>
      <p:ext uri="{BB962C8B-B14F-4D97-AF65-F5344CB8AC3E}">
        <p14:creationId xmlns:p14="http://schemas.microsoft.com/office/powerpoint/2010/main" val="3471299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900306-D277-CC0A-140F-67B123DB46F2}"/>
              </a:ext>
            </a:extLst>
          </p:cNvPr>
          <p:cNvPicPr>
            <a:picLocks noChangeAspect="1"/>
          </p:cNvPicPr>
          <p:nvPr/>
        </p:nvPicPr>
        <p:blipFill>
          <a:blip r:embed="rId2"/>
          <a:stretch>
            <a:fillRect/>
          </a:stretch>
        </p:blipFill>
        <p:spPr>
          <a:xfrm>
            <a:off x="199874" y="286094"/>
            <a:ext cx="11792252" cy="6285812"/>
          </a:xfrm>
          <a:prstGeom prst="rect">
            <a:avLst/>
          </a:prstGeom>
        </p:spPr>
      </p:pic>
    </p:spTree>
    <p:extLst>
      <p:ext uri="{BB962C8B-B14F-4D97-AF65-F5344CB8AC3E}">
        <p14:creationId xmlns:p14="http://schemas.microsoft.com/office/powerpoint/2010/main" val="39081661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631</TotalTime>
  <Words>5642</Words>
  <Application>Microsoft Macintosh PowerPoint</Application>
  <PresentationFormat>Widescreen</PresentationFormat>
  <Paragraphs>482</Paragraphs>
  <Slides>79</Slides>
  <Notes>36</Notes>
  <HiddenSlides>26</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79</vt:i4>
      </vt:variant>
    </vt:vector>
  </HeadingPairs>
  <TitlesOfParts>
    <vt:vector size="99" baseType="lpstr">
      <vt:lpstr>-webkit-standard</vt:lpstr>
      <vt:lpstr>Arial</vt:lpstr>
      <vt:lpstr>Calibri</vt:lpstr>
      <vt:lpstr>Calibri Light</vt:lpstr>
      <vt:lpstr>Courier New</vt:lpstr>
      <vt:lpstr>EB Garamond</vt:lpstr>
      <vt:lpstr>ElsevierGulliver</vt:lpstr>
      <vt:lpstr>Georgia</vt:lpstr>
      <vt:lpstr>Helvetica</vt:lpstr>
      <vt:lpstr>Helvetica Now Display Bold</vt:lpstr>
      <vt:lpstr>Montserrat</vt:lpstr>
      <vt:lpstr>Public Sans</vt:lpstr>
      <vt:lpstr>Public Sans Medium</vt:lpstr>
      <vt:lpstr>robotobold</vt:lpstr>
      <vt:lpstr>robotoregular</vt:lpstr>
      <vt:lpstr>Segoe UI</vt:lpstr>
      <vt:lpstr>Source Sans Pro</vt:lpstr>
      <vt:lpstr>Trebuchet MS</vt:lpstr>
      <vt:lpstr>Wingdings</vt:lpstr>
      <vt:lpstr>Office Theme</vt:lpstr>
      <vt:lpstr>PowerPoint Presentation</vt:lpstr>
      <vt:lpstr>Disclosures</vt:lpstr>
      <vt:lpstr>Survey: 2023 Review of Physician and Advanced Practitioner Recruiting Incentives </vt:lpstr>
      <vt:lpstr>Trend in ACR Career Center Job Postings</vt:lpstr>
      <vt:lpstr>PowerPoint Presentation</vt:lpstr>
      <vt:lpstr>PowerPoint Presentation</vt:lpstr>
      <vt:lpstr>PowerPoint Presentation</vt:lpstr>
      <vt:lpstr>Drivers for Growth of Imaging Volumes</vt:lpstr>
      <vt:lpstr>PowerPoint Presentation</vt:lpstr>
      <vt:lpstr>PowerPoint Presentation</vt:lpstr>
      <vt:lpstr>PowerPoint Presentation</vt:lpstr>
      <vt:lpstr>PowerPoint Presentation</vt:lpstr>
      <vt:lpstr>PowerPoint Presentation</vt:lpstr>
      <vt:lpstr>PowerPoint Presentation</vt:lpstr>
      <vt:lpstr>ACR/RBMA Workforce Survey</vt:lpstr>
      <vt:lpstr>Independent Private Practice Radiology Groups comprise More than Half of Establishments </vt:lpstr>
      <vt:lpstr>Nearly Half of Radiologists Prefer Independent Private Practice</vt:lpstr>
      <vt:lpstr>Hiring needs remain consistent year over year</vt:lpstr>
      <vt:lpstr>PowerPoint Presentation</vt:lpstr>
      <vt:lpstr>PowerPoint Presentation</vt:lpstr>
      <vt:lpstr>PowerPoint Presentation</vt:lpstr>
      <vt:lpstr>Most Employers Are Seeking Fellowship-Trained New Hires</vt:lpstr>
      <vt:lpstr>Fellowship Training Used Once Hired</vt:lpstr>
      <vt:lpstr>Top Subspecialties In Recent ACR Career Center Job Postings </vt:lpstr>
      <vt:lpstr>Top Five Procedure Skills that Employers Are Seeking</vt:lpstr>
      <vt:lpstr>Annual Chief Resident Survey 2022-2023 A3CR2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Teleradiology</vt:lpstr>
      <vt:lpstr>Most Practices Allow Some Form of Telework</vt:lpstr>
      <vt:lpstr>Nearly half of radiologists would like to work remotely</vt:lpstr>
      <vt:lpstr>PowerPoint Presentation</vt:lpstr>
      <vt:lpstr>PowerPoint Presentation</vt:lpstr>
      <vt:lpstr>RECRUITING BEGINS FOR US RADIOLOGY CONNEXIA: A NEXT GENERATION TELERADIOLOGY ORGANIZATION FOCUSED ON FLEXIBILITY, QUALITY, AND CONNECTIVITY </vt:lpstr>
      <vt:lpstr>Potential Workforce Solutions</vt:lpstr>
      <vt:lpstr>Pending Residency Slot Legislation</vt:lpstr>
      <vt:lpstr>PowerPoint Presentation</vt:lpstr>
      <vt:lpstr>PowerPoint Presentation</vt:lpstr>
      <vt:lpstr>R.O. Expansion: National Residency Match Program </vt:lpstr>
      <vt:lpstr>Budget Neutrality and Medicare Physician Fee Schedule Reimbursement Trends for Radiologists, 2005 to 2021    </vt:lpstr>
      <vt:lpstr>PowerPoint Presentation</vt:lpstr>
      <vt:lpstr>Survey: 2023 Review of Physician and Advanced Practitioner Recruiting Incentives </vt:lpstr>
      <vt:lpstr>Over half (57%) utilize NPRPs in their Practice</vt:lpstr>
      <vt:lpstr>ACR Survey: Non-Physician Radiology Providers</vt:lpstr>
      <vt:lpstr>Personal Thoughts</vt:lpstr>
      <vt:lpstr>PowerPoint Presentation</vt:lpstr>
      <vt:lpstr>PowerPoint Presentation</vt:lpstr>
      <vt:lpstr>PowerPoint Presentation</vt:lpstr>
      <vt:lpstr>Fewer than two in ten radiologists likely to seek new employment </vt:lpstr>
      <vt:lpstr>  Trends in Diagnostic Imaging by Nonphysician Practitioners https://doi.org/10.1067/j.cpradiol.2023.06.001.  </vt:lpstr>
      <vt:lpstr>Most Radiologists see their practice as understaffed</vt:lpstr>
      <vt:lpstr>PowerPoint Presentation</vt:lpstr>
      <vt:lpstr>PowerPoint Presentation</vt:lpstr>
      <vt:lpstr>PowerPoint Presentation</vt:lpstr>
      <vt:lpstr>Likelihood to retire comparable to previous years</vt:lpstr>
      <vt:lpstr>Staffing perceptions differ among practice types and roles</vt:lpstr>
      <vt:lpstr>General and Non-specialized Radiologists are aging</vt:lpstr>
      <vt:lpstr>PowerPoint Presentation</vt:lpstr>
      <vt:lpstr>Caucasian radiologists are evenly distributed across age groups</vt:lpstr>
      <vt:lpstr>PowerPoint Presentation</vt:lpstr>
      <vt:lpstr>Practice Dynamics</vt:lpstr>
      <vt:lpstr>Private Practices Hired the Largest Proportion of both Full Time and Part Time Radiologists Hired in 2021</vt:lpstr>
      <vt:lpstr>General Radiologists Represent One-Quarter of Radiologists Hired in 2021</vt:lpstr>
      <vt:lpstr>PowerPoint Presentation</vt:lpstr>
      <vt:lpstr>PowerPoint Presentation</vt:lpstr>
      <vt:lpstr>NPRP’s and SOP Legislation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howard fleishon</dc:creator>
  <cp:lastModifiedBy>howard fleishon</cp:lastModifiedBy>
  <cp:revision>82</cp:revision>
  <dcterms:created xsi:type="dcterms:W3CDTF">2023-09-10T02:00:53Z</dcterms:created>
  <dcterms:modified xsi:type="dcterms:W3CDTF">2023-10-14T16:32:30Z</dcterms:modified>
</cp:coreProperties>
</file>