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Poppins Bold" charset="1" panose="00000800000000000000"/>
      <p:regular r:id="rId13"/>
    </p:embeddedFont>
    <p:embeddedFont>
      <p:font typeface="Tabarra Sans Heavy" charset="1" panose="00000000000000000000"/>
      <p:regular r:id="rId14"/>
    </p:embeddedFont>
    <p:embeddedFont>
      <p:font typeface="Gotham Bold" charset="1" panose="00000000000000000000"/>
      <p:regular r:id="rId15"/>
    </p:embeddedFont>
    <p:embeddedFont>
      <p:font typeface="ITC Avant Garde Gothic Bold" charset="1" panose="020B0802020202020204"/>
      <p:regular r:id="rId16"/>
    </p:embeddedFont>
    <p:embeddedFont>
      <p:font typeface="Tabarra Sans Bold" charset="1" panose="00000000000000000000"/>
      <p:regular r:id="rId17"/>
    </p:embeddedFont>
    <p:embeddedFont>
      <p:font typeface="Poppins" charset="1" panose="00000500000000000000"/>
      <p:regular r:id="rId18"/>
    </p:embeddedFont>
    <p:embeddedFont>
      <p:font typeface="Tabarra Sans" charset="1" panose="00000000000000000000"/>
      <p:regular r:id="rId19"/>
    </p:embeddedFont>
    <p:embeddedFont>
      <p:font typeface="Tabarra Sans Bold Italics" charset="1" panose="00000000000000000000"/>
      <p:regular r:id="rId20"/>
    </p:embeddedFont>
    <p:embeddedFont>
      <p:font typeface="Poppins Heavy" charset="1" panose="00000A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7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png" Type="http://schemas.openxmlformats.org/officeDocument/2006/relationships/image"/><Relationship Id="rId14" Target="https://www.facebook.com/ads/library/?active_status=all&amp;ad_type=all&amp;country=ALL&amp;view_all_page_id=196883860185744&amp;search_type=page&amp;media_type=all" TargetMode="External" Type="http://schemas.openxmlformats.org/officeDocument/2006/relationships/hyperlink"/><Relationship Id="rId15" Target="../media/image29.png" Type="http://schemas.openxmlformats.org/officeDocument/2006/relationships/image"/><Relationship Id="rId16" Target="../media/image30.png" Type="http://schemas.openxmlformats.org/officeDocument/2006/relationships/image"/><Relationship Id="rId17" Target="../media/image31.png" Type="http://schemas.openxmlformats.org/officeDocument/2006/relationships/image"/><Relationship Id="rId18" Target="../media/image32.svg" Type="http://schemas.openxmlformats.org/officeDocument/2006/relationships/image"/><Relationship Id="rId19" Target="../media/image33.png" Type="http://schemas.openxmlformats.org/officeDocument/2006/relationships/image"/><Relationship Id="rId2" Target="../media/image1.png" Type="http://schemas.openxmlformats.org/officeDocument/2006/relationships/image"/><Relationship Id="rId20" Target="../media/image34.png" Type="http://schemas.openxmlformats.org/officeDocument/2006/relationships/image"/><Relationship Id="rId21" Target="../media/image35.svg" Type="http://schemas.openxmlformats.org/officeDocument/2006/relationships/image"/><Relationship Id="rId22" Target="https://www.miradiologists.com" TargetMode="External" Type="http://schemas.openxmlformats.org/officeDocument/2006/relationships/hyperlink"/><Relationship Id="rId23" Target="../media/image36.png" Type="http://schemas.openxmlformats.org/officeDocument/2006/relationships/image"/><Relationship Id="rId24" Target="../media/image37.svg" Type="http://schemas.openxmlformats.org/officeDocument/2006/relationships/image"/><Relationship Id="rId25" Target="https://www.detroitnews.com/story/opinion/2024/03/12/hicks-radiology-bill-undermines-patient-centered-care-model/72944003007/" TargetMode="External" Type="http://schemas.openxmlformats.org/officeDocument/2006/relationships/hyperlink"/><Relationship Id="rId3" Target="../media/image9.png" Type="http://schemas.openxmlformats.org/officeDocument/2006/relationships/image"/><Relationship Id="rId4" Target="../media/image17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38498" y="1846822"/>
            <a:ext cx="7872407" cy="7872407"/>
          </a:xfrm>
          <a:custGeom>
            <a:avLst/>
            <a:gdLst/>
            <a:ahLst/>
            <a:cxnLst/>
            <a:rect r="r" b="b" t="t" l="l"/>
            <a:pathLst>
              <a:path h="7872407" w="7872407">
                <a:moveTo>
                  <a:pt x="0" y="0"/>
                </a:moveTo>
                <a:lnTo>
                  <a:pt x="7872407" y="0"/>
                </a:lnTo>
                <a:lnTo>
                  <a:pt x="7872407" y="7872407"/>
                </a:lnTo>
                <a:lnTo>
                  <a:pt x="0" y="7872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657350" y="1615933"/>
            <a:ext cx="14973300" cy="2190624"/>
            <a:chOff x="0" y="0"/>
            <a:chExt cx="19964400" cy="29208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64400" cy="2920832"/>
            </a:xfrm>
            <a:custGeom>
              <a:avLst/>
              <a:gdLst/>
              <a:ahLst/>
              <a:cxnLst/>
              <a:rect r="r" b="b" t="t" l="l"/>
              <a:pathLst>
                <a:path h="2920832" w="19964400">
                  <a:moveTo>
                    <a:pt x="0" y="0"/>
                  </a:moveTo>
                  <a:lnTo>
                    <a:pt x="19964400" y="0"/>
                  </a:lnTo>
                  <a:lnTo>
                    <a:pt x="19964400" y="2920832"/>
                  </a:lnTo>
                  <a:lnTo>
                    <a:pt x="0" y="2920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9050"/>
              <a:ext cx="19964400" cy="290178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7776"/>
                </a:lnSpc>
              </a:pPr>
              <a:r>
                <a:rPr lang="en-US" sz="72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Michigan Radiological Society</a:t>
              </a:r>
            </a:p>
            <a:p>
              <a:pPr algn="ctr">
                <a:lnSpc>
                  <a:spcPts val="3888"/>
                </a:lnSpc>
              </a:pPr>
              <a:r>
                <a:rPr lang="en-US" sz="36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(Michigan Radiology Practices)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437573" y="4507092"/>
            <a:ext cx="8414439" cy="2874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26"/>
              </a:lnSpc>
            </a:pPr>
            <a:r>
              <a:rPr lang="en-US" sz="9569" b="true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ADVOCACY CAMPAIGN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535702" y="4033794"/>
            <a:ext cx="3550514" cy="3498463"/>
            <a:chOff x="0" y="0"/>
            <a:chExt cx="4734019" cy="4664618"/>
          </a:xfrm>
        </p:grpSpPr>
        <p:sp>
          <p:nvSpPr>
            <p:cNvPr name="Freeform 9" id="9"/>
            <p:cNvSpPr/>
            <p:nvPr/>
          </p:nvSpPr>
          <p:spPr>
            <a:xfrm flipH="false" flipV="false" rot="231722">
              <a:off x="235273" y="120060"/>
              <a:ext cx="3682517" cy="3484582"/>
            </a:xfrm>
            <a:custGeom>
              <a:avLst/>
              <a:gdLst/>
              <a:ahLst/>
              <a:cxnLst/>
              <a:rect r="r" b="b" t="t" l="l"/>
              <a:pathLst>
                <a:path h="3484582" w="3682517">
                  <a:moveTo>
                    <a:pt x="0" y="0"/>
                  </a:moveTo>
                  <a:lnTo>
                    <a:pt x="3682518" y="0"/>
                  </a:lnTo>
                  <a:lnTo>
                    <a:pt x="3682518" y="3484582"/>
                  </a:lnTo>
                  <a:lnTo>
                    <a:pt x="0" y="3484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16790">
              <a:off x="2109638" y="1293301"/>
              <a:ext cx="1652322" cy="2281321"/>
            </a:xfrm>
            <a:custGeom>
              <a:avLst/>
              <a:gdLst/>
              <a:ahLst/>
              <a:cxnLst/>
              <a:rect r="r" b="b" t="t" l="l"/>
              <a:pathLst>
                <a:path h="2281321" w="1652322">
                  <a:moveTo>
                    <a:pt x="0" y="0"/>
                  </a:moveTo>
                  <a:lnTo>
                    <a:pt x="1652322" y="0"/>
                  </a:lnTo>
                  <a:lnTo>
                    <a:pt x="1652322" y="2281321"/>
                  </a:lnTo>
                  <a:lnTo>
                    <a:pt x="0" y="2281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304" r="0" b="-4304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51829" y="2209986"/>
              <a:ext cx="1438799" cy="1368657"/>
            </a:xfrm>
            <a:custGeom>
              <a:avLst/>
              <a:gdLst/>
              <a:ahLst/>
              <a:cxnLst/>
              <a:rect r="r" b="b" t="t" l="l"/>
              <a:pathLst>
                <a:path h="1368657" w="1438799">
                  <a:moveTo>
                    <a:pt x="0" y="0"/>
                  </a:moveTo>
                  <a:lnTo>
                    <a:pt x="1438799" y="0"/>
                  </a:lnTo>
                  <a:lnTo>
                    <a:pt x="1438799" y="1368657"/>
                  </a:lnTo>
                  <a:lnTo>
                    <a:pt x="0" y="1368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4472718"/>
              <a:ext cx="4734019" cy="191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b="true" sz="900" spc="18">
                  <a:solidFill>
                    <a:srgbClr val="EDEDE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PHYSICIANS ELEVATING CARE, ONE IMAGE AT A TIME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22104" y="3770291"/>
              <a:ext cx="4489811" cy="696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11"/>
                </a:lnSpc>
                <a:spcBef>
                  <a:spcPct val="0"/>
                </a:spcBef>
              </a:pPr>
              <a:r>
                <a:rPr lang="en-US" b="true" sz="3679" spc="-73">
                  <a:solidFill>
                    <a:srgbClr val="006DB0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M﻿i</a:t>
              </a:r>
              <a:r>
                <a:rPr lang="en-US" b="true" sz="3679" spc="-73" strike="noStrike" u="none">
                  <a:solidFill>
                    <a:srgbClr val="F15338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Radiologists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693029" y="6188743"/>
            <a:ext cx="7346" cy="422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1"/>
              </a:lnSpc>
              <a:spcBef>
                <a:spcPct val="0"/>
              </a:spcBef>
            </a:pPr>
            <a:r>
              <a:rPr lang="en-US" b="true" sz="2468" spc="-74">
                <a:solidFill>
                  <a:srgbClr val="000000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‍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68272" y="251750"/>
            <a:ext cx="1134701" cy="1134700"/>
          </a:xfrm>
          <a:custGeom>
            <a:avLst/>
            <a:gdLst/>
            <a:ahLst/>
            <a:cxnLst/>
            <a:rect r="r" b="b" t="t" l="l"/>
            <a:pathLst>
              <a:path h="1134700" w="1134701">
                <a:moveTo>
                  <a:pt x="0" y="0"/>
                </a:moveTo>
                <a:lnTo>
                  <a:pt x="1134701" y="0"/>
                </a:lnTo>
                <a:lnTo>
                  <a:pt x="1134701" y="1134700"/>
                </a:lnTo>
                <a:lnTo>
                  <a:pt x="0" y="1134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 descr="A screenshot of a medical device  AI-generated content may be incorrect."/>
          <p:cNvSpPr/>
          <p:nvPr/>
        </p:nvSpPr>
        <p:spPr>
          <a:xfrm flipH="false" flipV="false" rot="0">
            <a:off x="10968067" y="4768445"/>
            <a:ext cx="7319933" cy="4489855"/>
          </a:xfrm>
          <a:custGeom>
            <a:avLst/>
            <a:gdLst/>
            <a:ahLst/>
            <a:cxnLst/>
            <a:rect r="r" b="b" t="t" l="l"/>
            <a:pathLst>
              <a:path h="4489855" w="7319933">
                <a:moveTo>
                  <a:pt x="0" y="0"/>
                </a:moveTo>
                <a:lnTo>
                  <a:pt x="7319933" y="0"/>
                </a:lnTo>
                <a:lnTo>
                  <a:pt x="7319933" y="4489855"/>
                </a:lnTo>
                <a:lnTo>
                  <a:pt x="0" y="4489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8150" r="-32590" b="-132218"/>
            </a:stretch>
          </a:blipFill>
        </p:spPr>
      </p:sp>
      <p:sp>
        <p:nvSpPr>
          <p:cNvPr name="Freeform 5" id="5" descr="A screenshot of a medical device  AI-generated content may be incorrect."/>
          <p:cNvSpPr/>
          <p:nvPr/>
        </p:nvSpPr>
        <p:spPr>
          <a:xfrm flipH="false" flipV="false" rot="0">
            <a:off x="6070112" y="4771434"/>
            <a:ext cx="4909464" cy="4486866"/>
          </a:xfrm>
          <a:custGeom>
            <a:avLst/>
            <a:gdLst/>
            <a:ahLst/>
            <a:cxnLst/>
            <a:rect r="r" b="b" t="t" l="l"/>
            <a:pathLst>
              <a:path h="4486866" w="4909464">
                <a:moveTo>
                  <a:pt x="0" y="0"/>
                </a:moveTo>
                <a:lnTo>
                  <a:pt x="4909465" y="0"/>
                </a:lnTo>
                <a:lnTo>
                  <a:pt x="4909465" y="4486866"/>
                </a:lnTo>
                <a:lnTo>
                  <a:pt x="0" y="4486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4710" r="-46769" b="-222162"/>
            </a:stretch>
          </a:blipFill>
        </p:spPr>
      </p:sp>
      <p:sp>
        <p:nvSpPr>
          <p:cNvPr name="Freeform 6" id="6" descr="A screenshot of a medical device  AI-generated content may be incorrect."/>
          <p:cNvSpPr/>
          <p:nvPr/>
        </p:nvSpPr>
        <p:spPr>
          <a:xfrm flipH="false" flipV="false" rot="0">
            <a:off x="0" y="4768445"/>
            <a:ext cx="6070112" cy="4489855"/>
          </a:xfrm>
          <a:custGeom>
            <a:avLst/>
            <a:gdLst/>
            <a:ahLst/>
            <a:cxnLst/>
            <a:rect r="r" b="b" t="t" l="l"/>
            <a:pathLst>
              <a:path h="4489855" w="6070112">
                <a:moveTo>
                  <a:pt x="0" y="0"/>
                </a:moveTo>
                <a:lnTo>
                  <a:pt x="6070112" y="0"/>
                </a:lnTo>
                <a:lnTo>
                  <a:pt x="6070112" y="4489855"/>
                </a:lnTo>
                <a:lnTo>
                  <a:pt x="0" y="4489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356" t="-185965" r="-52932" b="-24367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14799" y="1500179"/>
            <a:ext cx="15744501" cy="2630775"/>
            <a:chOff x="0" y="0"/>
            <a:chExt cx="20992668" cy="3507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992669" cy="3507700"/>
            </a:xfrm>
            <a:custGeom>
              <a:avLst/>
              <a:gdLst/>
              <a:ahLst/>
              <a:cxnLst/>
              <a:rect r="r" b="b" t="t" l="l"/>
              <a:pathLst>
                <a:path h="3507700" w="20992669">
                  <a:moveTo>
                    <a:pt x="0" y="0"/>
                  </a:moveTo>
                  <a:lnTo>
                    <a:pt x="20992669" y="0"/>
                  </a:lnTo>
                  <a:lnTo>
                    <a:pt x="20992669" y="3507700"/>
                  </a:lnTo>
                  <a:lnTo>
                    <a:pt x="0" y="3507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9525"/>
              <a:ext cx="20992668" cy="34981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0" indent="0" lvl="0">
                <a:lnSpc>
                  <a:spcPts val="5183"/>
                </a:lnSpc>
                <a:spcBef>
                  <a:spcPct val="0"/>
                </a:spcBef>
              </a:pPr>
              <a:r>
                <a:rPr lang="en-US" b="true" sz="4799" strike="noStrike" u="non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Overview</a:t>
              </a:r>
            </a:p>
            <a:p>
              <a:pPr algn="l" marL="0" indent="0" lvl="0">
                <a:lnSpc>
                  <a:spcPts val="2808"/>
                </a:lnSpc>
                <a:spcBef>
                  <a:spcPct val="0"/>
                </a:spcBef>
              </a:pPr>
              <a:r>
                <a:rPr lang="en-US" sz="2600" strike="noStrike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MiRadiologists, dedicated to advancing radiology practice in Michigan, developed an online campaign to bolster their advocacy efforts, focusing on influencing key legislative decisions and enhancing their statewide influence.</a:t>
              </a:r>
            </a:p>
            <a:p>
              <a:pPr algn="ctr" marL="0" indent="0" lvl="0">
                <a:lnSpc>
                  <a:spcPts val="2808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886373" y="2538322"/>
            <a:ext cx="4977056" cy="2605178"/>
            <a:chOff x="0" y="0"/>
            <a:chExt cx="6502400" cy="3403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02400" cy="3403600"/>
            </a:xfrm>
            <a:custGeom>
              <a:avLst/>
              <a:gdLst/>
              <a:ahLst/>
              <a:cxnLst/>
              <a:rect r="r" b="b" t="t" l="l"/>
              <a:pathLst>
                <a:path h="3403600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8" r="0" b="-18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655472" y="2538322"/>
            <a:ext cx="4977056" cy="2605178"/>
            <a:chOff x="0" y="0"/>
            <a:chExt cx="6502400" cy="3403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400" cy="3403600"/>
            </a:xfrm>
            <a:custGeom>
              <a:avLst/>
              <a:gdLst/>
              <a:ahLst/>
              <a:cxnLst/>
              <a:rect r="r" b="b" t="t" l="l"/>
              <a:pathLst>
                <a:path h="3403600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8" r="0" b="-18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423103" y="2538322"/>
            <a:ext cx="4977056" cy="2605178"/>
            <a:chOff x="0" y="0"/>
            <a:chExt cx="6502400" cy="3403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400" cy="3403600"/>
            </a:xfrm>
            <a:custGeom>
              <a:avLst/>
              <a:gdLst/>
              <a:ahLst/>
              <a:cxnLst/>
              <a:rect r="r" b="b" t="t" l="l"/>
              <a:pathLst>
                <a:path h="3403600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8" r="0" b="-18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86373" y="5997258"/>
            <a:ext cx="4977056" cy="2605178"/>
            <a:chOff x="0" y="0"/>
            <a:chExt cx="6502400" cy="3403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2400" cy="3403600"/>
            </a:xfrm>
            <a:custGeom>
              <a:avLst/>
              <a:gdLst/>
              <a:ahLst/>
              <a:cxnLst/>
              <a:rect r="r" b="b" t="t" l="l"/>
              <a:pathLst>
                <a:path h="3403600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8" r="0" b="-18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6655472" y="5997258"/>
            <a:ext cx="4977056" cy="2605178"/>
            <a:chOff x="0" y="0"/>
            <a:chExt cx="6502400" cy="3403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02400" cy="3403600"/>
            </a:xfrm>
            <a:custGeom>
              <a:avLst/>
              <a:gdLst/>
              <a:ahLst/>
              <a:cxnLst/>
              <a:rect r="r" b="b" t="t" l="l"/>
              <a:pathLst>
                <a:path h="3403600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8" r="0" b="-18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2423103" y="5997258"/>
            <a:ext cx="4977056" cy="2605178"/>
            <a:chOff x="0" y="0"/>
            <a:chExt cx="6502400" cy="3403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502400" cy="3403600"/>
            </a:xfrm>
            <a:custGeom>
              <a:avLst/>
              <a:gdLst/>
              <a:ahLst/>
              <a:cxnLst/>
              <a:rect r="r" b="b" t="t" l="l"/>
              <a:pathLst>
                <a:path h="3403600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8" r="0" b="-18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68272" y="251750"/>
            <a:ext cx="1134701" cy="1134700"/>
          </a:xfrm>
          <a:custGeom>
            <a:avLst/>
            <a:gdLst/>
            <a:ahLst/>
            <a:cxnLst/>
            <a:rect r="r" b="b" t="t" l="l"/>
            <a:pathLst>
              <a:path h="1134700" w="1134701">
                <a:moveTo>
                  <a:pt x="0" y="0"/>
                </a:moveTo>
                <a:lnTo>
                  <a:pt x="1134701" y="0"/>
                </a:lnTo>
                <a:lnTo>
                  <a:pt x="1134701" y="1134700"/>
                </a:lnTo>
                <a:lnTo>
                  <a:pt x="0" y="1134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79590" y="1451226"/>
            <a:ext cx="15488683" cy="3538653"/>
            <a:chOff x="0" y="0"/>
            <a:chExt cx="20651577" cy="47182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651577" cy="4718204"/>
            </a:xfrm>
            <a:custGeom>
              <a:avLst/>
              <a:gdLst/>
              <a:ahLst/>
              <a:cxnLst/>
              <a:rect r="r" b="b" t="t" l="l"/>
              <a:pathLst>
                <a:path h="4718204" w="20651577">
                  <a:moveTo>
                    <a:pt x="0" y="0"/>
                  </a:moveTo>
                  <a:lnTo>
                    <a:pt x="20651577" y="0"/>
                  </a:lnTo>
                  <a:lnTo>
                    <a:pt x="20651577" y="4718204"/>
                  </a:lnTo>
                  <a:lnTo>
                    <a:pt x="0" y="47182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20651577" cy="470867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184"/>
                </a:lnSpc>
              </a:pPr>
              <a:r>
                <a:rPr lang="en-US" sz="48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Goals &amp; Objectives</a:t>
              </a:r>
            </a:p>
            <a:p>
              <a:pPr algn="l" marL="561345" indent="-280673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Establish MiRadiologists as a leading voice in Michigan’s healthcare landscape, leveraging digital platforms including LinkedIn and Meta to educate stakeholders, mobilize support, and drive legislative action.</a:t>
              </a:r>
            </a:p>
            <a:p>
              <a:pPr algn="l" marL="561345" indent="-280673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Target healthcare professionals, policymakers, and stakeholders interested in healthcare policy as well as everyday constituents and key committee members. </a:t>
              </a:r>
            </a:p>
            <a:p>
              <a:pPr algn="l" marL="561345" indent="-280673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Activate “calls to action” to engage Michigan Radiologists with healthcare policy and their local legislators.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05386" y="8049928"/>
            <a:ext cx="2348408" cy="2237072"/>
          </a:xfrm>
          <a:custGeom>
            <a:avLst/>
            <a:gdLst/>
            <a:ahLst/>
            <a:cxnLst/>
            <a:rect r="r" b="b" t="t" l="l"/>
            <a:pathLst>
              <a:path h="2237072" w="2348408">
                <a:moveTo>
                  <a:pt x="0" y="0"/>
                </a:moveTo>
                <a:lnTo>
                  <a:pt x="2348408" y="0"/>
                </a:lnTo>
                <a:lnTo>
                  <a:pt x="2348408" y="2237072"/>
                </a:lnTo>
                <a:lnTo>
                  <a:pt x="0" y="223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317698" y="5252166"/>
            <a:ext cx="13612465" cy="4353465"/>
            <a:chOff x="0" y="0"/>
            <a:chExt cx="3743203" cy="11971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43203" cy="1197131"/>
            </a:xfrm>
            <a:custGeom>
              <a:avLst/>
              <a:gdLst/>
              <a:ahLst/>
              <a:cxnLst/>
              <a:rect r="r" b="b" t="t" l="l"/>
              <a:pathLst>
                <a:path h="1197131" w="3743203">
                  <a:moveTo>
                    <a:pt x="0" y="0"/>
                  </a:moveTo>
                  <a:lnTo>
                    <a:pt x="3743203" y="0"/>
                  </a:lnTo>
                  <a:lnTo>
                    <a:pt x="3743203" y="1197131"/>
                  </a:lnTo>
                  <a:lnTo>
                    <a:pt x="0" y="1197131"/>
                  </a:lnTo>
                  <a:close/>
                </a:path>
              </a:pathLst>
            </a:custGeom>
            <a:solidFill>
              <a:srgbClr val="3E6CA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3743203" cy="126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8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317698" y="5252166"/>
            <a:ext cx="6806233" cy="2430830"/>
          </a:xfrm>
          <a:custGeom>
            <a:avLst/>
            <a:gdLst/>
            <a:ahLst/>
            <a:cxnLst/>
            <a:rect r="r" b="b" t="t" l="l"/>
            <a:pathLst>
              <a:path h="2430830" w="6806233">
                <a:moveTo>
                  <a:pt x="0" y="0"/>
                </a:moveTo>
                <a:lnTo>
                  <a:pt x="6806233" y="0"/>
                </a:lnTo>
                <a:lnTo>
                  <a:pt x="6806233" y="2430830"/>
                </a:lnTo>
                <a:lnTo>
                  <a:pt x="0" y="24308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5708" r="0" b="-23784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123931" y="5252166"/>
            <a:ext cx="6806233" cy="2080857"/>
          </a:xfrm>
          <a:custGeom>
            <a:avLst/>
            <a:gdLst/>
            <a:ahLst/>
            <a:cxnLst/>
            <a:rect r="r" b="b" t="t" l="l"/>
            <a:pathLst>
              <a:path h="2080857" w="6806233">
                <a:moveTo>
                  <a:pt x="0" y="0"/>
                </a:moveTo>
                <a:lnTo>
                  <a:pt x="6806233" y="0"/>
                </a:lnTo>
                <a:lnTo>
                  <a:pt x="6806233" y="2080857"/>
                </a:lnTo>
                <a:lnTo>
                  <a:pt x="0" y="2080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14340" r="0" b="-18699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17698" y="7571363"/>
            <a:ext cx="6806233" cy="2034268"/>
          </a:xfrm>
          <a:custGeom>
            <a:avLst/>
            <a:gdLst/>
            <a:ahLst/>
            <a:cxnLst/>
            <a:rect r="r" b="b" t="t" l="l"/>
            <a:pathLst>
              <a:path h="2034268" w="6806233">
                <a:moveTo>
                  <a:pt x="0" y="0"/>
                </a:moveTo>
                <a:lnTo>
                  <a:pt x="6806233" y="0"/>
                </a:lnTo>
                <a:lnTo>
                  <a:pt x="6806233" y="2034268"/>
                </a:lnTo>
                <a:lnTo>
                  <a:pt x="0" y="2034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14619" r="0" b="-9590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123931" y="7333023"/>
            <a:ext cx="6806233" cy="2069956"/>
          </a:xfrm>
          <a:custGeom>
            <a:avLst/>
            <a:gdLst/>
            <a:ahLst/>
            <a:cxnLst/>
            <a:rect r="r" b="b" t="t" l="l"/>
            <a:pathLst>
              <a:path h="2069956" w="6806233">
                <a:moveTo>
                  <a:pt x="0" y="0"/>
                </a:moveTo>
                <a:lnTo>
                  <a:pt x="6806233" y="0"/>
                </a:lnTo>
                <a:lnTo>
                  <a:pt x="6806233" y="2069956"/>
                </a:lnTo>
                <a:lnTo>
                  <a:pt x="0" y="2069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03448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68272" y="251750"/>
            <a:ext cx="1134701" cy="1134700"/>
          </a:xfrm>
          <a:custGeom>
            <a:avLst/>
            <a:gdLst/>
            <a:ahLst/>
            <a:cxnLst/>
            <a:rect r="r" b="b" t="t" l="l"/>
            <a:pathLst>
              <a:path h="1134700" w="1134701">
                <a:moveTo>
                  <a:pt x="0" y="0"/>
                </a:moveTo>
                <a:lnTo>
                  <a:pt x="1134701" y="0"/>
                </a:lnTo>
                <a:lnTo>
                  <a:pt x="1134701" y="1134700"/>
                </a:lnTo>
                <a:lnTo>
                  <a:pt x="0" y="1134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4145" y="1386450"/>
            <a:ext cx="15879710" cy="3906279"/>
            <a:chOff x="0" y="0"/>
            <a:chExt cx="21172947" cy="52083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172948" cy="5208372"/>
            </a:xfrm>
            <a:custGeom>
              <a:avLst/>
              <a:gdLst/>
              <a:ahLst/>
              <a:cxnLst/>
              <a:rect r="r" b="b" t="t" l="l"/>
              <a:pathLst>
                <a:path h="5208372" w="21172948">
                  <a:moveTo>
                    <a:pt x="0" y="0"/>
                  </a:moveTo>
                  <a:lnTo>
                    <a:pt x="21172948" y="0"/>
                  </a:lnTo>
                  <a:lnTo>
                    <a:pt x="21172948" y="5208372"/>
                  </a:lnTo>
                  <a:lnTo>
                    <a:pt x="0" y="52083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21172947" cy="52083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</a:p>
            <a:p>
              <a:pPr algn="l">
                <a:lnSpc>
                  <a:spcPts val="5184"/>
                </a:lnSpc>
              </a:pPr>
              <a:r>
                <a:rPr lang="en-US" sz="48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Strategy &amp; Tactics</a:t>
              </a:r>
            </a:p>
            <a:p>
              <a:pPr algn="l" marL="561341" indent="-280670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Generate </a:t>
              </a: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advocacy-focused website equipped with interactive tools to facilitate direct engagement with legislators on key healthcare polity issues via an action center </a:t>
              </a:r>
            </a:p>
            <a:p>
              <a:pPr algn="l" marL="561341" indent="-280670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Launch strategic email campaigns to mobilize MiRadiologists’ membership base and legislative network. </a:t>
              </a:r>
            </a:p>
            <a:p>
              <a:pPr algn="l" marL="561341" indent="-280670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Utilized organic posting strategies on Meta, LinkedIn, and X to amplify MiRadiologists’ messages and foster community engagement. </a:t>
              </a:r>
            </a:p>
            <a:p>
              <a:pPr algn="l" marL="561341" indent="-280670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Partnered with the Michigan Radiological Society and the American College of Radiology to increase visibility via digital campaign tactics to include Meta and LinkedIn ads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05386" y="8049928"/>
            <a:ext cx="2348408" cy="2237072"/>
          </a:xfrm>
          <a:custGeom>
            <a:avLst/>
            <a:gdLst/>
            <a:ahLst/>
            <a:cxnLst/>
            <a:rect r="r" b="b" t="t" l="l"/>
            <a:pathLst>
              <a:path h="2237072" w="2348408">
                <a:moveTo>
                  <a:pt x="0" y="0"/>
                </a:moveTo>
                <a:lnTo>
                  <a:pt x="2348408" y="0"/>
                </a:lnTo>
                <a:lnTo>
                  <a:pt x="2348408" y="2237072"/>
                </a:lnTo>
                <a:lnTo>
                  <a:pt x="0" y="223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"/>
            </a:stretch>
          </a:blipFill>
        </p:spPr>
      </p:sp>
      <p:sp>
        <p:nvSpPr>
          <p:cNvPr name="Freeform 8" id="8" descr="A screenshot of a cell phone  AI-generated content may be incorrect."/>
          <p:cNvSpPr/>
          <p:nvPr/>
        </p:nvSpPr>
        <p:spPr>
          <a:xfrm flipH="false" flipV="false" rot="0">
            <a:off x="4158130" y="5295526"/>
            <a:ext cx="4758074" cy="4757549"/>
          </a:xfrm>
          <a:custGeom>
            <a:avLst/>
            <a:gdLst/>
            <a:ahLst/>
            <a:cxnLst/>
            <a:rect r="r" b="b" t="t" l="l"/>
            <a:pathLst>
              <a:path h="4757549" w="4758074">
                <a:moveTo>
                  <a:pt x="0" y="0"/>
                </a:moveTo>
                <a:lnTo>
                  <a:pt x="4758074" y="0"/>
                </a:lnTo>
                <a:lnTo>
                  <a:pt x="4758074" y="4757549"/>
                </a:lnTo>
                <a:lnTo>
                  <a:pt x="0" y="47575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93" t="-134592" r="-7261" b="-21558"/>
            </a:stretch>
          </a:blipFill>
        </p:spPr>
      </p:sp>
      <p:sp>
        <p:nvSpPr>
          <p:cNvPr name="Freeform 9" id="9" descr="A screenshot of a cell phone  AI-generated content may be incorrect."/>
          <p:cNvSpPr/>
          <p:nvPr/>
        </p:nvSpPr>
        <p:spPr>
          <a:xfrm flipH="false" flipV="false" rot="0">
            <a:off x="9294006" y="5295526"/>
            <a:ext cx="4758074" cy="4757548"/>
          </a:xfrm>
          <a:custGeom>
            <a:avLst/>
            <a:gdLst/>
            <a:ahLst/>
            <a:cxnLst/>
            <a:rect r="r" b="b" t="t" l="l"/>
            <a:pathLst>
              <a:path h="4757548" w="4758074">
                <a:moveTo>
                  <a:pt x="0" y="0"/>
                </a:moveTo>
                <a:lnTo>
                  <a:pt x="4758073" y="0"/>
                </a:lnTo>
                <a:lnTo>
                  <a:pt x="4758073" y="4757549"/>
                </a:lnTo>
                <a:lnTo>
                  <a:pt x="0" y="47575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470" t="-25368" r="-2985" b="-117893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68272" y="251750"/>
            <a:ext cx="1134701" cy="1134700"/>
          </a:xfrm>
          <a:custGeom>
            <a:avLst/>
            <a:gdLst/>
            <a:ahLst/>
            <a:cxnLst/>
            <a:rect r="r" b="b" t="t" l="l"/>
            <a:pathLst>
              <a:path h="1134700" w="1134701">
                <a:moveTo>
                  <a:pt x="0" y="0"/>
                </a:moveTo>
                <a:lnTo>
                  <a:pt x="1134701" y="0"/>
                </a:lnTo>
                <a:lnTo>
                  <a:pt x="1134701" y="1134700"/>
                </a:lnTo>
                <a:lnTo>
                  <a:pt x="0" y="1134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364963"/>
            <a:ext cx="16230600" cy="3265780"/>
            <a:chOff x="0" y="0"/>
            <a:chExt cx="21640800" cy="43543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640800" cy="4354373"/>
            </a:xfrm>
            <a:custGeom>
              <a:avLst/>
              <a:gdLst/>
              <a:ahLst/>
              <a:cxnLst/>
              <a:rect r="r" b="b" t="t" l="l"/>
              <a:pathLst>
                <a:path h="4354373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4354373"/>
                  </a:lnTo>
                  <a:lnTo>
                    <a:pt x="0" y="4354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21640800" cy="43448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184"/>
                </a:lnSpc>
              </a:pPr>
              <a:r>
                <a:rPr lang="en-US" sz="48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Challenges &amp; Solutions</a:t>
              </a:r>
            </a:p>
            <a:p>
              <a:pPr algn="l" marL="561342" indent="-280671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Establishing a brand: developed logo and mission statement and shared across all online platforms.</a:t>
              </a:r>
            </a:p>
            <a:p>
              <a:pPr algn="l" marL="561342" indent="-280671" lvl="1">
                <a:lnSpc>
                  <a:spcPts val="2808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Engagement: </a:t>
              </a:r>
            </a:p>
            <a:p>
              <a:pPr algn="l" marL="1122684" indent="-374228" lvl="2">
                <a:lnSpc>
                  <a:spcPts val="2808"/>
                </a:lnSpc>
                <a:buFont typeface="Arial"/>
                <a:buChar char="⚬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Targeted key legislative districts with critical information regarding bills in front of them </a:t>
              </a:r>
            </a:p>
            <a:p>
              <a:pPr algn="l" marL="1122684" indent="-374228" lvl="2">
                <a:lnSpc>
                  <a:spcPts val="2808"/>
                </a:lnSpc>
                <a:buFont typeface="Arial"/>
                <a:buChar char="⚬"/>
              </a:pPr>
              <a:r>
                <a:rPr lang="en-US" sz="2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Encouraged Radiologists and patients in Michigan to engage &amp; boost social media posts</a:t>
              </a:r>
            </a:p>
            <a:p>
              <a:pPr algn="ctr">
                <a:lnSpc>
                  <a:spcPts val="324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05386" y="8049928"/>
            <a:ext cx="2348408" cy="2237072"/>
          </a:xfrm>
          <a:custGeom>
            <a:avLst/>
            <a:gdLst/>
            <a:ahLst/>
            <a:cxnLst/>
            <a:rect r="r" b="b" t="t" l="l"/>
            <a:pathLst>
              <a:path h="2237072" w="2348408">
                <a:moveTo>
                  <a:pt x="0" y="0"/>
                </a:moveTo>
                <a:lnTo>
                  <a:pt x="2348408" y="0"/>
                </a:lnTo>
                <a:lnTo>
                  <a:pt x="2348408" y="2237072"/>
                </a:lnTo>
                <a:lnTo>
                  <a:pt x="0" y="223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85414" y="7291310"/>
            <a:ext cx="1715917" cy="200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66"/>
              </a:lnSpc>
              <a:spcBef>
                <a:spcPct val="0"/>
              </a:spcBef>
            </a:pPr>
            <a:r>
              <a:rPr lang="en-US" b="true" sz="11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OPENS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85414" y="6912390"/>
            <a:ext cx="1124074" cy="45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4"/>
              </a:lnSpc>
              <a:spcBef>
                <a:spcPct val="0"/>
              </a:spcBef>
            </a:pPr>
            <a:r>
              <a:rPr lang="en-US" b="true" sz="2769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535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6501" y="5780262"/>
            <a:ext cx="2412019" cy="238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90"/>
              </a:lnSpc>
              <a:spcBef>
                <a:spcPct val="0"/>
              </a:spcBef>
            </a:pPr>
            <a:r>
              <a:rPr lang="en-US" b="true" sz="1469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WEBSITE USERS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4803" y="5211775"/>
            <a:ext cx="1580081" cy="636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6"/>
              </a:lnSpc>
              <a:spcBef>
                <a:spcPct val="0"/>
              </a:spcBef>
            </a:pPr>
            <a:r>
              <a:rPr lang="en-US" b="true" sz="3893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6K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023198" y="6797438"/>
            <a:ext cx="940838" cy="94083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66501" y="6049695"/>
            <a:ext cx="2412019" cy="17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28"/>
              </a:lnSpc>
              <a:spcBef>
                <a:spcPct val="0"/>
              </a:spcBef>
            </a:pPr>
            <a:r>
              <a:rPr lang="en-US" sz="1068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(LAST 12 MONTHS)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311627" y="5184710"/>
            <a:ext cx="1933787" cy="1128043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4985414" y="7490986"/>
            <a:ext cx="1715917" cy="12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3"/>
              </a:lnSpc>
              <a:spcBef>
                <a:spcPct val="0"/>
              </a:spcBef>
            </a:pPr>
            <a:r>
              <a:rPr lang="en-US" sz="759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(</a:t>
            </a:r>
            <a:r>
              <a:rPr lang="en-US" sz="759" strike="noStrike" u="none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MRS MEMBERS)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85414" y="8155577"/>
            <a:ext cx="1715917" cy="200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66"/>
              </a:lnSpc>
              <a:spcBef>
                <a:spcPct val="0"/>
              </a:spcBef>
            </a:pPr>
            <a:r>
              <a:rPr lang="en-US" b="true" sz="11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OPENS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85414" y="7776657"/>
            <a:ext cx="1124074" cy="45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4"/>
              </a:lnSpc>
              <a:spcBef>
                <a:spcPct val="0"/>
              </a:spcBef>
            </a:pPr>
            <a:r>
              <a:rPr lang="en-US" b="true" sz="2769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7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023198" y="7661705"/>
            <a:ext cx="940838" cy="940838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4985414" y="8355252"/>
            <a:ext cx="1715917" cy="12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3"/>
              </a:lnSpc>
              <a:spcBef>
                <a:spcPct val="0"/>
              </a:spcBef>
            </a:pPr>
            <a:r>
              <a:rPr lang="en-US" sz="759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(LEGISLATORS</a:t>
            </a:r>
            <a:r>
              <a:rPr lang="en-US" sz="759" strike="noStrike" u="none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64836" y="7291310"/>
            <a:ext cx="1715917" cy="200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66"/>
              </a:lnSpc>
              <a:spcBef>
                <a:spcPct val="0"/>
              </a:spcBef>
            </a:pPr>
            <a:r>
              <a:rPr lang="en-US" b="true" sz="11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OPENS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64836" y="6912390"/>
            <a:ext cx="1124074" cy="45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4"/>
              </a:lnSpc>
              <a:spcBef>
                <a:spcPct val="0"/>
              </a:spcBef>
            </a:pPr>
            <a:r>
              <a:rPr lang="en-US" b="true" sz="2769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1,326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02621" y="6797438"/>
            <a:ext cx="940838" cy="940838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2764836" y="7490986"/>
            <a:ext cx="1715917" cy="12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3"/>
              </a:lnSpc>
              <a:spcBef>
                <a:spcPct val="0"/>
              </a:spcBef>
            </a:pPr>
            <a:r>
              <a:rPr lang="en-US" sz="759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(</a:t>
            </a:r>
            <a:r>
              <a:rPr lang="en-US" sz="759" strike="noStrike" u="none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MRS MEMBERS)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64836" y="8155577"/>
            <a:ext cx="1715917" cy="200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66"/>
              </a:lnSpc>
              <a:spcBef>
                <a:spcPct val="0"/>
              </a:spcBef>
            </a:pPr>
            <a:r>
              <a:rPr lang="en-US" b="true" sz="11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OPENS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64836" y="7776657"/>
            <a:ext cx="1124074" cy="45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4"/>
              </a:lnSpc>
              <a:spcBef>
                <a:spcPct val="0"/>
              </a:spcBef>
            </a:pPr>
            <a:r>
              <a:rPr lang="en-US" b="true" sz="2769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60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802621" y="7661705"/>
            <a:ext cx="940838" cy="940838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2764836" y="8355252"/>
            <a:ext cx="1715917" cy="12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3"/>
              </a:lnSpc>
              <a:spcBef>
                <a:spcPct val="0"/>
              </a:spcBef>
            </a:pPr>
            <a:r>
              <a:rPr lang="en-US" sz="759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(LEGISLATORS</a:t>
            </a:r>
            <a:r>
              <a:rPr lang="en-US" sz="759" strike="noStrike" u="none">
                <a:solidFill>
                  <a:srgbClr val="21488A"/>
                </a:solidFill>
                <a:latin typeface="Tabarra Sans"/>
                <a:ea typeface="Tabarra Sans"/>
                <a:cs typeface="Tabarra Sans"/>
                <a:sym typeface="Tabarra Sans"/>
              </a:rPr>
              <a:t>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44254" y="8616774"/>
            <a:ext cx="1241165" cy="22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MARCH 2024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64831" y="8616774"/>
            <a:ext cx="1241165" cy="22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DEC 2024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81024" y="4847279"/>
            <a:ext cx="2343224" cy="306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8"/>
              </a:lnSpc>
              <a:spcBef>
                <a:spcPct val="0"/>
              </a:spcBef>
            </a:pPr>
            <a:r>
              <a:rPr lang="en-US" b="true" sz="1606" spc="-48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Website Development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881024" y="6332866"/>
            <a:ext cx="1610190" cy="306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8"/>
              </a:lnSpc>
              <a:spcBef>
                <a:spcPct val="0"/>
              </a:spcBef>
            </a:pPr>
            <a:r>
              <a:rPr lang="en-US" b="true" sz="1606" spc="-48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Email Marketing</a:t>
            </a:r>
          </a:p>
        </p:txBody>
      </p:sp>
      <p:sp>
        <p:nvSpPr>
          <p:cNvPr name="AutoShape 32" id="32"/>
          <p:cNvSpPr/>
          <p:nvPr/>
        </p:nvSpPr>
        <p:spPr>
          <a:xfrm>
            <a:off x="1881024" y="5240395"/>
            <a:ext cx="1692580" cy="0"/>
          </a:xfrm>
          <a:prstGeom prst="line">
            <a:avLst/>
          </a:prstGeom>
          <a:ln cap="flat" w="19050">
            <a:solidFill>
              <a:srgbClr val="73E49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1881024" y="6745456"/>
            <a:ext cx="1692580" cy="0"/>
          </a:xfrm>
          <a:prstGeom prst="line">
            <a:avLst/>
          </a:prstGeom>
          <a:ln cap="flat" w="19050">
            <a:solidFill>
              <a:srgbClr val="73E49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4" id="34"/>
          <p:cNvSpPr txBox="true"/>
          <p:nvPr/>
        </p:nvSpPr>
        <p:spPr>
          <a:xfrm rot="0">
            <a:off x="6362435" y="5848476"/>
            <a:ext cx="1458386" cy="22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1"/>
              </a:lnSpc>
              <a:spcBef>
                <a:spcPct val="0"/>
              </a:spcBef>
            </a:pPr>
            <a:r>
              <a:rPr lang="en-US" b="true" sz="1383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IMPRESSIONS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362435" y="5327610"/>
            <a:ext cx="2019396" cy="610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2"/>
              </a:lnSpc>
              <a:spcBef>
                <a:spcPct val="0"/>
              </a:spcBef>
            </a:pPr>
            <a:r>
              <a:rPr lang="en-US" b="true" sz="3715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140,978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362435" y="6791312"/>
            <a:ext cx="2301905" cy="22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1"/>
              </a:lnSpc>
              <a:spcBef>
                <a:spcPct val="0"/>
              </a:spcBef>
            </a:pPr>
            <a:r>
              <a:rPr lang="en-US" b="true" sz="1383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ENGAGEMENT RATE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362435" y="6270446"/>
            <a:ext cx="1507947" cy="610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2"/>
              </a:lnSpc>
              <a:spcBef>
                <a:spcPct val="0"/>
              </a:spcBef>
            </a:pPr>
            <a:r>
              <a:rPr lang="en-US" b="true" sz="3715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1.3%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362435" y="7683869"/>
            <a:ext cx="1737050" cy="22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1"/>
              </a:lnSpc>
              <a:spcBef>
                <a:spcPct val="0"/>
              </a:spcBef>
            </a:pPr>
            <a:r>
              <a:rPr lang="en-US" b="true" sz="1383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ENGAGEMENTS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362435" y="7163003"/>
            <a:ext cx="1507947" cy="610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2"/>
              </a:lnSpc>
              <a:spcBef>
                <a:spcPct val="0"/>
              </a:spcBef>
            </a:pPr>
            <a:r>
              <a:rPr lang="en-US" b="true" sz="3715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1,838</a:t>
            </a:r>
          </a:p>
        </p:txBody>
      </p:sp>
      <p:pic>
        <p:nvPicPr>
          <p:cNvPr name="Picture 40" id="4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153305" y="5827812"/>
            <a:ext cx="2045999" cy="631058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153305" y="6520232"/>
            <a:ext cx="2045999" cy="631058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153305" y="7193587"/>
            <a:ext cx="2045999" cy="631058"/>
          </a:xfrm>
          <a:prstGeom prst="rect">
            <a:avLst/>
          </a:prstGeom>
        </p:spPr>
      </p:pic>
      <p:sp>
        <p:nvSpPr>
          <p:cNvPr name="TextBox 43" id="43"/>
          <p:cNvSpPr txBox="true"/>
          <p:nvPr/>
        </p:nvSpPr>
        <p:spPr>
          <a:xfrm rot="0">
            <a:off x="8323805" y="5660331"/>
            <a:ext cx="2669305" cy="22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8"/>
              </a:lnSpc>
            </a:pPr>
            <a:r>
              <a:rPr lang="en-US" sz="1184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Follower Growth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323805" y="5403057"/>
            <a:ext cx="2669305" cy="22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58"/>
              </a:lnSpc>
            </a:pPr>
            <a:r>
              <a:rPr lang="en-US" sz="1184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Feb - Dec 2024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096821" y="5931371"/>
            <a:ext cx="779696" cy="45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1"/>
              </a:lnSpc>
              <a:spcBef>
                <a:spcPct val="0"/>
              </a:spcBef>
            </a:pPr>
            <a:r>
              <a:rPr lang="en-US" b="true" sz="2705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+62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096821" y="6624794"/>
            <a:ext cx="779696" cy="45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1"/>
              </a:lnSpc>
              <a:spcBef>
                <a:spcPct val="0"/>
              </a:spcBef>
            </a:pPr>
            <a:r>
              <a:rPr lang="en-US" b="true" sz="2705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+87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323805" y="6362731"/>
            <a:ext cx="2381831" cy="19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"/>
              </a:lnSpc>
              <a:spcBef>
                <a:spcPct val="0"/>
              </a:spcBef>
            </a:pPr>
            <a:r>
              <a:rPr lang="en-US" b="true" sz="1161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X NET FOLLOWER GROWTH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323805" y="7056154"/>
            <a:ext cx="3049258" cy="19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"/>
              </a:lnSpc>
              <a:spcBef>
                <a:spcPct val="0"/>
              </a:spcBef>
            </a:pPr>
            <a:r>
              <a:rPr lang="en-US" b="true" sz="1161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FACEBOOK NET FOLLOWER GROWTH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096821" y="7280697"/>
            <a:ext cx="779696" cy="45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1"/>
              </a:lnSpc>
              <a:spcBef>
                <a:spcPct val="0"/>
              </a:spcBef>
            </a:pPr>
            <a:r>
              <a:rPr lang="en-US" b="true" sz="2705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+21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323805" y="7729508"/>
            <a:ext cx="3049258" cy="195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35"/>
              </a:lnSpc>
              <a:spcBef>
                <a:spcPct val="0"/>
              </a:spcBef>
            </a:pPr>
            <a:r>
              <a:rPr lang="en-US" b="true" sz="1161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LINKEDIN NET FOLLOWER GROWTH</a:t>
            </a:r>
          </a:p>
        </p:txBody>
      </p:sp>
      <p:sp>
        <p:nvSpPr>
          <p:cNvPr name="Freeform 51" id="51">
            <a:hlinkClick r:id="rId14" tooltip="https://www.facebook.com/ads/library/?active_status=all&amp;ad_type=all&amp;country=ALL&amp;view_all_page_id=196883860185744&amp;search_type=page&amp;media_type=all"/>
          </p:cNvPr>
          <p:cNvSpPr/>
          <p:nvPr/>
        </p:nvSpPr>
        <p:spPr>
          <a:xfrm flipH="false" flipV="false" rot="0">
            <a:off x="14833053" y="5290500"/>
            <a:ext cx="3145731" cy="4176359"/>
          </a:xfrm>
          <a:custGeom>
            <a:avLst/>
            <a:gdLst/>
            <a:ahLst/>
            <a:cxnLst/>
            <a:rect r="r" b="b" t="t" l="l"/>
            <a:pathLst>
              <a:path h="4176359" w="3145731">
                <a:moveTo>
                  <a:pt x="0" y="0"/>
                </a:moveTo>
                <a:lnTo>
                  <a:pt x="3145730" y="0"/>
                </a:lnTo>
                <a:lnTo>
                  <a:pt x="3145730" y="4176359"/>
                </a:lnTo>
                <a:lnTo>
                  <a:pt x="0" y="4176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32565" t="-2496" r="-124231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1657601" y="5033141"/>
            <a:ext cx="2685592" cy="1510645"/>
          </a:xfrm>
          <a:custGeom>
            <a:avLst/>
            <a:gdLst/>
            <a:ahLst/>
            <a:cxnLst/>
            <a:rect r="r" b="b" t="t" l="l"/>
            <a:pathLst>
              <a:path h="1510645" w="2685592">
                <a:moveTo>
                  <a:pt x="0" y="0"/>
                </a:moveTo>
                <a:lnTo>
                  <a:pt x="2685592" y="0"/>
                </a:lnTo>
                <a:lnTo>
                  <a:pt x="2685592" y="1510645"/>
                </a:lnTo>
                <a:lnTo>
                  <a:pt x="0" y="151064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1373063" y="8096973"/>
            <a:ext cx="500461" cy="500461"/>
          </a:xfrm>
          <a:custGeom>
            <a:avLst/>
            <a:gdLst/>
            <a:ahLst/>
            <a:cxnLst/>
            <a:rect r="r" b="b" t="t" l="l"/>
            <a:pathLst>
              <a:path h="500461" w="500461">
                <a:moveTo>
                  <a:pt x="0" y="0"/>
                </a:moveTo>
                <a:lnTo>
                  <a:pt x="500461" y="0"/>
                </a:lnTo>
                <a:lnTo>
                  <a:pt x="500461" y="500461"/>
                </a:lnTo>
                <a:lnTo>
                  <a:pt x="0" y="50046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11740430" y="6093949"/>
            <a:ext cx="2449720" cy="20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02"/>
              </a:lnSpc>
              <a:spcBef>
                <a:spcPct val="0"/>
              </a:spcBef>
            </a:pPr>
            <a:r>
              <a:rPr lang="en-US" sz="1073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Meta </a:t>
            </a:r>
            <a:r>
              <a:rPr lang="en-US" sz="1073" strike="noStrike" u="none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Paid Ad Campaign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1990935" y="8427678"/>
            <a:ext cx="995931" cy="16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7"/>
              </a:lnSpc>
              <a:spcBef>
                <a:spcPct val="0"/>
              </a:spcBef>
            </a:pPr>
            <a:r>
              <a:rPr lang="en-US" b="true" sz="9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REACH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990935" y="8078947"/>
            <a:ext cx="1247349" cy="41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7"/>
              </a:lnSpc>
              <a:spcBef>
                <a:spcPct val="0"/>
              </a:spcBef>
            </a:pPr>
            <a:r>
              <a:rPr lang="en-US" b="true" sz="2537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26,827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381566" y="9108700"/>
            <a:ext cx="1588616" cy="16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7"/>
              </a:lnSpc>
              <a:spcBef>
                <a:spcPct val="0"/>
              </a:spcBef>
            </a:pPr>
            <a:r>
              <a:rPr lang="en-US" b="true" sz="9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POST ENGAGEMENTS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3381566" y="8759970"/>
            <a:ext cx="1029776" cy="41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7"/>
              </a:lnSpc>
              <a:spcBef>
                <a:spcPct val="0"/>
              </a:spcBef>
            </a:pPr>
            <a:r>
              <a:rPr lang="en-US" b="true" sz="2537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2,201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357451" y="8427678"/>
            <a:ext cx="995931" cy="16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7"/>
              </a:lnSpc>
              <a:spcBef>
                <a:spcPct val="0"/>
              </a:spcBef>
            </a:pPr>
            <a:r>
              <a:rPr lang="en-US" b="true" sz="9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LINK CLICKS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3357451" y="8078947"/>
            <a:ext cx="1029776" cy="41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7"/>
              </a:lnSpc>
              <a:spcBef>
                <a:spcPct val="0"/>
              </a:spcBef>
            </a:pPr>
            <a:r>
              <a:rPr lang="en-US" b="true" sz="2537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2,135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1990935" y="9108700"/>
            <a:ext cx="1636846" cy="168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7"/>
              </a:lnSpc>
              <a:spcBef>
                <a:spcPct val="0"/>
              </a:spcBef>
            </a:pPr>
            <a:r>
              <a:rPr lang="en-US" b="true" sz="988">
                <a:solidFill>
                  <a:srgbClr val="21488A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SPENT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990935" y="8759970"/>
            <a:ext cx="1190543" cy="41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7"/>
              </a:lnSpc>
              <a:spcBef>
                <a:spcPct val="0"/>
              </a:spcBef>
            </a:pPr>
            <a:r>
              <a:rPr lang="en-US" b="true" sz="2537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$1,530</a:t>
            </a:r>
          </a:p>
        </p:txBody>
      </p:sp>
      <p:sp>
        <p:nvSpPr>
          <p:cNvPr name="Freeform 63" id="63"/>
          <p:cNvSpPr/>
          <p:nvPr/>
        </p:nvSpPr>
        <p:spPr>
          <a:xfrm flipH="false" flipV="false" rot="0">
            <a:off x="12029357" y="9293639"/>
            <a:ext cx="366178" cy="366178"/>
          </a:xfrm>
          <a:custGeom>
            <a:avLst/>
            <a:gdLst/>
            <a:ahLst/>
            <a:cxnLst/>
            <a:rect r="r" b="b" t="t" l="l"/>
            <a:pathLst>
              <a:path h="366178" w="366178">
                <a:moveTo>
                  <a:pt x="0" y="0"/>
                </a:moveTo>
                <a:lnTo>
                  <a:pt x="366178" y="0"/>
                </a:lnTo>
                <a:lnTo>
                  <a:pt x="366178" y="366178"/>
                </a:lnTo>
                <a:lnTo>
                  <a:pt x="0" y="3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12472875" y="9393777"/>
            <a:ext cx="2408498" cy="180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2"/>
              </a:lnSpc>
              <a:spcBef>
                <a:spcPct val="0"/>
              </a:spcBef>
            </a:pPr>
            <a:r>
              <a:rPr lang="en-US" b="true" sz="1088" i="true" strike="noStrike" u="none">
                <a:solidFill>
                  <a:srgbClr val="0082FC"/>
                </a:solidFill>
                <a:latin typeface="Tabarra Sans Bold Italics"/>
                <a:ea typeface="Tabarra Sans Bold Italics"/>
                <a:cs typeface="Tabarra Sans Bold Italics"/>
                <a:sym typeface="Tabarra Sans Bold Italics"/>
              </a:rPr>
              <a:t>8% CLICK THROUGH RATE (CTR)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1339191" y="6298674"/>
            <a:ext cx="3322412" cy="20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02"/>
              </a:lnSpc>
              <a:spcBef>
                <a:spcPct val="0"/>
              </a:spcBef>
            </a:pPr>
            <a:r>
              <a:rPr lang="en-US" b="true" sz="1073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March - April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1378406" y="6511074"/>
            <a:ext cx="3306728" cy="149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The Facebook ad campaign encouraged specific outreach to legislators aimed to engage decision-makers in key legislative districts. Utilizing Meta's precise targeting capabilities, the campaign delivered messages tailored to promote direct outreach from key legislators' constituents.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362435" y="4847279"/>
            <a:ext cx="2939262" cy="586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-48" b="true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Social Media Management</a:t>
            </a:r>
          </a:p>
          <a:p>
            <a:pPr algn="l" marL="0" indent="0" lvl="0">
              <a:lnSpc>
                <a:spcPts val="2248"/>
              </a:lnSpc>
              <a:spcBef>
                <a:spcPct val="0"/>
              </a:spcBef>
            </a:pPr>
          </a:p>
        </p:txBody>
      </p:sp>
      <p:sp>
        <p:nvSpPr>
          <p:cNvPr name="AutoShape 68" id="68"/>
          <p:cNvSpPr/>
          <p:nvPr/>
        </p:nvSpPr>
        <p:spPr>
          <a:xfrm>
            <a:off x="6362435" y="5230870"/>
            <a:ext cx="1692580" cy="0"/>
          </a:xfrm>
          <a:prstGeom prst="line">
            <a:avLst/>
          </a:prstGeom>
          <a:ln cap="flat" w="19050">
            <a:solidFill>
              <a:srgbClr val="73E49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9" id="69"/>
          <p:cNvSpPr/>
          <p:nvPr/>
        </p:nvSpPr>
        <p:spPr>
          <a:xfrm flipH="false" flipV="false" rot="0">
            <a:off x="6424771" y="8593637"/>
            <a:ext cx="3292780" cy="658743"/>
          </a:xfrm>
          <a:custGeom>
            <a:avLst/>
            <a:gdLst/>
            <a:ahLst/>
            <a:cxnLst/>
            <a:rect r="r" b="b" t="t" l="l"/>
            <a:pathLst>
              <a:path h="658743" w="3292780">
                <a:moveTo>
                  <a:pt x="0" y="0"/>
                </a:moveTo>
                <a:lnTo>
                  <a:pt x="3292780" y="0"/>
                </a:lnTo>
                <a:lnTo>
                  <a:pt x="3292780" y="658743"/>
                </a:lnTo>
                <a:lnTo>
                  <a:pt x="0" y="65874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-102868" r="0" b="-109542"/>
            </a:stretch>
          </a:blipFill>
        </p:spPr>
      </p:sp>
      <p:sp>
        <p:nvSpPr>
          <p:cNvPr name="TextBox 70" id="70"/>
          <p:cNvSpPr txBox="true"/>
          <p:nvPr/>
        </p:nvSpPr>
        <p:spPr>
          <a:xfrm rot="0">
            <a:off x="6717992" y="9226276"/>
            <a:ext cx="2728966" cy="64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68"/>
              </a:lnSpc>
            </a:pPr>
            <a:r>
              <a:rPr lang="en-US" sz="1191">
                <a:solidFill>
                  <a:srgbClr val="0C306D"/>
                </a:solidFill>
                <a:latin typeface="Tabarra Sans"/>
                <a:ea typeface="Tabarra Sans"/>
                <a:cs typeface="Tabarra Sans"/>
                <a:sym typeface="Tabarra Sans"/>
              </a:rPr>
              <a:t>Targeted placement in a statewide publication, The Detroit News, to boost awareness.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424771" y="8058632"/>
            <a:ext cx="2939262" cy="306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8"/>
              </a:lnSpc>
              <a:spcBef>
                <a:spcPct val="0"/>
              </a:spcBef>
            </a:pPr>
            <a:r>
              <a:rPr lang="en-US" b="true" sz="1606" spc="-48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Op-Ed Placement</a:t>
            </a:r>
          </a:p>
        </p:txBody>
      </p:sp>
      <p:sp>
        <p:nvSpPr>
          <p:cNvPr name="AutoShape 72" id="72"/>
          <p:cNvSpPr/>
          <p:nvPr/>
        </p:nvSpPr>
        <p:spPr>
          <a:xfrm>
            <a:off x="6424771" y="8451747"/>
            <a:ext cx="1692580" cy="0"/>
          </a:xfrm>
          <a:prstGeom prst="line">
            <a:avLst/>
          </a:prstGeom>
          <a:ln cap="flat" w="19050">
            <a:solidFill>
              <a:srgbClr val="73E49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3" id="73"/>
          <p:cNvSpPr txBox="true"/>
          <p:nvPr/>
        </p:nvSpPr>
        <p:spPr>
          <a:xfrm rot="0">
            <a:off x="7230960" y="4109383"/>
            <a:ext cx="3969763" cy="585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7"/>
              </a:lnSpc>
              <a:spcBef>
                <a:spcPct val="0"/>
              </a:spcBef>
            </a:pPr>
            <a:r>
              <a:rPr lang="en-US" b="true" sz="3693">
                <a:solidFill>
                  <a:srgbClr val="21488A"/>
                </a:solidFill>
                <a:latin typeface="Poppins Heavy"/>
                <a:ea typeface="Poppins Heavy"/>
                <a:cs typeface="Poppins Heavy"/>
                <a:sym typeface="Poppins Heavy"/>
              </a:rPr>
              <a:t>Success Metrics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1339191" y="4783142"/>
            <a:ext cx="2939262" cy="306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48"/>
              </a:lnSpc>
              <a:spcBef>
                <a:spcPct val="0"/>
              </a:spcBef>
            </a:pPr>
            <a:r>
              <a:rPr lang="en-US" b="true" sz="1606" spc="-48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Paid Ad Campaign</a:t>
            </a:r>
          </a:p>
        </p:txBody>
      </p:sp>
      <p:sp>
        <p:nvSpPr>
          <p:cNvPr name="AutoShape 75" id="75"/>
          <p:cNvSpPr/>
          <p:nvPr/>
        </p:nvSpPr>
        <p:spPr>
          <a:xfrm>
            <a:off x="11339191" y="5183595"/>
            <a:ext cx="1692580" cy="0"/>
          </a:xfrm>
          <a:prstGeom prst="line">
            <a:avLst/>
          </a:prstGeom>
          <a:ln cap="flat" w="19050">
            <a:solidFill>
              <a:srgbClr val="73E49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6" id="76"/>
          <p:cNvGrpSpPr/>
          <p:nvPr/>
        </p:nvGrpSpPr>
        <p:grpSpPr>
          <a:xfrm rot="0">
            <a:off x="4384358" y="4878921"/>
            <a:ext cx="1353682" cy="1353682"/>
            <a:chOff x="0" y="0"/>
            <a:chExt cx="1804909" cy="1804909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804909" cy="1804909"/>
            </a:xfrm>
            <a:custGeom>
              <a:avLst/>
              <a:gdLst/>
              <a:ahLst/>
              <a:cxnLst/>
              <a:rect r="r" b="b" t="t" l="l"/>
              <a:pathLst>
                <a:path h="1804909" w="1804909">
                  <a:moveTo>
                    <a:pt x="0" y="0"/>
                  </a:moveTo>
                  <a:lnTo>
                    <a:pt x="1804909" y="0"/>
                  </a:lnTo>
                  <a:lnTo>
                    <a:pt x="1804909" y="1804909"/>
                  </a:lnTo>
                  <a:lnTo>
                    <a:pt x="0" y="1804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8" id="78"/>
          <p:cNvSpPr txBox="true"/>
          <p:nvPr/>
        </p:nvSpPr>
        <p:spPr>
          <a:xfrm rot="0">
            <a:off x="4364831" y="6210513"/>
            <a:ext cx="1392736" cy="227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b="true" sz="1180" spc="-35" u="sng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  <a:hlinkClick r:id="rId22" tooltip="https://www.miradiologists.com"/>
              </a:rPr>
              <a:t>miradiologists.com</a:t>
            </a:r>
          </a:p>
        </p:txBody>
      </p:sp>
      <p:grpSp>
        <p:nvGrpSpPr>
          <p:cNvPr name="Group 79" id="79"/>
          <p:cNvGrpSpPr/>
          <p:nvPr/>
        </p:nvGrpSpPr>
        <p:grpSpPr>
          <a:xfrm rot="0">
            <a:off x="9737078" y="8348365"/>
            <a:ext cx="1353682" cy="1353682"/>
            <a:chOff x="0" y="0"/>
            <a:chExt cx="1804909" cy="1804909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804909" cy="1804909"/>
            </a:xfrm>
            <a:custGeom>
              <a:avLst/>
              <a:gdLst/>
              <a:ahLst/>
              <a:cxnLst/>
              <a:rect r="r" b="b" t="t" l="l"/>
              <a:pathLst>
                <a:path h="1804909" w="1804909">
                  <a:moveTo>
                    <a:pt x="0" y="0"/>
                  </a:moveTo>
                  <a:lnTo>
                    <a:pt x="1804909" y="0"/>
                  </a:lnTo>
                  <a:lnTo>
                    <a:pt x="1804909" y="1804909"/>
                  </a:lnTo>
                  <a:lnTo>
                    <a:pt x="0" y="1804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1" id="81"/>
          <p:cNvSpPr txBox="true"/>
          <p:nvPr/>
        </p:nvSpPr>
        <p:spPr>
          <a:xfrm rot="0">
            <a:off x="9519388" y="9673472"/>
            <a:ext cx="1789062" cy="227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b="true" sz="1180" spc="-35" u="sng">
                <a:solidFill>
                  <a:srgbClr val="0C306D"/>
                </a:solidFill>
                <a:latin typeface="Tabarra Sans Bold"/>
                <a:ea typeface="Tabarra Sans Bold"/>
                <a:cs typeface="Tabarra Sans Bold"/>
                <a:sym typeface="Tabarra Sans Bold"/>
                <a:hlinkClick r:id="rId25" tooltip="https://www.detroitnews.com/story/opinion/2024/03/12/hicks-radiology-bill-undermines-patient-centered-care-model/72944003007/"/>
              </a:rPr>
              <a:t>detroitnews.com/story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38498" y="1846822"/>
            <a:ext cx="7872407" cy="7872407"/>
          </a:xfrm>
          <a:custGeom>
            <a:avLst/>
            <a:gdLst/>
            <a:ahLst/>
            <a:cxnLst/>
            <a:rect r="r" b="b" t="t" l="l"/>
            <a:pathLst>
              <a:path h="7872407" w="7872407">
                <a:moveTo>
                  <a:pt x="0" y="0"/>
                </a:moveTo>
                <a:lnTo>
                  <a:pt x="7872407" y="0"/>
                </a:lnTo>
                <a:lnTo>
                  <a:pt x="7872407" y="7872407"/>
                </a:lnTo>
                <a:lnTo>
                  <a:pt x="0" y="7872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657350" y="1615933"/>
            <a:ext cx="14973300" cy="2190624"/>
            <a:chOff x="0" y="0"/>
            <a:chExt cx="19964400" cy="29208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64400" cy="2920832"/>
            </a:xfrm>
            <a:custGeom>
              <a:avLst/>
              <a:gdLst/>
              <a:ahLst/>
              <a:cxnLst/>
              <a:rect r="r" b="b" t="t" l="l"/>
              <a:pathLst>
                <a:path h="2920832" w="19964400">
                  <a:moveTo>
                    <a:pt x="0" y="0"/>
                  </a:moveTo>
                  <a:lnTo>
                    <a:pt x="19964400" y="0"/>
                  </a:lnTo>
                  <a:lnTo>
                    <a:pt x="19964400" y="2920832"/>
                  </a:lnTo>
                  <a:lnTo>
                    <a:pt x="0" y="2920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19964400" cy="299703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8712"/>
                </a:lnSpc>
              </a:pPr>
              <a:r>
                <a:rPr lang="en-US" sz="72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Michigan Radiological Society</a:t>
              </a:r>
            </a:p>
            <a:p>
              <a:pPr algn="ctr">
                <a:lnSpc>
                  <a:spcPts val="4356"/>
                </a:lnSpc>
              </a:pPr>
              <a:r>
                <a:rPr lang="en-US" sz="3600" b="true">
                  <a:solidFill>
                    <a:srgbClr val="21488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(Michigan Radiology Practices)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437573" y="4507092"/>
            <a:ext cx="8414439" cy="2874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26"/>
              </a:lnSpc>
            </a:pPr>
            <a:r>
              <a:rPr lang="en-US" sz="9569" b="true">
                <a:solidFill>
                  <a:srgbClr val="21488A"/>
                </a:solidFill>
                <a:latin typeface="Tabarra Sans Heavy"/>
                <a:ea typeface="Tabarra Sans Heavy"/>
                <a:cs typeface="Tabarra Sans Heavy"/>
                <a:sym typeface="Tabarra Sans Heavy"/>
              </a:rPr>
              <a:t>ADVOCACY CAMPAIGN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535702" y="4033794"/>
            <a:ext cx="3550514" cy="3498463"/>
            <a:chOff x="0" y="0"/>
            <a:chExt cx="4734019" cy="4664618"/>
          </a:xfrm>
        </p:grpSpPr>
        <p:sp>
          <p:nvSpPr>
            <p:cNvPr name="Freeform 9" id="9"/>
            <p:cNvSpPr/>
            <p:nvPr/>
          </p:nvSpPr>
          <p:spPr>
            <a:xfrm flipH="false" flipV="false" rot="231722">
              <a:off x="235273" y="120060"/>
              <a:ext cx="3682517" cy="3484582"/>
            </a:xfrm>
            <a:custGeom>
              <a:avLst/>
              <a:gdLst/>
              <a:ahLst/>
              <a:cxnLst/>
              <a:rect r="r" b="b" t="t" l="l"/>
              <a:pathLst>
                <a:path h="3484582" w="3682517">
                  <a:moveTo>
                    <a:pt x="0" y="0"/>
                  </a:moveTo>
                  <a:lnTo>
                    <a:pt x="3682518" y="0"/>
                  </a:lnTo>
                  <a:lnTo>
                    <a:pt x="3682518" y="3484582"/>
                  </a:lnTo>
                  <a:lnTo>
                    <a:pt x="0" y="3484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16790">
              <a:off x="2109638" y="1293301"/>
              <a:ext cx="1652322" cy="2281321"/>
            </a:xfrm>
            <a:custGeom>
              <a:avLst/>
              <a:gdLst/>
              <a:ahLst/>
              <a:cxnLst/>
              <a:rect r="r" b="b" t="t" l="l"/>
              <a:pathLst>
                <a:path h="2281321" w="1652322">
                  <a:moveTo>
                    <a:pt x="0" y="0"/>
                  </a:moveTo>
                  <a:lnTo>
                    <a:pt x="1652322" y="0"/>
                  </a:lnTo>
                  <a:lnTo>
                    <a:pt x="1652322" y="2281321"/>
                  </a:lnTo>
                  <a:lnTo>
                    <a:pt x="0" y="2281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304" r="0" b="-4304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51829" y="2209986"/>
              <a:ext cx="1438799" cy="1368657"/>
            </a:xfrm>
            <a:custGeom>
              <a:avLst/>
              <a:gdLst/>
              <a:ahLst/>
              <a:cxnLst/>
              <a:rect r="r" b="b" t="t" l="l"/>
              <a:pathLst>
                <a:path h="1368657" w="1438799">
                  <a:moveTo>
                    <a:pt x="0" y="0"/>
                  </a:moveTo>
                  <a:lnTo>
                    <a:pt x="1438799" y="0"/>
                  </a:lnTo>
                  <a:lnTo>
                    <a:pt x="1438799" y="1368657"/>
                  </a:lnTo>
                  <a:lnTo>
                    <a:pt x="0" y="1368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4472718"/>
              <a:ext cx="4734019" cy="1918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b="true" sz="900" spc="18">
                  <a:solidFill>
                    <a:srgbClr val="EDEDE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PHYSICIANS ELEVATING CARE, ONE IMAGE AT A TIME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22104" y="3770291"/>
              <a:ext cx="4489811" cy="696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11"/>
                </a:lnSpc>
                <a:spcBef>
                  <a:spcPct val="0"/>
                </a:spcBef>
              </a:pPr>
              <a:r>
                <a:rPr lang="en-US" b="true" sz="3679" spc="-73">
                  <a:solidFill>
                    <a:srgbClr val="006DB0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M﻿i</a:t>
              </a:r>
              <a:r>
                <a:rPr lang="en-US" b="true" sz="3679" spc="-73" strike="noStrike" u="none">
                  <a:solidFill>
                    <a:srgbClr val="F15338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Radiologists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693029" y="6188743"/>
            <a:ext cx="7346" cy="422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1"/>
              </a:lnSpc>
              <a:spcBef>
                <a:spcPct val="0"/>
              </a:spcBef>
            </a:pPr>
            <a:r>
              <a:rPr lang="en-US" b="true" sz="2468" spc="-74">
                <a:solidFill>
                  <a:srgbClr val="000000"/>
                </a:solidFill>
                <a:latin typeface="Tabarra Sans Bold"/>
                <a:ea typeface="Tabarra Sans Bold"/>
                <a:cs typeface="Tabarra Sans Bold"/>
                <a:sym typeface="Tabarra Sans Bold"/>
              </a:rPr>
              <a:t>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DAGe6XuL9mI</dc:identifier>
  <dcterms:modified xsi:type="dcterms:W3CDTF">2011-08-01T06:04:30Z</dcterms:modified>
  <cp:revision>1</cp:revision>
  <dc:title>RBMA ppt LD.pptx</dc:title>
</cp:coreProperties>
</file>